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4" r:id="rId2"/>
    <p:sldId id="263" r:id="rId3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0"/>
    <p:restoredTop sz="95988"/>
  </p:normalViewPr>
  <p:slideViewPr>
    <p:cSldViewPr snapToGrid="0" snapToObjects="1">
      <p:cViewPr varScale="1">
        <p:scale>
          <a:sx n="65" d="100"/>
          <a:sy n="65" d="100"/>
        </p:scale>
        <p:origin x="346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38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01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95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33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4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76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0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0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95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76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290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287E5-A476-E142-819A-FF22DE80739D}" type="datetimeFigureOut">
              <a:rPr lang="en-US" smtClean="0"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31B94-0A9F-934E-9AB3-4B4EDB551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1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DE755D-F68E-214B-896A-4383A100C2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92" b="55195"/>
          <a:stretch/>
        </p:blipFill>
        <p:spPr>
          <a:xfrm>
            <a:off x="936937" y="2385903"/>
            <a:ext cx="4984124" cy="12352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39E0AC-1155-364C-9018-5846109734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332" b="26547"/>
          <a:stretch/>
        </p:blipFill>
        <p:spPr>
          <a:xfrm>
            <a:off x="936937" y="3604998"/>
            <a:ext cx="4984124" cy="13798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BCE419-19CB-824C-BC84-86F16B77A9B6}"/>
              </a:ext>
            </a:extLst>
          </p:cNvPr>
          <p:cNvSpPr txBox="1"/>
          <p:nvPr/>
        </p:nvSpPr>
        <p:spPr>
          <a:xfrm>
            <a:off x="184150" y="1295779"/>
            <a:ext cx="205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A36D2-FB44-5747-8FE1-017DE9DB8E09}"/>
              </a:ext>
            </a:extLst>
          </p:cNvPr>
          <p:cNvSpPr txBox="1"/>
          <p:nvPr/>
        </p:nvSpPr>
        <p:spPr>
          <a:xfrm>
            <a:off x="184151" y="8572728"/>
            <a:ext cx="303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247D07F-1FA0-8441-8F5D-8343189B7AC3}"/>
              </a:ext>
            </a:extLst>
          </p:cNvPr>
          <p:cNvGraphicFramePr>
            <a:graphicFrameLocks noGrp="1"/>
          </p:cNvGraphicFramePr>
          <p:nvPr/>
        </p:nvGraphicFramePr>
        <p:xfrm>
          <a:off x="702696" y="8894694"/>
          <a:ext cx="5460999" cy="1625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5100">
                  <a:extLst>
                    <a:ext uri="{9D8B030D-6E8A-4147-A177-3AD203B41FA5}">
                      <a16:colId xmlns:a16="http://schemas.microsoft.com/office/drawing/2014/main" val="2856109511"/>
                    </a:ext>
                  </a:extLst>
                </a:gridCol>
                <a:gridCol w="913478">
                  <a:extLst>
                    <a:ext uri="{9D8B030D-6E8A-4147-A177-3AD203B41FA5}">
                      <a16:colId xmlns:a16="http://schemas.microsoft.com/office/drawing/2014/main" val="2696814320"/>
                    </a:ext>
                  </a:extLst>
                </a:gridCol>
                <a:gridCol w="827232">
                  <a:extLst>
                    <a:ext uri="{9D8B030D-6E8A-4147-A177-3AD203B41FA5}">
                      <a16:colId xmlns:a16="http://schemas.microsoft.com/office/drawing/2014/main" val="1268449035"/>
                    </a:ext>
                  </a:extLst>
                </a:gridCol>
                <a:gridCol w="1457957">
                  <a:extLst>
                    <a:ext uri="{9D8B030D-6E8A-4147-A177-3AD203B41FA5}">
                      <a16:colId xmlns:a16="http://schemas.microsoft.com/office/drawing/2014/main" val="1576572035"/>
                    </a:ext>
                  </a:extLst>
                </a:gridCol>
                <a:gridCol w="827232">
                  <a:extLst>
                    <a:ext uri="{9D8B030D-6E8A-4147-A177-3AD203B41FA5}">
                      <a16:colId xmlns:a16="http://schemas.microsoft.com/office/drawing/2014/main" val="297789399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First dose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Second dose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809660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Virus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GMT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SE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GMT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SE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0411836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WT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632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537.834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82.05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84801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E484K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248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357.1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209.995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53.47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465682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E484Q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277.7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320.216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65.68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249278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L452R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326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859.6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353.969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75.68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055759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L452R/E484Q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194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380.7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241.179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83.24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0471432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L452R/E484Q/P681R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153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255.785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73.36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2114848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2850584B-00EF-F645-9B00-136AE3AC2B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2151"/>
          <a:stretch/>
        </p:blipFill>
        <p:spPr>
          <a:xfrm>
            <a:off x="936937" y="1237701"/>
            <a:ext cx="4984124" cy="12240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73BEE2-3E82-C041-8512-E806ED5376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296" b="-1689"/>
          <a:stretch/>
        </p:blipFill>
        <p:spPr>
          <a:xfrm>
            <a:off x="936937" y="4954981"/>
            <a:ext cx="4984124" cy="13984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10083D3-B0DF-2F4E-9831-BED7AFC8DB5F}"/>
              </a:ext>
            </a:extLst>
          </p:cNvPr>
          <p:cNvSpPr txBox="1"/>
          <p:nvPr/>
        </p:nvSpPr>
        <p:spPr>
          <a:xfrm>
            <a:off x="204397" y="6427492"/>
            <a:ext cx="465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422CF3A-84DA-D34C-9167-5B19ABF227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39"/>
          <a:stretch/>
        </p:blipFill>
        <p:spPr>
          <a:xfrm>
            <a:off x="4222207" y="6374758"/>
            <a:ext cx="1933098" cy="241920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1991BCF-05E9-A34D-8649-266B624377F7}"/>
              </a:ext>
            </a:extLst>
          </p:cNvPr>
          <p:cNvSpPr txBox="1"/>
          <p:nvPr/>
        </p:nvSpPr>
        <p:spPr>
          <a:xfrm>
            <a:off x="3424805" y="6374757"/>
            <a:ext cx="465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B51776C-29F6-354E-A314-1DBB682614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419"/>
          <a:stretch/>
        </p:blipFill>
        <p:spPr>
          <a:xfrm>
            <a:off x="1273349" y="6382273"/>
            <a:ext cx="1941205" cy="24041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FDE8D53-AD05-2D48-83BC-F23AC5BCD16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627" t="18737" r="90105" b="21343"/>
          <a:stretch/>
        </p:blipFill>
        <p:spPr>
          <a:xfrm>
            <a:off x="1000893" y="6382272"/>
            <a:ext cx="211279" cy="16499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ABC67D1-0A73-9B4B-9376-1DCEEC89B7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627" t="18737" r="90105" b="21343"/>
          <a:stretch/>
        </p:blipFill>
        <p:spPr>
          <a:xfrm>
            <a:off x="3984092" y="6454206"/>
            <a:ext cx="202068" cy="157802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B54C23B-DBC1-104A-B86F-28290A43568D}"/>
              </a:ext>
            </a:extLst>
          </p:cNvPr>
          <p:cNvSpPr txBox="1"/>
          <p:nvPr/>
        </p:nvSpPr>
        <p:spPr>
          <a:xfrm>
            <a:off x="-5276" y="10717964"/>
            <a:ext cx="2820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2519715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AF3FDC-FCDF-294E-84A2-E60480C41D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19"/>
          <a:stretch/>
        </p:blipFill>
        <p:spPr>
          <a:xfrm>
            <a:off x="207059" y="4333012"/>
            <a:ext cx="6604060" cy="19379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A7F5CE-8C8A-674B-9EC8-495C6772AD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17"/>
          <a:stretch/>
        </p:blipFill>
        <p:spPr>
          <a:xfrm>
            <a:off x="903499" y="1728423"/>
            <a:ext cx="4670691" cy="20505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BC09D2-5303-4746-988B-A4C0F1A353C0}"/>
              </a:ext>
            </a:extLst>
          </p:cNvPr>
          <p:cNvSpPr txBox="1"/>
          <p:nvPr/>
        </p:nvSpPr>
        <p:spPr>
          <a:xfrm>
            <a:off x="544991" y="4141943"/>
            <a:ext cx="11131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A549_ACE2+TMPRSS2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1C4D03-7901-A64B-A836-59E6E9D3EF77}"/>
              </a:ext>
            </a:extLst>
          </p:cNvPr>
          <p:cNvSpPr txBox="1"/>
          <p:nvPr/>
        </p:nvSpPr>
        <p:spPr>
          <a:xfrm>
            <a:off x="2253795" y="4146437"/>
            <a:ext cx="12552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VeroE6_ACE2+TMPRSS2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D24BA8-F20B-1647-B4C7-A74B55E7B5A5}"/>
              </a:ext>
            </a:extLst>
          </p:cNvPr>
          <p:cNvSpPr txBox="1"/>
          <p:nvPr/>
        </p:nvSpPr>
        <p:spPr>
          <a:xfrm>
            <a:off x="3882391" y="4146437"/>
            <a:ext cx="14643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HEK293T_ACE2+TMPRSS2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39A3EA-B2A4-8F41-BEFD-8DDE6BBFDAED}"/>
              </a:ext>
            </a:extLst>
          </p:cNvPr>
          <p:cNvSpPr txBox="1"/>
          <p:nvPr/>
        </p:nvSpPr>
        <p:spPr>
          <a:xfrm>
            <a:off x="5684687" y="4141421"/>
            <a:ext cx="14643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HEK293T_ACE2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7EC8E5-5D9C-DB41-A047-55F06E7CE1BC}"/>
              </a:ext>
            </a:extLst>
          </p:cNvPr>
          <p:cNvSpPr txBox="1"/>
          <p:nvPr/>
        </p:nvSpPr>
        <p:spPr>
          <a:xfrm>
            <a:off x="1390983" y="1476821"/>
            <a:ext cx="708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HeLa_ACE2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6E4AEA-D336-E54A-AE46-86B700FA66A5}"/>
              </a:ext>
            </a:extLst>
          </p:cNvPr>
          <p:cNvSpPr txBox="1"/>
          <p:nvPr/>
        </p:nvSpPr>
        <p:spPr>
          <a:xfrm>
            <a:off x="4865199" y="1473356"/>
            <a:ext cx="708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H1299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751F28-CF51-3C44-9D32-5FA8493E12AF}"/>
              </a:ext>
            </a:extLst>
          </p:cNvPr>
          <p:cNvSpPr txBox="1"/>
          <p:nvPr/>
        </p:nvSpPr>
        <p:spPr>
          <a:xfrm>
            <a:off x="3245212" y="1473356"/>
            <a:ext cx="708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CaLu-3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2F2727-A834-0346-A971-784891E5F267}"/>
              </a:ext>
            </a:extLst>
          </p:cNvPr>
          <p:cNvSpPr txBox="1"/>
          <p:nvPr/>
        </p:nvSpPr>
        <p:spPr>
          <a:xfrm>
            <a:off x="-5276" y="10717964"/>
            <a:ext cx="2820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</a:t>
            </a:r>
            <a:r>
              <a:rPr lang="en-US"/>
              <a:t>Figure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51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78</Words>
  <Application>Microsoft Macintosh PowerPoint</Application>
  <PresentationFormat>Widescreen</PresentationFormat>
  <Paragraphs>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2021-06-18T19:02:18Z</dcterms:created>
  <dcterms:modified xsi:type="dcterms:W3CDTF">2021-06-18T19:03:24Z</dcterms:modified>
</cp:coreProperties>
</file>