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9" r:id="rId2"/>
    <p:sldId id="2422" r:id="rId3"/>
    <p:sldId id="499" r:id="rId4"/>
    <p:sldId id="493" r:id="rId5"/>
    <p:sldId id="278" r:id="rId6"/>
    <p:sldId id="500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9F9B6-0EDB-4954-AC48-21B72E941F5F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2833B-618F-4A57-9DF2-931F2D22D0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21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BCC2B-158F-4C1C-AE82-EE0D0DD3580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54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0E5A3-C43E-423B-846D-3DB6A6D8A7E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01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78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308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6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255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04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57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02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35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62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73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085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1B10-E738-481D-9A6A-2989C8B8FA7D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D9CF7-ECE3-43BB-B243-0BAA9A0261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92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jpg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8.png"/><Relationship Id="rId1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image" Target="../media/image27.jpeg"/><Relationship Id="rId3" Type="http://schemas.openxmlformats.org/officeDocument/2006/relationships/image" Target="../media/image17.emf"/><Relationship Id="rId7" Type="http://schemas.openxmlformats.org/officeDocument/2006/relationships/image" Target="../media/image21.jpeg"/><Relationship Id="rId12" Type="http://schemas.openxmlformats.org/officeDocument/2006/relationships/image" Target="../media/image26.emf"/><Relationship Id="rId2" Type="http://schemas.openxmlformats.org/officeDocument/2006/relationships/image" Target="../media/image16.emf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5" Type="http://schemas.openxmlformats.org/officeDocument/2006/relationships/image" Target="../media/image29.emf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emf"/><Relationship Id="rId1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 PO2 FINA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8451"/>
          <a:stretch/>
        </p:blipFill>
        <p:spPr>
          <a:xfrm>
            <a:off x="4750077" y="1376260"/>
            <a:ext cx="4322619" cy="3240000"/>
          </a:xfrm>
          <a:prstGeom prst="rect">
            <a:avLst/>
          </a:prstGeom>
        </p:spPr>
      </p:pic>
      <p:pic>
        <p:nvPicPr>
          <p:cNvPr id="5" name="0.5 PO1 final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22862" y="1376260"/>
            <a:ext cx="4308000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862" y="1017338"/>
            <a:ext cx="4308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+mn-ea"/>
              </a:rPr>
              <a:t>0.5 </a:t>
            </a:r>
            <a:r>
              <a:rPr lang="en-US" altLang="ko-KR" sz="1400" b="1" dirty="0">
                <a:latin typeface="Symbol" panose="05050102010706020507" pitchFamily="18" charset="2"/>
              </a:rPr>
              <a:t>m</a:t>
            </a:r>
            <a:r>
              <a:rPr lang="en-US" altLang="ko-KR" sz="1400" b="1" dirty="0">
                <a:latin typeface="+mn-ea"/>
              </a:rPr>
              <a:t>M DMH1 / 10 </a:t>
            </a:r>
            <a:r>
              <a:rPr lang="en-US" altLang="ko-KR" sz="1400" b="1" dirty="0">
                <a:latin typeface="Symbol" panose="05050102010706020507" pitchFamily="18" charset="2"/>
              </a:rPr>
              <a:t>m</a:t>
            </a:r>
            <a:r>
              <a:rPr lang="en-US" altLang="ko-KR" sz="1400" b="1" dirty="0">
                <a:latin typeface="+mn-ea"/>
              </a:rPr>
              <a:t>M SB431542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0077" y="1017338"/>
            <a:ext cx="432003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+mn-ea"/>
              </a:rPr>
              <a:t>5 </a:t>
            </a:r>
            <a:r>
              <a:rPr lang="en-US" altLang="ko-KR" sz="1400" b="1" dirty="0">
                <a:latin typeface="Symbol" panose="05050102010706020507" pitchFamily="18" charset="2"/>
              </a:rPr>
              <a:t>m</a:t>
            </a:r>
            <a:r>
              <a:rPr lang="en-US" altLang="ko-KR" sz="1400" b="1" dirty="0">
                <a:latin typeface="+mn-ea"/>
              </a:rPr>
              <a:t>M DMH1 / 10 </a:t>
            </a:r>
            <a:r>
              <a:rPr lang="en-US" altLang="ko-KR" sz="1400" b="1" dirty="0">
                <a:latin typeface="Symbol" panose="05050102010706020507" pitchFamily="18" charset="2"/>
              </a:rPr>
              <a:t>m</a:t>
            </a:r>
            <a:r>
              <a:rPr lang="en-US" altLang="ko-KR" sz="1400" b="1" dirty="0">
                <a:latin typeface="+mn-ea"/>
              </a:rPr>
              <a:t>M SB431542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0" y="4026"/>
            <a:ext cx="7851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Figure S1. Video clips for the formation of cell aggregates in adherent culture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8524A2-AE5A-4FCA-8CA8-3C4DA93AF75E}"/>
              </a:ext>
            </a:extLst>
          </p:cNvPr>
          <p:cNvSpPr txBox="1"/>
          <p:nvPr/>
        </p:nvSpPr>
        <p:spPr>
          <a:xfrm>
            <a:off x="222862" y="627639"/>
            <a:ext cx="12140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latin typeface="+mn-ea"/>
              </a:rPr>
              <a:t>H9 </a:t>
            </a:r>
            <a:r>
              <a:rPr lang="en-US" altLang="ko-KR" sz="1400" b="1" dirty="0" err="1">
                <a:latin typeface="+mn-ea"/>
              </a:rPr>
              <a:t>hESC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965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643FBD02-760F-41F6-8A30-A6F59EE9F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591" y="1265114"/>
            <a:ext cx="2230505" cy="167287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71C0F38-BAC4-47BE-B2BE-2460F0E3B4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328" y="1259420"/>
            <a:ext cx="2230504" cy="16728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4181E4C-1317-463E-9DE2-D1A9E52BD283}"/>
              </a:ext>
            </a:extLst>
          </p:cNvPr>
          <p:cNvSpPr txBox="1"/>
          <p:nvPr/>
        </p:nvSpPr>
        <p:spPr>
          <a:xfrm>
            <a:off x="1148056" y="962483"/>
            <a:ext cx="2237041" cy="2616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/>
              <a:t>DMH1 0.5 </a:t>
            </a:r>
            <a:r>
              <a:rPr lang="en-US" altLang="ko-KR" sz="1100" b="1" dirty="0">
                <a:latin typeface="Symbol" panose="05050102010706020507" pitchFamily="18" charset="2"/>
              </a:rPr>
              <a:t>m</a:t>
            </a:r>
            <a:r>
              <a:rPr lang="en-US" altLang="ko-KR" sz="1100" b="1" dirty="0"/>
              <a:t>M / SB431542 10 </a:t>
            </a:r>
            <a:r>
              <a:rPr lang="en-US" altLang="ko-KR" sz="1100" b="1" dirty="0">
                <a:latin typeface="Symbol" panose="05050102010706020507" pitchFamily="18" charset="2"/>
              </a:rPr>
              <a:t>m</a:t>
            </a:r>
            <a:r>
              <a:rPr lang="en-US" altLang="ko-KR" sz="1100" b="1" dirty="0"/>
              <a:t>M </a:t>
            </a:r>
            <a:endParaRPr lang="ko-KR" altLang="en-US" sz="11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6AB4B2-10A0-4F3A-8B17-61B56F205689}"/>
              </a:ext>
            </a:extLst>
          </p:cNvPr>
          <p:cNvSpPr txBox="1"/>
          <p:nvPr/>
        </p:nvSpPr>
        <p:spPr>
          <a:xfrm>
            <a:off x="1148056" y="587142"/>
            <a:ext cx="454977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CHA15 </a:t>
            </a:r>
            <a:r>
              <a:rPr lang="en-US" altLang="ko-KR" sz="1400" b="1" dirty="0" err="1"/>
              <a:t>hESC</a:t>
            </a:r>
            <a:r>
              <a:rPr lang="en-US" altLang="ko-KR" sz="1400" b="1" dirty="0"/>
              <a:t> </a:t>
            </a:r>
            <a:endParaRPr lang="ko-KR" altLang="en-US" sz="1400" b="1" dirty="0"/>
          </a:p>
        </p:txBody>
      </p:sp>
      <p:sp>
        <p:nvSpPr>
          <p:cNvPr id="41" name="아래쪽 화살표 66">
            <a:extLst>
              <a:ext uri="{FF2B5EF4-FFF2-40B4-BE49-F238E27FC236}">
                <a16:creationId xmlns:a16="http://schemas.microsoft.com/office/drawing/2014/main" id="{69288506-E5D9-4282-9CAB-B631653E941E}"/>
              </a:ext>
            </a:extLst>
          </p:cNvPr>
          <p:cNvSpPr/>
          <p:nvPr/>
        </p:nvSpPr>
        <p:spPr>
          <a:xfrm rot="25080000">
            <a:off x="5080508" y="1416416"/>
            <a:ext cx="208340" cy="204011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아래쪽 화살표 122">
            <a:extLst>
              <a:ext uri="{FF2B5EF4-FFF2-40B4-BE49-F238E27FC236}">
                <a16:creationId xmlns:a16="http://schemas.microsoft.com/office/drawing/2014/main" id="{EC30513A-8767-4CEB-87A8-A035C7C11699}"/>
              </a:ext>
            </a:extLst>
          </p:cNvPr>
          <p:cNvSpPr/>
          <p:nvPr/>
        </p:nvSpPr>
        <p:spPr>
          <a:xfrm rot="15521595" flipH="1" flipV="1">
            <a:off x="1863813" y="1385517"/>
            <a:ext cx="198875" cy="21372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아래쪽 화살표 122">
            <a:extLst>
              <a:ext uri="{FF2B5EF4-FFF2-40B4-BE49-F238E27FC236}">
                <a16:creationId xmlns:a16="http://schemas.microsoft.com/office/drawing/2014/main" id="{5E75C9A4-8BE5-469B-8B69-F7A293C92BB4}"/>
              </a:ext>
            </a:extLst>
          </p:cNvPr>
          <p:cNvSpPr/>
          <p:nvPr/>
        </p:nvSpPr>
        <p:spPr>
          <a:xfrm rot="7071238" flipH="1" flipV="1">
            <a:off x="2424100" y="1739004"/>
            <a:ext cx="198875" cy="21372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6022C067-C4CF-40AC-A602-0206E982F4B9}"/>
              </a:ext>
            </a:extLst>
          </p:cNvPr>
          <p:cNvGrpSpPr/>
          <p:nvPr/>
        </p:nvGrpSpPr>
        <p:grpSpPr>
          <a:xfrm>
            <a:off x="5890596" y="582471"/>
            <a:ext cx="1727972" cy="490685"/>
            <a:chOff x="6746933" y="5602008"/>
            <a:chExt cx="1727972" cy="490685"/>
          </a:xfrm>
        </p:grpSpPr>
        <p:sp>
          <p:nvSpPr>
            <p:cNvPr id="58" name="아래쪽 화살표 115">
              <a:extLst>
                <a:ext uri="{FF2B5EF4-FFF2-40B4-BE49-F238E27FC236}">
                  <a16:creationId xmlns:a16="http://schemas.microsoft.com/office/drawing/2014/main" id="{74D664BF-1F5C-4064-A454-2B7AB89BC774}"/>
                </a:ext>
              </a:extLst>
            </p:cNvPr>
            <p:cNvSpPr/>
            <p:nvPr/>
          </p:nvSpPr>
          <p:spPr>
            <a:xfrm rot="16320000">
              <a:off x="6840495" y="5667595"/>
              <a:ext cx="157704" cy="16177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아래쪽 화살표 116">
              <a:extLst>
                <a:ext uri="{FF2B5EF4-FFF2-40B4-BE49-F238E27FC236}">
                  <a16:creationId xmlns:a16="http://schemas.microsoft.com/office/drawing/2014/main" id="{5415A507-FB98-4271-A973-CDCDDD2EFD39}"/>
                </a:ext>
              </a:extLst>
            </p:cNvPr>
            <p:cNvSpPr/>
            <p:nvPr/>
          </p:nvSpPr>
          <p:spPr>
            <a:xfrm rot="16260000">
              <a:off x="6839155" y="5881729"/>
              <a:ext cx="157704" cy="161777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2615485-B534-4150-8380-70636B21CDA2}"/>
                </a:ext>
              </a:extLst>
            </p:cNvPr>
            <p:cNvSpPr txBox="1"/>
            <p:nvPr/>
          </p:nvSpPr>
          <p:spPr>
            <a:xfrm>
              <a:off x="6983736" y="5831083"/>
              <a:ext cx="14911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b="1" dirty="0">
                  <a:latin typeface="+mn-ea"/>
                </a:rPr>
                <a:t>Neural rosette</a:t>
              </a:r>
              <a:endParaRPr lang="ko-KR" altLang="en-US" sz="1100" b="1" dirty="0">
                <a:solidFill>
                  <a:srgbClr val="3E25F3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58F2FEB-9B1E-49F6-A4F6-364AF3A95D16}"/>
                </a:ext>
              </a:extLst>
            </p:cNvPr>
            <p:cNvSpPr txBox="1"/>
            <p:nvPr/>
          </p:nvSpPr>
          <p:spPr>
            <a:xfrm>
              <a:off x="6970570" y="5607305"/>
              <a:ext cx="14525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b="1" dirty="0">
                  <a:latin typeface="+mn-ea"/>
                </a:rPr>
                <a:t>Spherical clump</a:t>
              </a:r>
              <a:endParaRPr lang="ko-KR" altLang="en-US" sz="1100" b="1" dirty="0">
                <a:solidFill>
                  <a:srgbClr val="3E25F3"/>
                </a:solidFill>
              </a:endParaRPr>
            </a:p>
          </p:txBody>
        </p:sp>
        <p:sp>
          <p:nvSpPr>
            <p:cNvPr id="62" name="직사각형 61">
              <a:extLst>
                <a:ext uri="{FF2B5EF4-FFF2-40B4-BE49-F238E27FC236}">
                  <a16:creationId xmlns:a16="http://schemas.microsoft.com/office/drawing/2014/main" id="{B0DAA9AA-B123-4941-8201-D8F42B5EEAF0}"/>
                </a:ext>
              </a:extLst>
            </p:cNvPr>
            <p:cNvSpPr/>
            <p:nvPr/>
          </p:nvSpPr>
          <p:spPr>
            <a:xfrm>
              <a:off x="6746933" y="5602008"/>
              <a:ext cx="1693491" cy="4906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44E5D7C-2F63-418D-B051-B63599904DF2}"/>
              </a:ext>
            </a:extLst>
          </p:cNvPr>
          <p:cNvSpPr/>
          <p:nvPr/>
        </p:nvSpPr>
        <p:spPr>
          <a:xfrm>
            <a:off x="0" y="4026"/>
            <a:ext cx="54810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Figure S2. Differentiation of CHA15 </a:t>
            </a:r>
            <a:r>
              <a:rPr lang="en-US" altLang="ko-KR" sz="1600" b="1" dirty="0" err="1">
                <a:latin typeface="+mn-ea"/>
              </a:rPr>
              <a:t>hESC</a:t>
            </a:r>
            <a:r>
              <a:rPr lang="en-US" altLang="ko-KR" sz="1600" b="1" dirty="0">
                <a:latin typeface="+mn-ea"/>
              </a:rPr>
              <a:t> into NCSC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49" name="아래쪽 화살표 122">
            <a:extLst>
              <a:ext uri="{FF2B5EF4-FFF2-40B4-BE49-F238E27FC236}">
                <a16:creationId xmlns:a16="http://schemas.microsoft.com/office/drawing/2014/main" id="{E9D02D50-250D-4ABC-ABBE-8F5318A70925}"/>
              </a:ext>
            </a:extLst>
          </p:cNvPr>
          <p:cNvSpPr/>
          <p:nvPr/>
        </p:nvSpPr>
        <p:spPr>
          <a:xfrm rot="17605279" flipH="1" flipV="1">
            <a:off x="1709575" y="2383155"/>
            <a:ext cx="198875" cy="21372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8303005-CE77-4568-95CA-EE725C07130D}"/>
              </a:ext>
            </a:extLst>
          </p:cNvPr>
          <p:cNvSpPr txBox="1"/>
          <p:nvPr/>
        </p:nvSpPr>
        <p:spPr>
          <a:xfrm>
            <a:off x="3467328" y="962483"/>
            <a:ext cx="2237041" cy="2616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/>
              <a:t>DMH1 5 </a:t>
            </a:r>
            <a:r>
              <a:rPr lang="en-US" altLang="ko-KR" sz="1100" b="1" dirty="0">
                <a:latin typeface="Symbol" panose="05050102010706020507" pitchFamily="18" charset="2"/>
              </a:rPr>
              <a:t>m</a:t>
            </a:r>
            <a:r>
              <a:rPr lang="en-US" altLang="ko-KR" sz="1100" b="1" dirty="0"/>
              <a:t>M / SB431542 10 </a:t>
            </a:r>
            <a:r>
              <a:rPr lang="en-US" altLang="ko-KR" sz="1100" b="1" dirty="0">
                <a:latin typeface="Symbol" panose="05050102010706020507" pitchFamily="18" charset="2"/>
              </a:rPr>
              <a:t>m</a:t>
            </a:r>
            <a:r>
              <a:rPr lang="en-US" altLang="ko-KR" sz="1100" b="1" dirty="0"/>
              <a:t>M </a:t>
            </a:r>
            <a:endParaRPr lang="ko-KR" altLang="en-US" sz="1100" b="1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C9D05F9-E42B-484C-9C7B-7D7A032E485E}"/>
              </a:ext>
            </a:extLst>
          </p:cNvPr>
          <p:cNvSpPr/>
          <p:nvPr/>
        </p:nvSpPr>
        <p:spPr>
          <a:xfrm>
            <a:off x="5077133" y="609750"/>
            <a:ext cx="605843" cy="26161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Day 9</a:t>
            </a:r>
            <a:endParaRPr lang="ko-KR" altLang="en-US" sz="1100" dirty="0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89F8DEBA-379C-4B1E-8E90-16F805E88B4B}"/>
              </a:ext>
            </a:extLst>
          </p:cNvPr>
          <p:cNvGrpSpPr/>
          <p:nvPr/>
        </p:nvGrpSpPr>
        <p:grpSpPr>
          <a:xfrm>
            <a:off x="5894916" y="1093288"/>
            <a:ext cx="1692405" cy="1832718"/>
            <a:chOff x="6185587" y="1882085"/>
            <a:chExt cx="1692405" cy="1832718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77F63C8-8F57-4289-8986-1E62B9151B35}"/>
                </a:ext>
              </a:extLst>
            </p:cNvPr>
            <p:cNvSpPr txBox="1"/>
            <p:nvPr/>
          </p:nvSpPr>
          <p:spPr>
            <a:xfrm rot="16200000">
              <a:off x="5453663" y="2663196"/>
              <a:ext cx="18084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latin typeface="+mn-ea"/>
                </a:rPr>
                <a:t>Spherical</a:t>
              </a:r>
              <a:r>
                <a:rPr lang="ko-KR" altLang="en-US" sz="1000" b="1" dirty="0">
                  <a:latin typeface="+mn-ea"/>
                </a:rPr>
                <a:t> </a:t>
              </a:r>
              <a:r>
                <a:rPr lang="en-US" altLang="ko-KR" sz="1000" b="1" dirty="0">
                  <a:latin typeface="+mn-ea"/>
                </a:rPr>
                <a:t>clump</a:t>
              </a:r>
              <a:r>
                <a:rPr lang="ko-KR" altLang="en-US" sz="1000" b="1" dirty="0">
                  <a:latin typeface="+mn-ea"/>
                </a:rPr>
                <a:t> </a:t>
              </a:r>
              <a:r>
                <a:rPr lang="en-US" altLang="ko-KR" sz="1000" b="1" dirty="0">
                  <a:latin typeface="+mn-ea"/>
                </a:rPr>
                <a:t>(no. /cm</a:t>
              </a:r>
              <a:r>
                <a:rPr lang="en-US" altLang="ko-KR" sz="1000" b="1" baseline="30000" dirty="0">
                  <a:latin typeface="+mn-ea"/>
                </a:rPr>
                <a:t>2</a:t>
              </a:r>
              <a:r>
                <a:rPr lang="en-US" altLang="ko-KR" sz="1000" b="1" dirty="0">
                  <a:latin typeface="+mn-ea"/>
                </a:rPr>
                <a:t>)</a:t>
              </a:r>
              <a:endParaRPr lang="ko-KR" altLang="en-US" sz="1000" b="1" dirty="0">
                <a:latin typeface="+mn-ea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5AF503A-5A5C-4DC1-80F3-949D6F636C50}"/>
                </a:ext>
              </a:extLst>
            </p:cNvPr>
            <p:cNvSpPr txBox="1"/>
            <p:nvPr/>
          </p:nvSpPr>
          <p:spPr>
            <a:xfrm>
              <a:off x="6670716" y="3296636"/>
              <a:ext cx="6569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latin typeface="+mn-ea"/>
                </a:rPr>
                <a:t>0.5 </a:t>
              </a:r>
              <a:r>
                <a:rPr lang="en-US" altLang="ko-KR" sz="1050" b="1" dirty="0" err="1">
                  <a:latin typeface="Symbol" panose="05050102010706020507" pitchFamily="18" charset="2"/>
                </a:rPr>
                <a:t>m</a:t>
              </a:r>
              <a:r>
                <a:rPr lang="en-US" altLang="ko-KR" sz="1050" b="1" dirty="0" err="1">
                  <a:latin typeface="+mn-ea"/>
                </a:rPr>
                <a:t>M</a:t>
              </a:r>
              <a:endParaRPr lang="ko-KR" altLang="en-US" sz="1050" b="1" dirty="0">
                <a:latin typeface="+mn-ea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3E900AA-16A2-4427-8F4D-3726F186AF0E}"/>
                </a:ext>
              </a:extLst>
            </p:cNvPr>
            <p:cNvSpPr txBox="1"/>
            <p:nvPr/>
          </p:nvSpPr>
          <p:spPr>
            <a:xfrm>
              <a:off x="7268411" y="3296158"/>
              <a:ext cx="60958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b="1" dirty="0">
                  <a:latin typeface="+mn-ea"/>
                </a:rPr>
                <a:t>5 </a:t>
              </a:r>
              <a:r>
                <a:rPr lang="en-US" altLang="ko-KR" sz="1050" b="1" dirty="0">
                  <a:latin typeface="Symbol" panose="05050102010706020507" pitchFamily="18" charset="2"/>
                </a:rPr>
                <a:t>m</a:t>
              </a:r>
              <a:r>
                <a:rPr lang="en-US" altLang="ko-KR" sz="1050" b="1" dirty="0">
                  <a:latin typeface="+mn-ea"/>
                </a:rPr>
                <a:t>M</a:t>
              </a:r>
              <a:endParaRPr lang="ko-KR" altLang="en-US" sz="1050" b="1" dirty="0">
                <a:latin typeface="+mn-ea"/>
              </a:endParaRPr>
            </a:p>
          </p:txBody>
        </p: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9F116778-99F2-4380-9507-A19EE834185F}"/>
                </a:ext>
              </a:extLst>
            </p:cNvPr>
            <p:cNvGrpSpPr/>
            <p:nvPr/>
          </p:nvGrpSpPr>
          <p:grpSpPr>
            <a:xfrm>
              <a:off x="6874103" y="1925294"/>
              <a:ext cx="656952" cy="1189526"/>
              <a:chOff x="7517540" y="4754332"/>
              <a:chExt cx="973897" cy="1189526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2C2360C-AA8C-44D0-87A9-87BE22CD157F}"/>
                  </a:ext>
                </a:extLst>
              </p:cNvPr>
              <p:cNvSpPr txBox="1"/>
              <p:nvPr/>
            </p:nvSpPr>
            <p:spPr>
              <a:xfrm>
                <a:off x="7767451" y="4754332"/>
                <a:ext cx="4672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latin typeface="+mn-ea"/>
                  </a:rPr>
                  <a:t>**</a:t>
                </a:r>
                <a:endParaRPr lang="ko-KR" altLang="en-US" sz="1400" dirty="0">
                  <a:latin typeface="+mn-ea"/>
                </a:endParaRPr>
              </a:p>
            </p:txBody>
          </p:sp>
          <p:cxnSp>
            <p:nvCxnSpPr>
              <p:cNvPr id="86" name="직선 연결선 85">
                <a:extLst>
                  <a:ext uri="{FF2B5EF4-FFF2-40B4-BE49-F238E27FC236}">
                    <a16:creationId xmlns:a16="http://schemas.microsoft.com/office/drawing/2014/main" id="{C5786968-687B-48E6-B74A-E00E91EC46BA}"/>
                  </a:ext>
                </a:extLst>
              </p:cNvPr>
              <p:cNvCxnSpPr/>
              <p:nvPr/>
            </p:nvCxnSpPr>
            <p:spPr>
              <a:xfrm>
                <a:off x="7629910" y="4938783"/>
                <a:ext cx="0" cy="21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직선 연결선 86">
                <a:extLst>
                  <a:ext uri="{FF2B5EF4-FFF2-40B4-BE49-F238E27FC236}">
                    <a16:creationId xmlns:a16="http://schemas.microsoft.com/office/drawing/2014/main" id="{8D356BF2-34CB-4E7C-B04F-F6EAF24153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31856" y="4933746"/>
                <a:ext cx="11360" cy="10101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직선 연결선 87">
                <a:extLst>
                  <a:ext uri="{FF2B5EF4-FFF2-40B4-BE49-F238E27FC236}">
                    <a16:creationId xmlns:a16="http://schemas.microsoft.com/office/drawing/2014/main" id="{E2735375-D3B5-44EE-97FF-69A95AD87B82}"/>
                  </a:ext>
                </a:extLst>
              </p:cNvPr>
              <p:cNvCxnSpPr/>
              <p:nvPr/>
            </p:nvCxnSpPr>
            <p:spPr>
              <a:xfrm>
                <a:off x="7629910" y="4941073"/>
                <a:ext cx="816207" cy="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직사각형 91">
                <a:extLst>
                  <a:ext uri="{FF2B5EF4-FFF2-40B4-BE49-F238E27FC236}">
                    <a16:creationId xmlns:a16="http://schemas.microsoft.com/office/drawing/2014/main" id="{A7425183-BB18-4DEA-90FA-43FBAA282380}"/>
                  </a:ext>
                </a:extLst>
              </p:cNvPr>
              <p:cNvSpPr/>
              <p:nvPr/>
            </p:nvSpPr>
            <p:spPr>
              <a:xfrm>
                <a:off x="7517540" y="4954626"/>
                <a:ext cx="973897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800" dirty="0">
                    <a:latin typeface="+mn-ea"/>
                  </a:rPr>
                  <a:t>**</a:t>
                </a:r>
                <a:r>
                  <a:rPr lang="en-US" altLang="ko-KR" sz="800" i="1" dirty="0">
                    <a:latin typeface="+mn-ea"/>
                  </a:rPr>
                  <a:t>p </a:t>
                </a:r>
                <a:r>
                  <a:rPr lang="en-US" altLang="ko-KR" sz="800" dirty="0">
                    <a:latin typeface="+mn-ea"/>
                  </a:rPr>
                  <a:t>&lt; 0.01 </a:t>
                </a:r>
                <a:endParaRPr lang="ko-KR" altLang="en-US" sz="800" dirty="0">
                  <a:latin typeface="+mn-ea"/>
                </a:endParaRPr>
              </a:p>
            </p:txBody>
          </p:sp>
        </p:grpSp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id="{4A8338C8-86B5-40D2-9EB0-C00A6F33B133}"/>
                </a:ext>
              </a:extLst>
            </p:cNvPr>
            <p:cNvSpPr/>
            <p:nvPr/>
          </p:nvSpPr>
          <p:spPr>
            <a:xfrm>
              <a:off x="6185587" y="1884860"/>
              <a:ext cx="1683233" cy="18299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9AA3CF2C-E55F-45E5-8B4B-C908E75B75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8515" b="31325"/>
            <a:stretch/>
          </p:blipFill>
          <p:spPr>
            <a:xfrm>
              <a:off x="6357884" y="1962765"/>
              <a:ext cx="1494074" cy="1419317"/>
            </a:xfrm>
            <a:prstGeom prst="rect">
              <a:avLst/>
            </a:prstGeom>
          </p:spPr>
        </p:pic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54C918D-BC1D-42EA-A0B7-7992E4B95F3E}"/>
              </a:ext>
            </a:extLst>
          </p:cNvPr>
          <p:cNvSpPr/>
          <p:nvPr/>
        </p:nvSpPr>
        <p:spPr>
          <a:xfrm>
            <a:off x="746006" y="420095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A </a:t>
            </a:r>
            <a:endParaRPr lang="ko-KR" altLang="en-US" sz="1600" b="1" dirty="0">
              <a:latin typeface="+mn-ea"/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0A51E1AD-2DA5-48DA-AE6F-37E083BCF2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703" b="6165"/>
          <a:stretch/>
        </p:blipFill>
        <p:spPr>
          <a:xfrm>
            <a:off x="1408089" y="5381865"/>
            <a:ext cx="1368000" cy="1256256"/>
          </a:xfrm>
          <a:prstGeom prst="rect">
            <a:avLst/>
          </a:prstGeom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6CD9F213-4840-4CB8-B79E-E6032CB7B78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7778" b="4662"/>
          <a:stretch/>
        </p:blipFill>
        <p:spPr>
          <a:xfrm>
            <a:off x="6225105" y="3457467"/>
            <a:ext cx="1368000" cy="1272338"/>
          </a:xfrm>
          <a:prstGeom prst="corner">
            <a:avLst>
              <a:gd name="adj1" fmla="val 98610"/>
              <a:gd name="adj2" fmla="val 15947"/>
            </a:avLst>
          </a:prstGeom>
        </p:spPr>
      </p:pic>
      <p:grpSp>
        <p:nvGrpSpPr>
          <p:cNvPr id="34" name="그룹 33">
            <a:extLst>
              <a:ext uri="{FF2B5EF4-FFF2-40B4-BE49-F238E27FC236}">
                <a16:creationId xmlns:a16="http://schemas.microsoft.com/office/drawing/2014/main" id="{6248A36F-5CCF-4357-8BAE-C3DA2248D0D0}"/>
              </a:ext>
            </a:extLst>
          </p:cNvPr>
          <p:cNvGrpSpPr/>
          <p:nvPr/>
        </p:nvGrpSpPr>
        <p:grpSpPr>
          <a:xfrm>
            <a:off x="4059629" y="3390852"/>
            <a:ext cx="3556041" cy="1529848"/>
            <a:chOff x="3746459" y="4532245"/>
            <a:chExt cx="3556041" cy="1529848"/>
          </a:xfrm>
        </p:grpSpPr>
        <p:sp>
          <p:nvSpPr>
            <p:cNvPr id="35" name="오른쪽 화살표 22">
              <a:extLst>
                <a:ext uri="{FF2B5EF4-FFF2-40B4-BE49-F238E27FC236}">
                  <a16:creationId xmlns:a16="http://schemas.microsoft.com/office/drawing/2014/main" id="{ECCE6112-5817-46A9-A249-4E51A6659B67}"/>
                </a:ext>
              </a:extLst>
            </p:cNvPr>
            <p:cNvSpPr/>
            <p:nvPr/>
          </p:nvSpPr>
          <p:spPr>
            <a:xfrm>
              <a:off x="5549859" y="5055408"/>
              <a:ext cx="228388" cy="2360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그룹 35">
              <a:extLst>
                <a:ext uri="{FF2B5EF4-FFF2-40B4-BE49-F238E27FC236}">
                  <a16:creationId xmlns:a16="http://schemas.microsoft.com/office/drawing/2014/main" id="{89F18EE5-E584-407D-976C-AF3CED6944F3}"/>
                </a:ext>
              </a:extLst>
            </p:cNvPr>
            <p:cNvGrpSpPr/>
            <p:nvPr/>
          </p:nvGrpSpPr>
          <p:grpSpPr>
            <a:xfrm>
              <a:off x="6509620" y="4618601"/>
              <a:ext cx="729692" cy="1443492"/>
              <a:chOff x="6441451" y="4827495"/>
              <a:chExt cx="729692" cy="1443492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FB871FB-058D-4031-BE39-9F09565AC5BA}"/>
                  </a:ext>
                </a:extLst>
              </p:cNvPr>
              <p:cNvSpPr txBox="1"/>
              <p:nvPr/>
            </p:nvSpPr>
            <p:spPr>
              <a:xfrm>
                <a:off x="6441451" y="6009377"/>
                <a:ext cx="45304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b="1" dirty="0"/>
                  <a:t>p75</a:t>
                </a:r>
                <a:endParaRPr lang="ko-KR" altLang="en-US" sz="1100" b="1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C124ECA-3F93-45E1-8334-456418FC0E35}"/>
                  </a:ext>
                </a:extLst>
              </p:cNvPr>
              <p:cNvSpPr txBox="1"/>
              <p:nvPr/>
            </p:nvSpPr>
            <p:spPr>
              <a:xfrm>
                <a:off x="6715516" y="4827495"/>
                <a:ext cx="4556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b="1" dirty="0">
                    <a:solidFill>
                      <a:srgbClr val="FF0000"/>
                    </a:solidFill>
                  </a:rPr>
                  <a:t>high</a:t>
                </a:r>
                <a:endParaRPr lang="ko-KR" altLang="en-US" sz="11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3" name="직선 화살표 연결선 42">
                <a:extLst>
                  <a:ext uri="{FF2B5EF4-FFF2-40B4-BE49-F238E27FC236}">
                    <a16:creationId xmlns:a16="http://schemas.microsoft.com/office/drawing/2014/main" id="{6FA5FEFB-BA05-4075-8C55-CEFE938980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62619" y="5000159"/>
                <a:ext cx="140337" cy="1163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6EF944A-1E83-4C3C-8F2D-00660AA97C6A}"/>
                </a:ext>
              </a:extLst>
            </p:cNvPr>
            <p:cNvSpPr txBox="1"/>
            <p:nvPr/>
          </p:nvSpPr>
          <p:spPr>
            <a:xfrm>
              <a:off x="4012609" y="4564189"/>
              <a:ext cx="1272671" cy="2616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/>
                <a:t>Dissected spheres</a:t>
              </a:r>
              <a:r>
                <a:rPr lang="ko-KR" altLang="en-US" sz="1100" b="1" dirty="0"/>
                <a:t>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7F89404-B3AA-42B3-9CEB-F79929CC94D0}"/>
                </a:ext>
              </a:extLst>
            </p:cNvPr>
            <p:cNvSpPr txBox="1"/>
            <p:nvPr/>
          </p:nvSpPr>
          <p:spPr>
            <a:xfrm>
              <a:off x="3779963" y="4564189"/>
              <a:ext cx="191401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+mn-ea"/>
                </a:rPr>
                <a:t>1</a:t>
              </a:r>
              <a:endParaRPr lang="ko-KR" altLang="en-US" sz="1100" b="1" dirty="0">
                <a:latin typeface="+mn-ea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9D07F126-2015-4E6B-9B20-72E8D8E49BCC}"/>
                </a:ext>
              </a:extLst>
            </p:cNvPr>
            <p:cNvSpPr/>
            <p:nvPr/>
          </p:nvSpPr>
          <p:spPr>
            <a:xfrm>
              <a:off x="3746459" y="4532245"/>
              <a:ext cx="3556041" cy="14906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4FBB9303-13FF-4483-B140-B49DB9201ED5}"/>
              </a:ext>
            </a:extLst>
          </p:cNvPr>
          <p:cNvGrpSpPr/>
          <p:nvPr/>
        </p:nvGrpSpPr>
        <p:grpSpPr>
          <a:xfrm>
            <a:off x="1250459" y="5321255"/>
            <a:ext cx="1568679" cy="1511392"/>
            <a:chOff x="685571" y="1148800"/>
            <a:chExt cx="1568679" cy="1511392"/>
          </a:xfrm>
        </p:grpSpPr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5151DF62-52CD-4111-B484-7A54F32711A3}"/>
                </a:ext>
              </a:extLst>
            </p:cNvPr>
            <p:cNvGrpSpPr/>
            <p:nvPr/>
          </p:nvGrpSpPr>
          <p:grpSpPr>
            <a:xfrm>
              <a:off x="1286615" y="1353925"/>
              <a:ext cx="644862" cy="1306267"/>
              <a:chOff x="1310918" y="2011219"/>
              <a:chExt cx="644862" cy="1306267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9B48723-2E53-462D-895F-4C7C81076A78}"/>
                  </a:ext>
                </a:extLst>
              </p:cNvPr>
              <p:cNvSpPr txBox="1"/>
              <p:nvPr/>
            </p:nvSpPr>
            <p:spPr>
              <a:xfrm>
                <a:off x="1310918" y="3055876"/>
                <a:ext cx="4042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/>
                  <a:t>p75</a:t>
                </a:r>
                <a:endParaRPr lang="ko-KR" altLang="en-US" sz="1100" b="1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7AD27EF-F1D0-45F6-A643-85AD7166AEEE}"/>
                  </a:ext>
                </a:extLst>
              </p:cNvPr>
              <p:cNvSpPr txBox="1"/>
              <p:nvPr/>
            </p:nvSpPr>
            <p:spPr>
              <a:xfrm>
                <a:off x="1551503" y="2011219"/>
                <a:ext cx="40427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b="1" dirty="0">
                    <a:solidFill>
                      <a:srgbClr val="FF0000"/>
                    </a:solidFill>
                  </a:rPr>
                  <a:t>low</a:t>
                </a:r>
                <a:endParaRPr lang="ko-KR" altLang="en-US" sz="11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5" name="직선 화살표 연결선 54">
                <a:extLst>
                  <a:ext uri="{FF2B5EF4-FFF2-40B4-BE49-F238E27FC236}">
                    <a16:creationId xmlns:a16="http://schemas.microsoft.com/office/drawing/2014/main" id="{79A34E7C-3C57-486D-85E8-498F94823547}"/>
                  </a:ext>
                </a:extLst>
              </p:cNvPr>
              <p:cNvCxnSpPr/>
              <p:nvPr/>
            </p:nvCxnSpPr>
            <p:spPr>
              <a:xfrm flipH="1">
                <a:off x="1552351" y="2215043"/>
                <a:ext cx="76478" cy="1359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754F20C-954C-4422-A855-15864370E500}"/>
                </a:ext>
              </a:extLst>
            </p:cNvPr>
            <p:cNvSpPr txBox="1"/>
            <p:nvPr/>
          </p:nvSpPr>
          <p:spPr>
            <a:xfrm>
              <a:off x="718769" y="1182483"/>
              <a:ext cx="191401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+mn-ea"/>
                </a:rPr>
                <a:t>3</a:t>
              </a:r>
              <a:endParaRPr lang="ko-KR" altLang="en-US" sz="1100" b="1" dirty="0">
                <a:latin typeface="+mn-ea"/>
              </a:endParaRPr>
            </a:p>
          </p:txBody>
        </p: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C9F3DFEC-4B8F-400E-922D-26859956D4B4}"/>
                </a:ext>
              </a:extLst>
            </p:cNvPr>
            <p:cNvSpPr/>
            <p:nvPr/>
          </p:nvSpPr>
          <p:spPr>
            <a:xfrm>
              <a:off x="685571" y="1148800"/>
              <a:ext cx="1568679" cy="14935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6" name="그림 55">
            <a:extLst>
              <a:ext uri="{FF2B5EF4-FFF2-40B4-BE49-F238E27FC236}">
                <a16:creationId xmlns:a16="http://schemas.microsoft.com/office/drawing/2014/main" id="{C1A0C3AB-BBAD-4E75-8D81-3BA644E393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0756" y="3386911"/>
            <a:ext cx="1898435" cy="1439573"/>
          </a:xfrm>
          <a:prstGeom prst="rect">
            <a:avLst/>
          </a:prstGeom>
        </p:spPr>
      </p:pic>
      <p:pic>
        <p:nvPicPr>
          <p:cNvPr id="63" name="그림 62">
            <a:extLst>
              <a:ext uri="{FF2B5EF4-FFF2-40B4-BE49-F238E27FC236}">
                <a16:creationId xmlns:a16="http://schemas.microsoft.com/office/drawing/2014/main" id="{A3B54B85-D597-4A6C-808D-BD7B1DAB43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191" y="3376343"/>
            <a:ext cx="1920000" cy="1440000"/>
          </a:xfrm>
          <a:prstGeom prst="rect">
            <a:avLst/>
          </a:prstGeom>
        </p:spPr>
      </p:pic>
      <p:sp>
        <p:nvSpPr>
          <p:cNvPr id="64" name="타원 63">
            <a:extLst>
              <a:ext uri="{FF2B5EF4-FFF2-40B4-BE49-F238E27FC236}">
                <a16:creationId xmlns:a16="http://schemas.microsoft.com/office/drawing/2014/main" id="{A2D37B1F-D822-4351-9B26-F2877800BF2E}"/>
              </a:ext>
            </a:extLst>
          </p:cNvPr>
          <p:cNvSpPr/>
          <p:nvPr/>
        </p:nvSpPr>
        <p:spPr>
          <a:xfrm>
            <a:off x="1800725" y="3840091"/>
            <a:ext cx="548614" cy="5667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DE372CB9-3F82-437C-9751-9773D5A5E7DB}"/>
              </a:ext>
            </a:extLst>
          </p:cNvPr>
          <p:cNvCxnSpPr>
            <a:cxnSpLocks/>
          </p:cNvCxnSpPr>
          <p:nvPr/>
        </p:nvCxnSpPr>
        <p:spPr>
          <a:xfrm flipV="1">
            <a:off x="2346314" y="4093636"/>
            <a:ext cx="1701202" cy="9844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7714AF-80B4-4315-8B79-6980C1A073FE}"/>
              </a:ext>
            </a:extLst>
          </p:cNvPr>
          <p:cNvSpPr txBox="1"/>
          <p:nvPr/>
        </p:nvSpPr>
        <p:spPr>
          <a:xfrm>
            <a:off x="3244473" y="3797282"/>
            <a:ext cx="652253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/>
              <a:t>Spheres</a:t>
            </a:r>
            <a:endParaRPr lang="ko-KR" altLang="en-US" sz="1000" b="1" dirty="0"/>
          </a:p>
        </p:txBody>
      </p:sp>
      <p:sp>
        <p:nvSpPr>
          <p:cNvPr id="67" name="자유형: 도형 66">
            <a:extLst>
              <a:ext uri="{FF2B5EF4-FFF2-40B4-BE49-F238E27FC236}">
                <a16:creationId xmlns:a16="http://schemas.microsoft.com/office/drawing/2014/main" id="{084A78C9-0F80-4B6B-8CA9-F4B21281C716}"/>
              </a:ext>
            </a:extLst>
          </p:cNvPr>
          <p:cNvSpPr/>
          <p:nvPr/>
        </p:nvSpPr>
        <p:spPr>
          <a:xfrm>
            <a:off x="1449894" y="4156064"/>
            <a:ext cx="947738" cy="581025"/>
          </a:xfrm>
          <a:custGeom>
            <a:avLst/>
            <a:gdLst>
              <a:gd name="connsiteX0" fmla="*/ 261938 w 947738"/>
              <a:gd name="connsiteY0" fmla="*/ 66675 h 581025"/>
              <a:gd name="connsiteX1" fmla="*/ 428625 w 947738"/>
              <a:gd name="connsiteY1" fmla="*/ 295275 h 581025"/>
              <a:gd name="connsiteX2" fmla="*/ 695325 w 947738"/>
              <a:gd name="connsiteY2" fmla="*/ 304800 h 581025"/>
              <a:gd name="connsiteX3" fmla="*/ 881063 w 947738"/>
              <a:gd name="connsiteY3" fmla="*/ 214313 h 581025"/>
              <a:gd name="connsiteX4" fmla="*/ 947738 w 947738"/>
              <a:gd name="connsiteY4" fmla="*/ 261938 h 581025"/>
              <a:gd name="connsiteX5" fmla="*/ 942975 w 947738"/>
              <a:gd name="connsiteY5" fmla="*/ 319088 h 581025"/>
              <a:gd name="connsiteX6" fmla="*/ 685800 w 947738"/>
              <a:gd name="connsiteY6" fmla="*/ 528638 h 581025"/>
              <a:gd name="connsiteX7" fmla="*/ 466725 w 947738"/>
              <a:gd name="connsiteY7" fmla="*/ 581025 h 581025"/>
              <a:gd name="connsiteX8" fmla="*/ 176213 w 947738"/>
              <a:gd name="connsiteY8" fmla="*/ 528638 h 581025"/>
              <a:gd name="connsiteX9" fmla="*/ 42863 w 947738"/>
              <a:gd name="connsiteY9" fmla="*/ 371475 h 581025"/>
              <a:gd name="connsiteX10" fmla="*/ 0 w 947738"/>
              <a:gd name="connsiteY10" fmla="*/ 161925 h 581025"/>
              <a:gd name="connsiteX11" fmla="*/ 119063 w 947738"/>
              <a:gd name="connsiteY11" fmla="*/ 0 h 581025"/>
              <a:gd name="connsiteX12" fmla="*/ 261938 w 947738"/>
              <a:gd name="connsiteY12" fmla="*/ 6667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7738" h="581025">
                <a:moveTo>
                  <a:pt x="261938" y="66675"/>
                </a:moveTo>
                <a:lnTo>
                  <a:pt x="428625" y="295275"/>
                </a:lnTo>
                <a:lnTo>
                  <a:pt x="695325" y="304800"/>
                </a:lnTo>
                <a:lnTo>
                  <a:pt x="881063" y="214313"/>
                </a:lnTo>
                <a:lnTo>
                  <a:pt x="947738" y="261938"/>
                </a:lnTo>
                <a:lnTo>
                  <a:pt x="942975" y="319088"/>
                </a:lnTo>
                <a:lnTo>
                  <a:pt x="685800" y="528638"/>
                </a:lnTo>
                <a:lnTo>
                  <a:pt x="466725" y="581025"/>
                </a:lnTo>
                <a:lnTo>
                  <a:pt x="176213" y="528638"/>
                </a:lnTo>
                <a:lnTo>
                  <a:pt x="42863" y="371475"/>
                </a:lnTo>
                <a:lnTo>
                  <a:pt x="0" y="161925"/>
                </a:lnTo>
                <a:lnTo>
                  <a:pt x="119063" y="0"/>
                </a:lnTo>
                <a:lnTo>
                  <a:pt x="261938" y="6667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1D727EB1-0686-4F56-8823-C563E54EF31E}"/>
              </a:ext>
            </a:extLst>
          </p:cNvPr>
          <p:cNvCxnSpPr>
            <a:cxnSpLocks/>
          </p:cNvCxnSpPr>
          <p:nvPr/>
        </p:nvCxnSpPr>
        <p:spPr>
          <a:xfrm flipH="1">
            <a:off x="2067545" y="4687469"/>
            <a:ext cx="2577" cy="639746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C425557-C3CA-4F23-973F-2FA4CC13A1D5}"/>
              </a:ext>
            </a:extLst>
          </p:cNvPr>
          <p:cNvSpPr txBox="1"/>
          <p:nvPr/>
        </p:nvSpPr>
        <p:spPr>
          <a:xfrm>
            <a:off x="1667208" y="4920402"/>
            <a:ext cx="808848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/>
              <a:t>Monolayer</a:t>
            </a:r>
            <a:r>
              <a:rPr lang="ko-KR" altLang="en-US" sz="1000" b="1" dirty="0"/>
              <a:t>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124EEE1-D8CC-4DC9-A894-63B9C74E3825}"/>
              </a:ext>
            </a:extLst>
          </p:cNvPr>
          <p:cNvSpPr txBox="1"/>
          <p:nvPr/>
        </p:nvSpPr>
        <p:spPr>
          <a:xfrm>
            <a:off x="1933822" y="3966172"/>
            <a:ext cx="3014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rgbClr val="FFFF00"/>
                </a:solidFill>
                <a:latin typeface="+mn-ea"/>
              </a:rPr>
              <a:t>1</a:t>
            </a:r>
            <a:endParaRPr lang="ko-KR" altLang="en-US" sz="1400" dirty="0">
              <a:solidFill>
                <a:srgbClr val="FFFF00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DE9A5-A45B-41A6-8422-1FBFA7275CB6}"/>
              </a:ext>
            </a:extLst>
          </p:cNvPr>
          <p:cNvSpPr txBox="1"/>
          <p:nvPr/>
        </p:nvSpPr>
        <p:spPr>
          <a:xfrm>
            <a:off x="1713194" y="4424771"/>
            <a:ext cx="3014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rgbClr val="FFFF00"/>
                </a:solidFill>
                <a:latin typeface="+mn-ea"/>
              </a:rPr>
              <a:t>3</a:t>
            </a:r>
            <a:endParaRPr lang="ko-KR" altLang="en-US" sz="1400" dirty="0">
              <a:solidFill>
                <a:srgbClr val="FFFF00"/>
              </a:solidFill>
            </a:endParaRPr>
          </a:p>
        </p:txBody>
      </p:sp>
      <p:pic>
        <p:nvPicPr>
          <p:cNvPr id="72" name="그림 71">
            <a:extLst>
              <a:ext uri="{FF2B5EF4-FFF2-40B4-BE49-F238E27FC236}">
                <a16:creationId xmlns:a16="http://schemas.microsoft.com/office/drawing/2014/main" id="{5227451F-03B6-4B78-BC39-2867E04D986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6000"/>
                    </a14:imgEffect>
                    <a14:imgEffect>
                      <a14:saturation sat="33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280" y="3676272"/>
            <a:ext cx="1281600" cy="961200"/>
          </a:xfrm>
          <a:prstGeom prst="rect">
            <a:avLst/>
          </a:prstGeom>
        </p:spPr>
      </p:pic>
      <p:sp>
        <p:nvSpPr>
          <p:cNvPr id="73" name="직사각형 72">
            <a:extLst>
              <a:ext uri="{FF2B5EF4-FFF2-40B4-BE49-F238E27FC236}">
                <a16:creationId xmlns:a16="http://schemas.microsoft.com/office/drawing/2014/main" id="{3E6B153E-0DFC-43F5-B456-24A5AE6FE838}"/>
              </a:ext>
            </a:extLst>
          </p:cNvPr>
          <p:cNvSpPr/>
          <p:nvPr/>
        </p:nvSpPr>
        <p:spPr>
          <a:xfrm>
            <a:off x="746006" y="2987890"/>
            <a:ext cx="3882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B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500B292-DB68-4FD7-A713-7F27F4B9497A}"/>
              </a:ext>
            </a:extLst>
          </p:cNvPr>
          <p:cNvSpPr txBox="1"/>
          <p:nvPr/>
        </p:nvSpPr>
        <p:spPr>
          <a:xfrm>
            <a:off x="1175706" y="3128344"/>
            <a:ext cx="1920000" cy="2308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/>
              <a:t>DMH1 0.5 </a:t>
            </a:r>
            <a:r>
              <a:rPr lang="en-US" altLang="ko-KR" sz="900" b="1" dirty="0">
                <a:latin typeface="Symbol" panose="05050102010706020507" pitchFamily="18" charset="2"/>
              </a:rPr>
              <a:t>m</a:t>
            </a:r>
            <a:r>
              <a:rPr lang="en-US" altLang="ko-KR" sz="900" b="1" dirty="0"/>
              <a:t>M / SB431542 10 </a:t>
            </a:r>
            <a:r>
              <a:rPr lang="en-US" altLang="ko-KR" sz="900" b="1" dirty="0">
                <a:latin typeface="Symbol" panose="05050102010706020507" pitchFamily="18" charset="2"/>
              </a:rPr>
              <a:t>m</a:t>
            </a:r>
            <a:r>
              <a:rPr lang="en-US" altLang="ko-KR" sz="900" b="1" dirty="0"/>
              <a:t>M 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080180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62A0B2E5-FC59-417F-969D-A524FEDF92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62" t="23958" r="10472" b="38317"/>
          <a:stretch/>
        </p:blipFill>
        <p:spPr>
          <a:xfrm>
            <a:off x="472439" y="1582832"/>
            <a:ext cx="3323703" cy="22347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20B3ED-D655-4CB8-9492-DCFD79BE2365}"/>
              </a:ext>
            </a:extLst>
          </p:cNvPr>
          <p:cNvSpPr txBox="1"/>
          <p:nvPr/>
        </p:nvSpPr>
        <p:spPr>
          <a:xfrm>
            <a:off x="609728" y="1201880"/>
            <a:ext cx="279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H9 </a:t>
            </a:r>
            <a:r>
              <a:rPr lang="en-US" altLang="ko-KR" b="1" dirty="0" err="1"/>
              <a:t>hESC</a:t>
            </a:r>
            <a:r>
              <a:rPr lang="en-US" altLang="ko-KR" b="1" dirty="0"/>
              <a:t>-derived NCSCs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A2BDE3-43AE-4D2E-B1D1-9E99CFE46650}"/>
              </a:ext>
            </a:extLst>
          </p:cNvPr>
          <p:cNvSpPr txBox="1"/>
          <p:nvPr/>
        </p:nvSpPr>
        <p:spPr>
          <a:xfrm>
            <a:off x="4534800" y="1201880"/>
            <a:ext cx="324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CHA15 </a:t>
            </a:r>
            <a:r>
              <a:rPr lang="en-US" altLang="ko-KR" b="1" dirty="0" err="1"/>
              <a:t>hESC</a:t>
            </a:r>
            <a:r>
              <a:rPr lang="en-US" altLang="ko-KR" b="1" dirty="0"/>
              <a:t>-derived NCSCs</a:t>
            </a:r>
            <a:endParaRPr lang="ko-KR" altLang="en-US" b="1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677D746-DB20-4B4F-B899-A171E0D2B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965" y="1582832"/>
            <a:ext cx="2940925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23C182C-BE3C-4E3B-9B88-A8D30139F9F8}"/>
              </a:ext>
            </a:extLst>
          </p:cNvPr>
          <p:cNvSpPr/>
          <p:nvPr/>
        </p:nvSpPr>
        <p:spPr>
          <a:xfrm>
            <a:off x="-186" y="4848"/>
            <a:ext cx="6900096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600" b="1" kern="100" dirty="0">
                <a:latin typeface="+mn-ea"/>
                <a:cs typeface="Times New Roman" panose="02020603050405020304" pitchFamily="18" charset="0"/>
              </a:rPr>
              <a:t>Figure S3. Karyotype analysis of </a:t>
            </a:r>
            <a:r>
              <a:rPr lang="en-US" altLang="ko-KR" sz="1600" b="1" kern="100" dirty="0" err="1">
                <a:latin typeface="+mn-ea"/>
                <a:cs typeface="Times New Roman" panose="02020603050405020304" pitchFamily="18" charset="0"/>
              </a:rPr>
              <a:t>hESC</a:t>
            </a:r>
            <a:r>
              <a:rPr lang="en-US" altLang="ko-KR" sz="1600" b="1" kern="100" dirty="0">
                <a:latin typeface="+mn-ea"/>
                <a:cs typeface="Times New Roman" panose="02020603050405020304" pitchFamily="18" charset="0"/>
              </a:rPr>
              <a:t>-derived NCSCs.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71050F9-F320-4D43-B936-6990C3148E13}"/>
              </a:ext>
            </a:extLst>
          </p:cNvPr>
          <p:cNvSpPr/>
          <p:nvPr/>
        </p:nvSpPr>
        <p:spPr>
          <a:xfrm>
            <a:off x="250706" y="961115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A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D1BC3BD-BBFE-4D61-8DAA-4612CCACC0DE}"/>
              </a:ext>
            </a:extLst>
          </p:cNvPr>
          <p:cNvSpPr/>
          <p:nvPr/>
        </p:nvSpPr>
        <p:spPr>
          <a:xfrm>
            <a:off x="4450080" y="961115"/>
            <a:ext cx="3882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B 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415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그룹 29">
            <a:extLst>
              <a:ext uri="{FF2B5EF4-FFF2-40B4-BE49-F238E27FC236}">
                <a16:creationId xmlns:a16="http://schemas.microsoft.com/office/drawing/2014/main" id="{B92C00B6-3AFB-4AAB-8790-CFFED9E45C3E}"/>
              </a:ext>
            </a:extLst>
          </p:cNvPr>
          <p:cNvGrpSpPr/>
          <p:nvPr/>
        </p:nvGrpSpPr>
        <p:grpSpPr>
          <a:xfrm>
            <a:off x="1581264" y="1518752"/>
            <a:ext cx="6503031" cy="3425644"/>
            <a:chOff x="1581264" y="1518752"/>
            <a:chExt cx="6503031" cy="3425644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FBE5280F-D585-4067-B9DA-120B339D65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356"/>
            <a:stretch/>
          </p:blipFill>
          <p:spPr>
            <a:xfrm>
              <a:off x="1581264" y="2082294"/>
              <a:ext cx="2784881" cy="2862102"/>
            </a:xfrm>
            <a:prstGeom prst="rect">
              <a:avLst/>
            </a:prstGeom>
          </p:spPr>
        </p:pic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2AFF29C4-2F25-454B-B12D-C6885CD84DE6}"/>
                </a:ext>
              </a:extLst>
            </p:cNvPr>
            <p:cNvGrpSpPr/>
            <p:nvPr/>
          </p:nvGrpSpPr>
          <p:grpSpPr>
            <a:xfrm>
              <a:off x="5442115" y="2043280"/>
              <a:ext cx="2642180" cy="2629365"/>
              <a:chOff x="4726895" y="1518182"/>
              <a:chExt cx="2642180" cy="2629365"/>
            </a:xfrm>
          </p:grpSpPr>
          <p:pic>
            <p:nvPicPr>
              <p:cNvPr id="6" name="그림 5">
                <a:extLst>
                  <a:ext uri="{FF2B5EF4-FFF2-40B4-BE49-F238E27FC236}">
                    <a16:creationId xmlns:a16="http://schemas.microsoft.com/office/drawing/2014/main" id="{0F6E9470-2289-48AB-8B9F-528C98B8A2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5356" y="1601670"/>
                <a:ext cx="2453719" cy="2545877"/>
              </a:xfrm>
              <a:prstGeom prst="rect">
                <a:avLst/>
              </a:prstGeom>
            </p:spPr>
          </p:pic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B58098DB-7410-4894-9BE8-27014C1F7F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6895" y="1518182"/>
                <a:ext cx="234116" cy="2394665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A6433D-5E79-41CB-B89E-79E823FAECDB}"/>
                </a:ext>
              </a:extLst>
            </p:cNvPr>
            <p:cNvSpPr txBox="1"/>
            <p:nvPr/>
          </p:nvSpPr>
          <p:spPr>
            <a:xfrm>
              <a:off x="2308273" y="1533496"/>
              <a:ext cx="1622560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/>
                <a:t>0.5 </a:t>
              </a:r>
              <a:r>
                <a:rPr lang="en-US" altLang="ko-KR" sz="1600" b="1" dirty="0">
                  <a:latin typeface="Symbol" panose="05050102010706020507" pitchFamily="18" charset="2"/>
                </a:rPr>
                <a:t>m</a:t>
              </a:r>
              <a:r>
                <a:rPr lang="en-US" altLang="ko-KR" sz="1600" b="1" dirty="0"/>
                <a:t>M DMH1 /</a:t>
              </a:r>
            </a:p>
            <a:p>
              <a:r>
                <a:rPr lang="en-US" altLang="ko-KR" sz="1600" b="1" dirty="0"/>
                <a:t>10 </a:t>
              </a:r>
              <a:r>
                <a:rPr lang="en-US" altLang="ko-KR" sz="1600" b="1" dirty="0">
                  <a:latin typeface="Symbol" panose="05050102010706020507" pitchFamily="18" charset="2"/>
                </a:rPr>
                <a:t>m</a:t>
              </a:r>
              <a:r>
                <a:rPr lang="en-US" altLang="ko-KR" sz="1600" b="1" dirty="0"/>
                <a:t>M</a:t>
              </a:r>
              <a:r>
                <a:rPr lang="ko-KR" altLang="en-US" sz="1600" b="1" dirty="0"/>
                <a:t> </a:t>
              </a:r>
              <a:r>
                <a:rPr lang="en-US" altLang="ko-KR" sz="1600" b="1" dirty="0"/>
                <a:t>SB431542</a:t>
              </a:r>
              <a:endParaRPr lang="ko-KR" altLang="en-US" sz="16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4DBFEE-E844-4588-8A2F-E3D82496F064}"/>
                </a:ext>
              </a:extLst>
            </p:cNvPr>
            <p:cNvSpPr txBox="1"/>
            <p:nvPr/>
          </p:nvSpPr>
          <p:spPr>
            <a:xfrm>
              <a:off x="6068983" y="1518752"/>
              <a:ext cx="1622560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/>
                <a:t>5 </a:t>
              </a:r>
              <a:r>
                <a:rPr lang="en-US" altLang="ko-KR" sz="1600" b="1" dirty="0">
                  <a:latin typeface="Symbol" panose="05050102010706020507" pitchFamily="18" charset="2"/>
                </a:rPr>
                <a:t>m</a:t>
              </a:r>
              <a:r>
                <a:rPr lang="en-US" altLang="ko-KR" sz="1600" b="1" dirty="0"/>
                <a:t>M DMH1 /</a:t>
              </a:r>
            </a:p>
            <a:p>
              <a:r>
                <a:rPr lang="en-US" altLang="ko-KR" sz="1600" b="1" dirty="0"/>
                <a:t>10 </a:t>
              </a:r>
              <a:r>
                <a:rPr lang="en-US" altLang="ko-KR" sz="1600" b="1" dirty="0">
                  <a:latin typeface="Symbol" panose="05050102010706020507" pitchFamily="18" charset="2"/>
                </a:rPr>
                <a:t>m</a:t>
              </a:r>
              <a:r>
                <a:rPr lang="en-US" altLang="ko-KR" sz="1600" b="1" dirty="0"/>
                <a:t>M</a:t>
              </a:r>
              <a:r>
                <a:rPr lang="ko-KR" altLang="en-US" sz="1600" b="1" dirty="0"/>
                <a:t> </a:t>
              </a:r>
              <a:r>
                <a:rPr lang="en-US" altLang="ko-KR" sz="1600" b="1" dirty="0"/>
                <a:t>SB431542</a:t>
              </a:r>
              <a:endParaRPr lang="ko-KR" altLang="en-US" sz="1600" b="1" dirty="0"/>
            </a:p>
          </p:txBody>
        </p: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348E22CE-4B30-4C96-B95C-8139F5A60DAD}"/>
                </a:ext>
              </a:extLst>
            </p:cNvPr>
            <p:cNvGrpSpPr/>
            <p:nvPr/>
          </p:nvGrpSpPr>
          <p:grpSpPr>
            <a:xfrm>
              <a:off x="1810694" y="2118507"/>
              <a:ext cx="6161298" cy="2590350"/>
              <a:chOff x="1837853" y="1557197"/>
              <a:chExt cx="6161298" cy="2590350"/>
            </a:xfrm>
          </p:grpSpPr>
          <p:cxnSp>
            <p:nvCxnSpPr>
              <p:cNvPr id="13" name="직선 화살표 연결선 12">
                <a:extLst>
                  <a:ext uri="{FF2B5EF4-FFF2-40B4-BE49-F238E27FC236}">
                    <a16:creationId xmlns:a16="http://schemas.microsoft.com/office/drawing/2014/main" id="{DC3E8975-CEBE-4447-8315-734F5A881A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7853" y="1557197"/>
                <a:ext cx="0" cy="25903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화살표 연결선 14">
                <a:extLst>
                  <a:ext uri="{FF2B5EF4-FFF2-40B4-BE49-F238E27FC236}">
                    <a16:creationId xmlns:a16="http://schemas.microsoft.com/office/drawing/2014/main" id="{32D64246-F1F8-4E56-8AB1-40665F171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7853" y="4147547"/>
                <a:ext cx="616129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BB9AEA5-C28E-49EC-BD2A-9FBB4BAD97D8}"/>
              </a:ext>
            </a:extLst>
          </p:cNvPr>
          <p:cNvSpPr/>
          <p:nvPr/>
        </p:nvSpPr>
        <p:spPr>
          <a:xfrm>
            <a:off x="15385" y="9975"/>
            <a:ext cx="68428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Figure S4. </a:t>
            </a:r>
            <a:r>
              <a:rPr lang="en-US" altLang="ko-KR" sz="1600" b="1" kern="100" dirty="0">
                <a:effectLst/>
                <a:latin typeface="+mn-ea"/>
                <a:cs typeface="Times New Roman" panose="02020603050405020304" pitchFamily="18" charset="0"/>
              </a:rPr>
              <a:t>Flow cytometry of the cells differentiated from H9 </a:t>
            </a:r>
            <a:r>
              <a:rPr lang="en-US" altLang="ko-KR" sz="1600" b="1" kern="100" dirty="0" err="1">
                <a:effectLst/>
                <a:latin typeface="+mn-ea"/>
                <a:cs typeface="Times New Roman" panose="02020603050405020304" pitchFamily="18" charset="0"/>
              </a:rPr>
              <a:t>hESC</a:t>
            </a:r>
            <a:endParaRPr lang="ko-KR" altLang="ko-KR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E4DE112-53AF-4215-AE38-4BE2B1B1C95B}"/>
              </a:ext>
            </a:extLst>
          </p:cNvPr>
          <p:cNvSpPr/>
          <p:nvPr/>
        </p:nvSpPr>
        <p:spPr>
          <a:xfrm rot="2194330">
            <a:off x="3323189" y="3132278"/>
            <a:ext cx="578550" cy="733223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516129-ECA1-42BE-9A0A-8A559BE8FEAF}"/>
              </a:ext>
            </a:extLst>
          </p:cNvPr>
          <p:cNvSpPr txBox="1"/>
          <p:nvPr/>
        </p:nvSpPr>
        <p:spPr>
          <a:xfrm>
            <a:off x="3552755" y="2697164"/>
            <a:ext cx="137890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HNK1</a:t>
            </a:r>
            <a:r>
              <a:rPr lang="en-US" altLang="ko-KR" sz="1300" b="1" baseline="30000" dirty="0">
                <a:solidFill>
                  <a:srgbClr val="FF0000"/>
                </a:solidFill>
                <a:latin typeface="+mn-ea"/>
              </a:rPr>
              <a:t>+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p75high</a:t>
            </a:r>
            <a:endParaRPr lang="ko-KR" altLang="en-US" sz="13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B2611F-F9E8-4E94-9540-8BA5FA64DD8E}"/>
              </a:ext>
            </a:extLst>
          </p:cNvPr>
          <p:cNvSpPr txBox="1"/>
          <p:nvPr/>
        </p:nvSpPr>
        <p:spPr>
          <a:xfrm>
            <a:off x="2571683" y="2492766"/>
            <a:ext cx="130837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HNK1</a:t>
            </a:r>
            <a:r>
              <a:rPr lang="en-US" altLang="ko-KR" sz="1300" b="1" baseline="30000" dirty="0">
                <a:solidFill>
                  <a:srgbClr val="FF0000"/>
                </a:solidFill>
                <a:latin typeface="+mn-ea"/>
              </a:rPr>
              <a:t>+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p75low</a:t>
            </a:r>
            <a:endParaRPr lang="ko-KR" altLang="en-US" sz="13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860E5253-EC76-4BBD-B91B-AC931525297C}"/>
              </a:ext>
            </a:extLst>
          </p:cNvPr>
          <p:cNvSpPr/>
          <p:nvPr/>
        </p:nvSpPr>
        <p:spPr>
          <a:xfrm rot="187090">
            <a:off x="2622225" y="3076237"/>
            <a:ext cx="430851" cy="687831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E5EC27-D4FC-4EB8-8124-F7053F2850F3}"/>
              </a:ext>
            </a:extLst>
          </p:cNvPr>
          <p:cNvSpPr txBox="1"/>
          <p:nvPr/>
        </p:nvSpPr>
        <p:spPr>
          <a:xfrm>
            <a:off x="6164392" y="2545585"/>
            <a:ext cx="130837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HNK1</a:t>
            </a:r>
            <a:r>
              <a:rPr lang="en-US" altLang="ko-KR" sz="1300" b="1" baseline="30000" dirty="0">
                <a:solidFill>
                  <a:srgbClr val="FF0000"/>
                </a:solidFill>
                <a:latin typeface="+mn-ea"/>
              </a:rPr>
              <a:t>+</a:t>
            </a:r>
            <a:r>
              <a:rPr lang="en-US" altLang="ko-KR" sz="1300" b="1" dirty="0">
                <a:solidFill>
                  <a:srgbClr val="FF0000"/>
                </a:solidFill>
                <a:latin typeface="+mn-ea"/>
              </a:rPr>
              <a:t>p75low</a:t>
            </a:r>
            <a:endParaRPr lang="ko-KR" altLang="en-US" sz="13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14533ED2-B82C-40CC-8F6A-79D1395E8E7A}"/>
              </a:ext>
            </a:extLst>
          </p:cNvPr>
          <p:cNvSpPr/>
          <p:nvPr/>
        </p:nvSpPr>
        <p:spPr>
          <a:xfrm rot="187090">
            <a:off x="6212783" y="3074827"/>
            <a:ext cx="381215" cy="768433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52F55165-140E-407E-AB6D-9C4993D79373}"/>
              </a:ext>
            </a:extLst>
          </p:cNvPr>
          <p:cNvCxnSpPr/>
          <p:nvPr/>
        </p:nvCxnSpPr>
        <p:spPr>
          <a:xfrm>
            <a:off x="2837650" y="2818671"/>
            <a:ext cx="0" cy="1862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EAC08301-7450-45EC-9E6B-C62147EDD73D}"/>
              </a:ext>
            </a:extLst>
          </p:cNvPr>
          <p:cNvCxnSpPr/>
          <p:nvPr/>
        </p:nvCxnSpPr>
        <p:spPr>
          <a:xfrm>
            <a:off x="6414663" y="2836777"/>
            <a:ext cx="0" cy="1862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B26C089D-E7E9-4804-B5F4-F3DD815AE2D5}"/>
              </a:ext>
            </a:extLst>
          </p:cNvPr>
          <p:cNvCxnSpPr/>
          <p:nvPr/>
        </p:nvCxnSpPr>
        <p:spPr>
          <a:xfrm>
            <a:off x="3705278" y="2931125"/>
            <a:ext cx="0" cy="1862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9861A2D-9D77-49F5-AD8E-C10631425969}"/>
              </a:ext>
            </a:extLst>
          </p:cNvPr>
          <p:cNvSpPr/>
          <p:nvPr/>
        </p:nvSpPr>
        <p:spPr>
          <a:xfrm>
            <a:off x="1610158" y="1463532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A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6283E61-1F25-4CF1-87F7-AB9E79F4DD28}"/>
              </a:ext>
            </a:extLst>
          </p:cNvPr>
          <p:cNvSpPr/>
          <p:nvPr/>
        </p:nvSpPr>
        <p:spPr>
          <a:xfrm>
            <a:off x="5436452" y="1446449"/>
            <a:ext cx="3882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n-ea"/>
              </a:rPr>
              <a:t>B 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007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8B93ED51-83E0-4E7B-B95B-0F5DDD07185B}"/>
              </a:ext>
            </a:extLst>
          </p:cNvPr>
          <p:cNvCxnSpPr/>
          <p:nvPr/>
        </p:nvCxnSpPr>
        <p:spPr>
          <a:xfrm>
            <a:off x="1429332" y="1291201"/>
            <a:ext cx="660173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DD36700-DDAD-4294-83FC-E63015B88FC2}"/>
              </a:ext>
            </a:extLst>
          </p:cNvPr>
          <p:cNvSpPr txBox="1"/>
          <p:nvPr/>
        </p:nvSpPr>
        <p:spPr>
          <a:xfrm>
            <a:off x="3259275" y="1016955"/>
            <a:ext cx="34795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b="1" dirty="0">
                <a:latin typeface="+mn-ea"/>
              </a:rPr>
              <a:t>SB431542 (10 </a:t>
            </a:r>
            <a:r>
              <a:rPr lang="en-US" altLang="ko-KR" sz="1350" b="1" dirty="0" err="1">
                <a:latin typeface="Symbol" panose="05050102010706020507" pitchFamily="18" charset="2"/>
              </a:rPr>
              <a:t>m</a:t>
            </a:r>
            <a:r>
              <a:rPr lang="en-US" altLang="ko-KR" sz="1350" b="1" dirty="0" err="1">
                <a:latin typeface="+mn-ea"/>
              </a:rPr>
              <a:t>M</a:t>
            </a:r>
            <a:r>
              <a:rPr lang="en-US" altLang="ko-KR" sz="1350" b="1" dirty="0">
                <a:latin typeface="+mn-ea"/>
              </a:rPr>
              <a:t>) + DMH1 (       )</a:t>
            </a:r>
            <a:endParaRPr lang="ko-KR" altLang="en-US" sz="135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49EA8-F8AE-4889-9A62-454C7DAC27C2}"/>
              </a:ext>
            </a:extLst>
          </p:cNvPr>
          <p:cNvSpPr txBox="1"/>
          <p:nvPr/>
        </p:nvSpPr>
        <p:spPr>
          <a:xfrm>
            <a:off x="1445090" y="1310923"/>
            <a:ext cx="1060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0.1 </a:t>
            </a:r>
            <a:r>
              <a:rPr lang="en-US" altLang="ko-KR" sz="1100" b="1" dirty="0" err="1">
                <a:latin typeface="Symbol" panose="05050102010706020507" pitchFamily="18" charset="2"/>
              </a:rPr>
              <a:t>m</a:t>
            </a:r>
            <a:r>
              <a:rPr lang="en-US" altLang="ko-KR" sz="1100" b="1" dirty="0" err="1">
                <a:latin typeface="+mn-ea"/>
              </a:rPr>
              <a:t>M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6B191D-AE8C-4F0A-814B-4D8338BD18D0}"/>
              </a:ext>
            </a:extLst>
          </p:cNvPr>
          <p:cNvSpPr txBox="1"/>
          <p:nvPr/>
        </p:nvSpPr>
        <p:spPr>
          <a:xfrm>
            <a:off x="2808833" y="1306081"/>
            <a:ext cx="1081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0.2 </a:t>
            </a:r>
            <a:r>
              <a:rPr lang="en-US" altLang="ko-KR" sz="1100" b="1" dirty="0" err="1">
                <a:latin typeface="Symbol" panose="05050102010706020507" pitchFamily="18" charset="2"/>
              </a:rPr>
              <a:t>m</a:t>
            </a:r>
            <a:r>
              <a:rPr lang="en-US" altLang="ko-KR" sz="1100" b="1" dirty="0" err="1">
                <a:latin typeface="+mn-ea"/>
              </a:rPr>
              <a:t>M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A5D366-9A03-434C-A02C-0B55E41C89F6}"/>
              </a:ext>
            </a:extLst>
          </p:cNvPr>
          <p:cNvSpPr txBox="1"/>
          <p:nvPr/>
        </p:nvSpPr>
        <p:spPr>
          <a:xfrm>
            <a:off x="4193559" y="1310923"/>
            <a:ext cx="1060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0.3 </a:t>
            </a:r>
            <a:r>
              <a:rPr lang="en-US" altLang="ko-KR" sz="1100" b="1" dirty="0" err="1">
                <a:latin typeface="Symbol" panose="05050102010706020507" pitchFamily="18" charset="2"/>
              </a:rPr>
              <a:t>m</a:t>
            </a:r>
            <a:r>
              <a:rPr lang="en-US" altLang="ko-KR" sz="1100" b="1" dirty="0" err="1">
                <a:latin typeface="+mn-ea"/>
              </a:rPr>
              <a:t>M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EA5EBE-FA2A-4277-9B70-E053F1E68E15}"/>
              </a:ext>
            </a:extLst>
          </p:cNvPr>
          <p:cNvSpPr txBox="1"/>
          <p:nvPr/>
        </p:nvSpPr>
        <p:spPr>
          <a:xfrm>
            <a:off x="5557302" y="1304173"/>
            <a:ext cx="1060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0.4 </a:t>
            </a:r>
            <a:r>
              <a:rPr lang="en-US" altLang="ko-KR" sz="1100" b="1" dirty="0" err="1">
                <a:latin typeface="Symbol" panose="05050102010706020507" pitchFamily="18" charset="2"/>
              </a:rPr>
              <a:t>m</a:t>
            </a:r>
            <a:r>
              <a:rPr lang="en-US" altLang="ko-KR" sz="1100" b="1" dirty="0" err="1">
                <a:latin typeface="+mn-ea"/>
              </a:rPr>
              <a:t>M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8BB362-D70D-43A3-893C-6AAFC07DAD14}"/>
              </a:ext>
            </a:extLst>
          </p:cNvPr>
          <p:cNvSpPr txBox="1"/>
          <p:nvPr/>
        </p:nvSpPr>
        <p:spPr>
          <a:xfrm>
            <a:off x="6921046" y="1304173"/>
            <a:ext cx="10608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0.5 </a:t>
            </a:r>
            <a:r>
              <a:rPr lang="en-US" altLang="ko-KR" sz="1100" b="1" dirty="0" err="1">
                <a:latin typeface="Symbol" panose="05050102010706020507" pitchFamily="18" charset="2"/>
              </a:rPr>
              <a:t>m</a:t>
            </a:r>
            <a:r>
              <a:rPr lang="en-US" altLang="ko-KR" sz="1100" b="1" dirty="0" err="1">
                <a:latin typeface="+mn-ea"/>
              </a:rPr>
              <a:t>M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B63EE-BDBA-474D-A697-603832476DE4}"/>
              </a:ext>
            </a:extLst>
          </p:cNvPr>
          <p:cNvSpPr txBox="1"/>
          <p:nvPr/>
        </p:nvSpPr>
        <p:spPr>
          <a:xfrm>
            <a:off x="1436145" y="941970"/>
            <a:ext cx="68853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+mn-ea"/>
              </a:rPr>
              <a:t>Day 9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1DAEA5-1C1D-48DF-A643-832BC822B5A1}"/>
              </a:ext>
            </a:extLst>
          </p:cNvPr>
          <p:cNvSpPr txBox="1"/>
          <p:nvPr/>
        </p:nvSpPr>
        <p:spPr>
          <a:xfrm>
            <a:off x="6892653" y="1067895"/>
            <a:ext cx="11363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latin typeface="+mn-ea"/>
              </a:rPr>
              <a:t>Scale bar, 100 </a:t>
            </a:r>
            <a:r>
              <a:rPr lang="en-US" altLang="ko-KR" sz="900" dirty="0">
                <a:latin typeface="Symbol" panose="05050102010706020507" pitchFamily="18" charset="2"/>
              </a:rPr>
              <a:t>m</a:t>
            </a:r>
            <a:r>
              <a:rPr lang="en-US" altLang="ko-KR" sz="900" dirty="0">
                <a:latin typeface="+mn-ea"/>
              </a:rPr>
              <a:t>m</a:t>
            </a:r>
            <a:endParaRPr lang="ko-KR" altLang="en-US" sz="900" dirty="0">
              <a:latin typeface="+mn-ea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6FAF9DB-6993-40A7-8DA2-485D3DE83E9C}"/>
              </a:ext>
            </a:extLst>
          </p:cNvPr>
          <p:cNvSpPr txBox="1"/>
          <p:nvPr/>
        </p:nvSpPr>
        <p:spPr>
          <a:xfrm rot="16200000">
            <a:off x="887922" y="4781562"/>
            <a:ext cx="641824" cy="369332"/>
          </a:xfrm>
          <a:prstGeom prst="rect">
            <a:avLst/>
          </a:prstGeom>
          <a:solidFill>
            <a:srgbClr val="3E25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schemeClr val="bg1"/>
                </a:solidFill>
                <a:latin typeface="+mn-ea"/>
              </a:rPr>
              <a:t>SOX1</a:t>
            </a:r>
          </a:p>
          <a:p>
            <a:pPr algn="ctr"/>
            <a:r>
              <a:rPr lang="en-US" altLang="ko-KR" sz="900" b="1" dirty="0">
                <a:solidFill>
                  <a:schemeClr val="bg1"/>
                </a:solidFill>
                <a:latin typeface="+mn-ea"/>
              </a:rPr>
              <a:t>(NPC)</a:t>
            </a:r>
            <a:endParaRPr lang="ko-KR" altLang="en-US" sz="9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1CCDE3F-FE28-4965-B90D-A90EFF353F02}"/>
              </a:ext>
            </a:extLst>
          </p:cNvPr>
          <p:cNvSpPr txBox="1"/>
          <p:nvPr/>
        </p:nvSpPr>
        <p:spPr>
          <a:xfrm rot="16200000">
            <a:off x="891888" y="3615465"/>
            <a:ext cx="63389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schemeClr val="bg1"/>
                </a:solidFill>
                <a:latin typeface="+mn-ea"/>
              </a:rPr>
              <a:t>P75</a:t>
            </a:r>
          </a:p>
          <a:p>
            <a:pPr algn="ctr"/>
            <a:r>
              <a:rPr lang="en-US" altLang="ko-KR" sz="900" b="1" dirty="0">
                <a:solidFill>
                  <a:schemeClr val="bg1"/>
                </a:solidFill>
                <a:latin typeface="+mn-ea"/>
              </a:rPr>
              <a:t>(NCSC)</a:t>
            </a:r>
            <a:endParaRPr lang="ko-KR" altLang="en-US" sz="9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0" y="-381"/>
            <a:ext cx="7245060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600" b="1" kern="100" dirty="0">
                <a:effectLst/>
                <a:latin typeface="+mn-ea"/>
                <a:cs typeface="Times New Roman" panose="02020603050405020304" pitchFamily="18" charset="0"/>
              </a:rPr>
              <a:t>Figure S5. Optimization of the concentration of DMH1, a BMP inhibitor.</a:t>
            </a:r>
            <a:endParaRPr lang="ko-KR" altLang="ko-KR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2B34E5C8-49C5-424A-8336-796C3D288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090" y="4459642"/>
            <a:ext cx="1097792" cy="1080000"/>
          </a:xfrm>
          <a:prstGeom prst="rect">
            <a:avLst/>
          </a:pr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D92D91B4-5159-49B1-B8F1-94EC3EE4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090" y="3288683"/>
            <a:ext cx="1097792" cy="1080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6C5333B-103B-42E5-9BBD-1F3E3026AD77}"/>
              </a:ext>
            </a:extLst>
          </p:cNvPr>
          <p:cNvSpPr txBox="1"/>
          <p:nvPr/>
        </p:nvSpPr>
        <p:spPr>
          <a:xfrm>
            <a:off x="2064650" y="4490635"/>
            <a:ext cx="4993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3E25F3"/>
                </a:solidFill>
                <a:latin typeface="+mn-ea"/>
              </a:rPr>
              <a:t>10%</a:t>
            </a:r>
            <a:endParaRPr lang="ko-KR" altLang="en-US" sz="1050" b="1" dirty="0">
              <a:solidFill>
                <a:srgbClr val="3E25F3"/>
              </a:solidFill>
              <a:latin typeface="+mn-ea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ED8EC3-023B-4C28-A414-D5720EE2B68E}"/>
              </a:ext>
            </a:extLst>
          </p:cNvPr>
          <p:cNvSpPr txBox="1"/>
          <p:nvPr/>
        </p:nvSpPr>
        <p:spPr>
          <a:xfrm>
            <a:off x="2089196" y="3311966"/>
            <a:ext cx="4694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  <a:latin typeface="+mn-ea"/>
              </a:rPr>
              <a:t>88%</a:t>
            </a:r>
            <a:endParaRPr lang="ko-KR" altLang="en-US" sz="1050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42" name="그룹 141"/>
          <p:cNvGrpSpPr/>
          <p:nvPr/>
        </p:nvGrpSpPr>
        <p:grpSpPr>
          <a:xfrm>
            <a:off x="1445090" y="2423189"/>
            <a:ext cx="1080000" cy="854053"/>
            <a:chOff x="1445090" y="2423189"/>
            <a:chExt cx="1080000" cy="854053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38FC61F3-8047-4980-A95E-B35B10123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5090" y="2423189"/>
              <a:ext cx="1080000" cy="810000"/>
            </a:xfrm>
            <a:prstGeom prst="rect">
              <a:avLst/>
            </a:prstGeom>
          </p:spPr>
        </p:pic>
        <p:sp>
          <p:nvSpPr>
            <p:cNvPr id="72" name="자유형 71"/>
            <p:cNvSpPr/>
            <p:nvPr/>
          </p:nvSpPr>
          <p:spPr>
            <a:xfrm>
              <a:off x="1663103" y="2504983"/>
              <a:ext cx="693471" cy="772259"/>
            </a:xfrm>
            <a:custGeom>
              <a:avLst/>
              <a:gdLst>
                <a:gd name="connsiteX0" fmla="*/ 656650 w 736430"/>
                <a:gd name="connsiteY0" fmla="*/ 662786 h 693552"/>
                <a:gd name="connsiteX1" fmla="*/ 656650 w 736430"/>
                <a:gd name="connsiteY1" fmla="*/ 662786 h 693552"/>
                <a:gd name="connsiteX2" fmla="*/ 699608 w 736430"/>
                <a:gd name="connsiteY2" fmla="*/ 632102 h 693552"/>
                <a:gd name="connsiteX3" fmla="*/ 711882 w 736430"/>
                <a:gd name="connsiteY3" fmla="*/ 589143 h 693552"/>
                <a:gd name="connsiteX4" fmla="*/ 718019 w 736430"/>
                <a:gd name="connsiteY4" fmla="*/ 558459 h 693552"/>
                <a:gd name="connsiteX5" fmla="*/ 724156 w 736430"/>
                <a:gd name="connsiteY5" fmla="*/ 540048 h 693552"/>
                <a:gd name="connsiteX6" fmla="*/ 736430 w 736430"/>
                <a:gd name="connsiteY6" fmla="*/ 472542 h 693552"/>
                <a:gd name="connsiteX7" fmla="*/ 730293 w 736430"/>
                <a:gd name="connsiteY7" fmla="*/ 355941 h 693552"/>
                <a:gd name="connsiteX8" fmla="*/ 718019 w 736430"/>
                <a:gd name="connsiteY8" fmla="*/ 319119 h 693552"/>
                <a:gd name="connsiteX9" fmla="*/ 711882 w 736430"/>
                <a:gd name="connsiteY9" fmla="*/ 300708 h 693552"/>
                <a:gd name="connsiteX10" fmla="*/ 687335 w 736430"/>
                <a:gd name="connsiteY10" fmla="*/ 263887 h 693552"/>
                <a:gd name="connsiteX11" fmla="*/ 675061 w 736430"/>
                <a:gd name="connsiteY11" fmla="*/ 227065 h 693552"/>
                <a:gd name="connsiteX12" fmla="*/ 638239 w 736430"/>
                <a:gd name="connsiteY12" fmla="*/ 171833 h 693552"/>
                <a:gd name="connsiteX13" fmla="*/ 625965 w 736430"/>
                <a:gd name="connsiteY13" fmla="*/ 153423 h 693552"/>
                <a:gd name="connsiteX14" fmla="*/ 613692 w 736430"/>
                <a:gd name="connsiteY14" fmla="*/ 135012 h 693552"/>
                <a:gd name="connsiteX15" fmla="*/ 595281 w 736430"/>
                <a:gd name="connsiteY15" fmla="*/ 122738 h 693552"/>
                <a:gd name="connsiteX16" fmla="*/ 540049 w 736430"/>
                <a:gd name="connsiteY16" fmla="*/ 79780 h 693552"/>
                <a:gd name="connsiteX17" fmla="*/ 503227 w 736430"/>
                <a:gd name="connsiteY17" fmla="*/ 49095 h 693552"/>
                <a:gd name="connsiteX18" fmla="*/ 484816 w 736430"/>
                <a:gd name="connsiteY18" fmla="*/ 36821 h 693552"/>
                <a:gd name="connsiteX19" fmla="*/ 435721 w 736430"/>
                <a:gd name="connsiteY19" fmla="*/ 6137 h 693552"/>
                <a:gd name="connsiteX20" fmla="*/ 417310 w 736430"/>
                <a:gd name="connsiteY20" fmla="*/ 0 h 693552"/>
                <a:gd name="connsiteX21" fmla="*/ 325257 w 736430"/>
                <a:gd name="connsiteY21" fmla="*/ 6137 h 693552"/>
                <a:gd name="connsiteX22" fmla="*/ 306846 w 736430"/>
                <a:gd name="connsiteY22" fmla="*/ 18410 h 693552"/>
                <a:gd name="connsiteX23" fmla="*/ 288435 w 736430"/>
                <a:gd name="connsiteY23" fmla="*/ 24547 h 693552"/>
                <a:gd name="connsiteX24" fmla="*/ 251614 w 736430"/>
                <a:gd name="connsiteY24" fmla="*/ 42958 h 693552"/>
                <a:gd name="connsiteX25" fmla="*/ 233203 w 736430"/>
                <a:gd name="connsiteY25" fmla="*/ 55232 h 693552"/>
                <a:gd name="connsiteX26" fmla="*/ 196382 w 736430"/>
                <a:gd name="connsiteY26" fmla="*/ 67506 h 693552"/>
                <a:gd name="connsiteX27" fmla="*/ 159560 w 736430"/>
                <a:gd name="connsiteY27" fmla="*/ 92053 h 693552"/>
                <a:gd name="connsiteX28" fmla="*/ 122739 w 736430"/>
                <a:gd name="connsiteY28" fmla="*/ 122738 h 693552"/>
                <a:gd name="connsiteX29" fmla="*/ 85917 w 736430"/>
                <a:gd name="connsiteY29" fmla="*/ 147286 h 693552"/>
                <a:gd name="connsiteX30" fmla="*/ 61369 w 736430"/>
                <a:gd name="connsiteY30" fmla="*/ 184107 h 693552"/>
                <a:gd name="connsiteX31" fmla="*/ 30685 w 736430"/>
                <a:gd name="connsiteY31" fmla="*/ 220929 h 693552"/>
                <a:gd name="connsiteX32" fmla="*/ 24548 w 736430"/>
                <a:gd name="connsiteY32" fmla="*/ 239339 h 693552"/>
                <a:gd name="connsiteX33" fmla="*/ 12274 w 736430"/>
                <a:gd name="connsiteY33" fmla="*/ 257750 h 693552"/>
                <a:gd name="connsiteX34" fmla="*/ 0 w 736430"/>
                <a:gd name="connsiteY34" fmla="*/ 294572 h 693552"/>
                <a:gd name="connsiteX35" fmla="*/ 6137 w 736430"/>
                <a:gd name="connsiteY35" fmla="*/ 435721 h 693552"/>
                <a:gd name="connsiteX36" fmla="*/ 12274 w 736430"/>
                <a:gd name="connsiteY36" fmla="*/ 454131 h 693552"/>
                <a:gd name="connsiteX37" fmla="*/ 30685 w 736430"/>
                <a:gd name="connsiteY37" fmla="*/ 515500 h 693552"/>
                <a:gd name="connsiteX38" fmla="*/ 36822 w 736430"/>
                <a:gd name="connsiteY38" fmla="*/ 533911 h 693552"/>
                <a:gd name="connsiteX39" fmla="*/ 42959 w 736430"/>
                <a:gd name="connsiteY39" fmla="*/ 552322 h 693552"/>
                <a:gd name="connsiteX40" fmla="*/ 55233 w 736430"/>
                <a:gd name="connsiteY40" fmla="*/ 595280 h 693552"/>
                <a:gd name="connsiteX41" fmla="*/ 61369 w 736430"/>
                <a:gd name="connsiteY41" fmla="*/ 638239 h 693552"/>
                <a:gd name="connsiteX42" fmla="*/ 73643 w 736430"/>
                <a:gd name="connsiteY42" fmla="*/ 656649 h 693552"/>
                <a:gd name="connsiteX43" fmla="*/ 98191 w 736430"/>
                <a:gd name="connsiteY43" fmla="*/ 662786 h 693552"/>
                <a:gd name="connsiteX44" fmla="*/ 171834 w 736430"/>
                <a:gd name="connsiteY44" fmla="*/ 668923 h 693552"/>
                <a:gd name="connsiteX45" fmla="*/ 368215 w 736430"/>
                <a:gd name="connsiteY45" fmla="*/ 675060 h 693552"/>
                <a:gd name="connsiteX46" fmla="*/ 435721 w 736430"/>
                <a:gd name="connsiteY46" fmla="*/ 693471 h 693552"/>
                <a:gd name="connsiteX47" fmla="*/ 656650 w 736430"/>
                <a:gd name="connsiteY47" fmla="*/ 662786 h 69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36430" h="693552">
                  <a:moveTo>
                    <a:pt x="656650" y="662786"/>
                  </a:moveTo>
                  <a:lnTo>
                    <a:pt x="656650" y="662786"/>
                  </a:lnTo>
                  <a:cubicBezTo>
                    <a:pt x="670969" y="652558"/>
                    <a:pt x="687165" y="644545"/>
                    <a:pt x="699608" y="632102"/>
                  </a:cubicBezTo>
                  <a:cubicBezTo>
                    <a:pt x="702537" y="629173"/>
                    <a:pt x="711836" y="589348"/>
                    <a:pt x="711882" y="589143"/>
                  </a:cubicBezTo>
                  <a:cubicBezTo>
                    <a:pt x="714145" y="578961"/>
                    <a:pt x="715489" y="568578"/>
                    <a:pt x="718019" y="558459"/>
                  </a:cubicBezTo>
                  <a:cubicBezTo>
                    <a:pt x="719588" y="552183"/>
                    <a:pt x="722587" y="546324"/>
                    <a:pt x="724156" y="540048"/>
                  </a:cubicBezTo>
                  <a:cubicBezTo>
                    <a:pt x="728444" y="522895"/>
                    <a:pt x="733694" y="488955"/>
                    <a:pt x="736430" y="472542"/>
                  </a:cubicBezTo>
                  <a:cubicBezTo>
                    <a:pt x="734384" y="433675"/>
                    <a:pt x="734930" y="394585"/>
                    <a:pt x="730293" y="355941"/>
                  </a:cubicBezTo>
                  <a:cubicBezTo>
                    <a:pt x="728751" y="343095"/>
                    <a:pt x="722110" y="331393"/>
                    <a:pt x="718019" y="319119"/>
                  </a:cubicBezTo>
                  <a:cubicBezTo>
                    <a:pt x="715973" y="312982"/>
                    <a:pt x="715470" y="306091"/>
                    <a:pt x="711882" y="300708"/>
                  </a:cubicBezTo>
                  <a:cubicBezTo>
                    <a:pt x="703700" y="288434"/>
                    <a:pt x="692000" y="277881"/>
                    <a:pt x="687335" y="263887"/>
                  </a:cubicBezTo>
                  <a:cubicBezTo>
                    <a:pt x="683244" y="251613"/>
                    <a:pt x="682238" y="237830"/>
                    <a:pt x="675061" y="227065"/>
                  </a:cubicBezTo>
                  <a:lnTo>
                    <a:pt x="638239" y="171833"/>
                  </a:lnTo>
                  <a:lnTo>
                    <a:pt x="625965" y="153423"/>
                  </a:lnTo>
                  <a:cubicBezTo>
                    <a:pt x="621874" y="147286"/>
                    <a:pt x="619829" y="139103"/>
                    <a:pt x="613692" y="135012"/>
                  </a:cubicBezTo>
                  <a:cubicBezTo>
                    <a:pt x="607555" y="130921"/>
                    <a:pt x="600794" y="127638"/>
                    <a:pt x="595281" y="122738"/>
                  </a:cubicBezTo>
                  <a:cubicBezTo>
                    <a:pt x="545606" y="78583"/>
                    <a:pt x="578012" y="92433"/>
                    <a:pt x="540049" y="79780"/>
                  </a:cubicBezTo>
                  <a:cubicBezTo>
                    <a:pt x="494338" y="49306"/>
                    <a:pt x="550480" y="88472"/>
                    <a:pt x="503227" y="49095"/>
                  </a:cubicBezTo>
                  <a:cubicBezTo>
                    <a:pt x="497561" y="44373"/>
                    <a:pt x="490953" y="40912"/>
                    <a:pt x="484816" y="36821"/>
                  </a:cubicBezTo>
                  <a:cubicBezTo>
                    <a:pt x="465367" y="7645"/>
                    <a:pt x="479540" y="20743"/>
                    <a:pt x="435721" y="6137"/>
                  </a:cubicBezTo>
                  <a:lnTo>
                    <a:pt x="417310" y="0"/>
                  </a:lnTo>
                  <a:cubicBezTo>
                    <a:pt x="386626" y="2046"/>
                    <a:pt x="355591" y="1082"/>
                    <a:pt x="325257" y="6137"/>
                  </a:cubicBezTo>
                  <a:cubicBezTo>
                    <a:pt x="317982" y="7349"/>
                    <a:pt x="313443" y="15112"/>
                    <a:pt x="306846" y="18410"/>
                  </a:cubicBezTo>
                  <a:cubicBezTo>
                    <a:pt x="301060" y="21303"/>
                    <a:pt x="294572" y="22501"/>
                    <a:pt x="288435" y="24547"/>
                  </a:cubicBezTo>
                  <a:cubicBezTo>
                    <a:pt x="235680" y="59719"/>
                    <a:pt x="302424" y="17553"/>
                    <a:pt x="251614" y="42958"/>
                  </a:cubicBezTo>
                  <a:cubicBezTo>
                    <a:pt x="245017" y="46257"/>
                    <a:pt x="239943" y="52236"/>
                    <a:pt x="233203" y="55232"/>
                  </a:cubicBezTo>
                  <a:cubicBezTo>
                    <a:pt x="221380" y="60487"/>
                    <a:pt x="207147" y="60330"/>
                    <a:pt x="196382" y="67506"/>
                  </a:cubicBezTo>
                  <a:lnTo>
                    <a:pt x="159560" y="92053"/>
                  </a:lnTo>
                  <a:cubicBezTo>
                    <a:pt x="93780" y="135905"/>
                    <a:pt x="193605" y="67619"/>
                    <a:pt x="122739" y="122738"/>
                  </a:cubicBezTo>
                  <a:cubicBezTo>
                    <a:pt x="111095" y="131795"/>
                    <a:pt x="85917" y="147286"/>
                    <a:pt x="85917" y="147286"/>
                  </a:cubicBezTo>
                  <a:cubicBezTo>
                    <a:pt x="77734" y="159560"/>
                    <a:pt x="71799" y="173676"/>
                    <a:pt x="61369" y="184107"/>
                  </a:cubicBezTo>
                  <a:cubicBezTo>
                    <a:pt x="47797" y="197680"/>
                    <a:pt x="39229" y="203841"/>
                    <a:pt x="30685" y="220929"/>
                  </a:cubicBezTo>
                  <a:cubicBezTo>
                    <a:pt x="27792" y="226715"/>
                    <a:pt x="27441" y="233553"/>
                    <a:pt x="24548" y="239339"/>
                  </a:cubicBezTo>
                  <a:cubicBezTo>
                    <a:pt x="21249" y="245936"/>
                    <a:pt x="15270" y="251010"/>
                    <a:pt x="12274" y="257750"/>
                  </a:cubicBezTo>
                  <a:cubicBezTo>
                    <a:pt x="7019" y="269573"/>
                    <a:pt x="0" y="294572"/>
                    <a:pt x="0" y="294572"/>
                  </a:cubicBezTo>
                  <a:cubicBezTo>
                    <a:pt x="2046" y="341622"/>
                    <a:pt x="2525" y="388766"/>
                    <a:pt x="6137" y="435721"/>
                  </a:cubicBezTo>
                  <a:cubicBezTo>
                    <a:pt x="6633" y="442171"/>
                    <a:pt x="10497" y="447911"/>
                    <a:pt x="12274" y="454131"/>
                  </a:cubicBezTo>
                  <a:cubicBezTo>
                    <a:pt x="30826" y="519062"/>
                    <a:pt x="1513" y="427986"/>
                    <a:pt x="30685" y="515500"/>
                  </a:cubicBezTo>
                  <a:lnTo>
                    <a:pt x="36822" y="533911"/>
                  </a:lnTo>
                  <a:cubicBezTo>
                    <a:pt x="38868" y="540048"/>
                    <a:pt x="41390" y="546046"/>
                    <a:pt x="42959" y="552322"/>
                  </a:cubicBezTo>
                  <a:cubicBezTo>
                    <a:pt x="50665" y="583146"/>
                    <a:pt x="46429" y="568868"/>
                    <a:pt x="55233" y="595280"/>
                  </a:cubicBezTo>
                  <a:cubicBezTo>
                    <a:pt x="57278" y="609600"/>
                    <a:pt x="57213" y="624384"/>
                    <a:pt x="61369" y="638239"/>
                  </a:cubicBezTo>
                  <a:cubicBezTo>
                    <a:pt x="63488" y="645303"/>
                    <a:pt x="67506" y="652558"/>
                    <a:pt x="73643" y="656649"/>
                  </a:cubicBezTo>
                  <a:cubicBezTo>
                    <a:pt x="80661" y="661327"/>
                    <a:pt x="89822" y="661740"/>
                    <a:pt x="98191" y="662786"/>
                  </a:cubicBezTo>
                  <a:cubicBezTo>
                    <a:pt x="122634" y="665841"/>
                    <a:pt x="147227" y="667804"/>
                    <a:pt x="171834" y="668923"/>
                  </a:cubicBezTo>
                  <a:cubicBezTo>
                    <a:pt x="237259" y="671897"/>
                    <a:pt x="302755" y="673014"/>
                    <a:pt x="368215" y="675060"/>
                  </a:cubicBezTo>
                  <a:cubicBezTo>
                    <a:pt x="384610" y="680525"/>
                    <a:pt x="416797" y="692945"/>
                    <a:pt x="435721" y="693471"/>
                  </a:cubicBezTo>
                  <a:cubicBezTo>
                    <a:pt x="499111" y="695232"/>
                    <a:pt x="619829" y="667900"/>
                    <a:pt x="656650" y="662786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75" name="그림 74">
            <a:extLst>
              <a:ext uri="{FF2B5EF4-FFF2-40B4-BE49-F238E27FC236}">
                <a16:creationId xmlns:a16="http://schemas.microsoft.com/office/drawing/2014/main" id="{38FC61F3-8047-4980-A95E-B35B10123F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065" y="1569135"/>
            <a:ext cx="1080000" cy="810000"/>
          </a:xfrm>
          <a:prstGeom prst="rect">
            <a:avLst/>
          </a:prstGeom>
        </p:spPr>
      </p:pic>
      <p:pic>
        <p:nvPicPr>
          <p:cNvPr id="48" name="그림 47">
            <a:extLst>
              <a:ext uri="{FF2B5EF4-FFF2-40B4-BE49-F238E27FC236}">
                <a16:creationId xmlns:a16="http://schemas.microsoft.com/office/drawing/2014/main" id="{E75890DD-FFF5-4FAA-BD65-57D2AC84D0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68"/>
          <a:stretch/>
        </p:blipFill>
        <p:spPr>
          <a:xfrm>
            <a:off x="5558771" y="4476964"/>
            <a:ext cx="1123754" cy="106414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094591D9-087F-4206-9265-F8DD7EE12150}"/>
              </a:ext>
            </a:extLst>
          </p:cNvPr>
          <p:cNvSpPr txBox="1"/>
          <p:nvPr/>
        </p:nvSpPr>
        <p:spPr>
          <a:xfrm>
            <a:off x="6170987" y="4490635"/>
            <a:ext cx="51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3E25F3"/>
                </a:solidFill>
                <a:latin typeface="+mn-ea"/>
              </a:rPr>
              <a:t>38%</a:t>
            </a:r>
            <a:endParaRPr lang="ko-KR" altLang="en-US" sz="1050" b="1" dirty="0">
              <a:solidFill>
                <a:srgbClr val="3E25F3"/>
              </a:solidFill>
              <a:latin typeface="+mn-ea"/>
            </a:endParaRPr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491EE0FF-39F7-4B0A-BEB8-0DFC99325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7302" y="3283655"/>
            <a:ext cx="1101714" cy="108000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2C23476-BA29-4925-8B4C-70A6C940B6CD}"/>
              </a:ext>
            </a:extLst>
          </p:cNvPr>
          <p:cNvSpPr txBox="1"/>
          <p:nvPr/>
        </p:nvSpPr>
        <p:spPr>
          <a:xfrm>
            <a:off x="6204539" y="3287601"/>
            <a:ext cx="4779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  <a:latin typeface="+mn-ea"/>
              </a:rPr>
              <a:t>87%</a:t>
            </a:r>
            <a:endParaRPr lang="ko-KR" altLang="en-US" sz="105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8" name="그림 77">
            <a:extLst>
              <a:ext uri="{FF2B5EF4-FFF2-40B4-BE49-F238E27FC236}">
                <a16:creationId xmlns:a16="http://schemas.microsoft.com/office/drawing/2014/main" id="{596111DB-7F8E-47EB-AE5D-8D23864D51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277" y="1569135"/>
            <a:ext cx="1080000" cy="81000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596111DB-7F8E-47EB-AE5D-8D23864D51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302" y="2423189"/>
            <a:ext cx="1080000" cy="810000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5540946" y="2424081"/>
            <a:ext cx="933496" cy="777663"/>
            <a:chOff x="5540946" y="2424081"/>
            <a:chExt cx="933496" cy="777663"/>
          </a:xfrm>
        </p:grpSpPr>
        <p:sp>
          <p:nvSpPr>
            <p:cNvPr id="88" name="타원 87"/>
            <p:cNvSpPr/>
            <p:nvPr/>
          </p:nvSpPr>
          <p:spPr>
            <a:xfrm>
              <a:off x="6054717" y="2821655"/>
              <a:ext cx="419725" cy="380089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자유형 88"/>
            <p:cNvSpPr/>
            <p:nvPr/>
          </p:nvSpPr>
          <p:spPr>
            <a:xfrm>
              <a:off x="5540946" y="2424081"/>
              <a:ext cx="230028" cy="392762"/>
            </a:xfrm>
            <a:custGeom>
              <a:avLst/>
              <a:gdLst>
                <a:gd name="connsiteX0" fmla="*/ 6823 w 215478"/>
                <a:gd name="connsiteY0" fmla="*/ 0 h 441857"/>
                <a:gd name="connsiteX1" fmla="*/ 6823 w 215478"/>
                <a:gd name="connsiteY1" fmla="*/ 0 h 441857"/>
                <a:gd name="connsiteX2" fmla="*/ 62055 w 215478"/>
                <a:gd name="connsiteY2" fmla="*/ 6137 h 441857"/>
                <a:gd name="connsiteX3" fmla="*/ 123424 w 215478"/>
                <a:gd name="connsiteY3" fmla="*/ 12274 h 441857"/>
                <a:gd name="connsiteX4" fmla="*/ 166383 w 215478"/>
                <a:gd name="connsiteY4" fmla="*/ 24547 h 441857"/>
                <a:gd name="connsiteX5" fmla="*/ 190930 w 215478"/>
                <a:gd name="connsiteY5" fmla="*/ 61369 h 441857"/>
                <a:gd name="connsiteX6" fmla="*/ 203204 w 215478"/>
                <a:gd name="connsiteY6" fmla="*/ 79780 h 441857"/>
                <a:gd name="connsiteX7" fmla="*/ 215478 w 215478"/>
                <a:gd name="connsiteY7" fmla="*/ 116601 h 441857"/>
                <a:gd name="connsiteX8" fmla="*/ 209341 w 215478"/>
                <a:gd name="connsiteY8" fmla="*/ 245476 h 441857"/>
                <a:gd name="connsiteX9" fmla="*/ 197067 w 215478"/>
                <a:gd name="connsiteY9" fmla="*/ 300708 h 441857"/>
                <a:gd name="connsiteX10" fmla="*/ 190930 w 215478"/>
                <a:gd name="connsiteY10" fmla="*/ 325256 h 441857"/>
                <a:gd name="connsiteX11" fmla="*/ 172520 w 215478"/>
                <a:gd name="connsiteY11" fmla="*/ 368215 h 441857"/>
                <a:gd name="connsiteX12" fmla="*/ 160246 w 215478"/>
                <a:gd name="connsiteY12" fmla="*/ 386625 h 441857"/>
                <a:gd name="connsiteX13" fmla="*/ 141835 w 215478"/>
                <a:gd name="connsiteY13" fmla="*/ 398899 h 441857"/>
                <a:gd name="connsiteX14" fmla="*/ 135698 w 215478"/>
                <a:gd name="connsiteY14" fmla="*/ 417310 h 441857"/>
                <a:gd name="connsiteX15" fmla="*/ 98877 w 215478"/>
                <a:gd name="connsiteY15" fmla="*/ 441857 h 441857"/>
                <a:gd name="connsiteX16" fmla="*/ 6823 w 215478"/>
                <a:gd name="connsiteY16" fmla="*/ 435721 h 441857"/>
                <a:gd name="connsiteX17" fmla="*/ 12960 w 215478"/>
                <a:gd name="connsiteY17" fmla="*/ 417310 h 441857"/>
                <a:gd name="connsiteX18" fmla="*/ 6823 w 215478"/>
                <a:gd name="connsiteY18" fmla="*/ 270024 h 441857"/>
                <a:gd name="connsiteX19" fmla="*/ 686 w 215478"/>
                <a:gd name="connsiteY19" fmla="*/ 245476 h 441857"/>
                <a:gd name="connsiteX20" fmla="*/ 6823 w 215478"/>
                <a:gd name="connsiteY20" fmla="*/ 0 h 441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5478" h="441857">
                  <a:moveTo>
                    <a:pt x="6823" y="0"/>
                  </a:moveTo>
                  <a:lnTo>
                    <a:pt x="6823" y="0"/>
                  </a:lnTo>
                  <a:lnTo>
                    <a:pt x="62055" y="6137"/>
                  </a:lnTo>
                  <a:cubicBezTo>
                    <a:pt x="82500" y="8289"/>
                    <a:pt x="103072" y="9367"/>
                    <a:pt x="123424" y="12274"/>
                  </a:cubicBezTo>
                  <a:cubicBezTo>
                    <a:pt x="136915" y="14201"/>
                    <a:pt x="153264" y="20174"/>
                    <a:pt x="166383" y="24547"/>
                  </a:cubicBezTo>
                  <a:lnTo>
                    <a:pt x="190930" y="61369"/>
                  </a:lnTo>
                  <a:cubicBezTo>
                    <a:pt x="195021" y="67506"/>
                    <a:pt x="200872" y="72783"/>
                    <a:pt x="203204" y="79780"/>
                  </a:cubicBezTo>
                  <a:lnTo>
                    <a:pt x="215478" y="116601"/>
                  </a:lnTo>
                  <a:cubicBezTo>
                    <a:pt x="213432" y="159559"/>
                    <a:pt x="212518" y="202586"/>
                    <a:pt x="209341" y="245476"/>
                  </a:cubicBezTo>
                  <a:cubicBezTo>
                    <a:pt x="206572" y="282858"/>
                    <a:pt x="204835" y="273519"/>
                    <a:pt x="197067" y="300708"/>
                  </a:cubicBezTo>
                  <a:cubicBezTo>
                    <a:pt x="194750" y="308818"/>
                    <a:pt x="193247" y="317146"/>
                    <a:pt x="190930" y="325256"/>
                  </a:cubicBezTo>
                  <a:cubicBezTo>
                    <a:pt x="186013" y="342466"/>
                    <a:pt x="181869" y="351853"/>
                    <a:pt x="172520" y="368215"/>
                  </a:cubicBezTo>
                  <a:cubicBezTo>
                    <a:pt x="168861" y="374619"/>
                    <a:pt x="165461" y="381410"/>
                    <a:pt x="160246" y="386625"/>
                  </a:cubicBezTo>
                  <a:cubicBezTo>
                    <a:pt x="155030" y="391840"/>
                    <a:pt x="147972" y="394808"/>
                    <a:pt x="141835" y="398899"/>
                  </a:cubicBezTo>
                  <a:cubicBezTo>
                    <a:pt x="139789" y="405036"/>
                    <a:pt x="140272" y="412736"/>
                    <a:pt x="135698" y="417310"/>
                  </a:cubicBezTo>
                  <a:cubicBezTo>
                    <a:pt x="125267" y="427741"/>
                    <a:pt x="98877" y="441857"/>
                    <a:pt x="98877" y="441857"/>
                  </a:cubicBezTo>
                  <a:cubicBezTo>
                    <a:pt x="68192" y="439812"/>
                    <a:pt x="36393" y="444169"/>
                    <a:pt x="6823" y="435721"/>
                  </a:cubicBezTo>
                  <a:cubicBezTo>
                    <a:pt x="603" y="433944"/>
                    <a:pt x="12960" y="423779"/>
                    <a:pt x="12960" y="417310"/>
                  </a:cubicBezTo>
                  <a:cubicBezTo>
                    <a:pt x="12960" y="368172"/>
                    <a:pt x="10324" y="319037"/>
                    <a:pt x="6823" y="270024"/>
                  </a:cubicBezTo>
                  <a:cubicBezTo>
                    <a:pt x="6222" y="261611"/>
                    <a:pt x="882" y="253908"/>
                    <a:pt x="686" y="245476"/>
                  </a:cubicBezTo>
                  <a:cubicBezTo>
                    <a:pt x="-1169" y="165718"/>
                    <a:pt x="686" y="85917"/>
                    <a:pt x="6823" y="0"/>
                  </a:cubicBez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그림 29">
            <a:extLst>
              <a:ext uri="{FF2B5EF4-FFF2-40B4-BE49-F238E27FC236}">
                <a16:creationId xmlns:a16="http://schemas.microsoft.com/office/drawing/2014/main" id="{047235B5-7919-455C-8176-5503A42479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4437" y="4470483"/>
            <a:ext cx="1112478" cy="1080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2D12C90-C9FA-48BD-AA7B-D771FF494412}"/>
              </a:ext>
            </a:extLst>
          </p:cNvPr>
          <p:cNvSpPr txBox="1"/>
          <p:nvPr/>
        </p:nvSpPr>
        <p:spPr>
          <a:xfrm>
            <a:off x="4855474" y="4490635"/>
            <a:ext cx="4910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3E25F3"/>
                </a:solidFill>
                <a:latin typeface="+mn-ea"/>
              </a:rPr>
              <a:t>33%</a:t>
            </a:r>
            <a:endParaRPr lang="ko-KR" altLang="en-US" sz="1050" b="1" dirty="0">
              <a:solidFill>
                <a:srgbClr val="3E25F3"/>
              </a:solidFill>
              <a:latin typeface="+mn-ea"/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EA532AE2-84F3-4359-9DC0-A2D03563FB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3559" y="3304838"/>
            <a:ext cx="1152942" cy="10800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0F87B8F-43A9-45F2-B619-9B3D4E9ED40A}"/>
              </a:ext>
            </a:extLst>
          </p:cNvPr>
          <p:cNvSpPr txBox="1"/>
          <p:nvPr/>
        </p:nvSpPr>
        <p:spPr>
          <a:xfrm>
            <a:off x="4859125" y="3304838"/>
            <a:ext cx="4873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  <a:latin typeface="+mn-ea"/>
              </a:rPr>
              <a:t>76%</a:t>
            </a:r>
            <a:endParaRPr lang="ko-KR" altLang="en-US" sz="105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7" name="그림 76">
            <a:extLst>
              <a:ext uri="{FF2B5EF4-FFF2-40B4-BE49-F238E27FC236}">
                <a16:creationId xmlns:a16="http://schemas.microsoft.com/office/drawing/2014/main" id="{F42FB427-D0E6-4CAE-92D6-E2B1708B7C2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534" y="1569135"/>
            <a:ext cx="1080000" cy="810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4193559" y="2423189"/>
            <a:ext cx="1080000" cy="810000"/>
            <a:chOff x="4193559" y="2423189"/>
            <a:chExt cx="1080000" cy="81000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F42FB427-D0E6-4CAE-92D6-E2B1708B7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3559" y="2423189"/>
              <a:ext cx="1080000" cy="810000"/>
            </a:xfrm>
            <a:prstGeom prst="rect">
              <a:avLst/>
            </a:prstGeom>
          </p:spPr>
        </p:pic>
        <p:sp>
          <p:nvSpPr>
            <p:cNvPr id="90" name="타원 89"/>
            <p:cNvSpPr/>
            <p:nvPr/>
          </p:nvSpPr>
          <p:spPr>
            <a:xfrm>
              <a:off x="4632857" y="2816843"/>
              <a:ext cx="282298" cy="280021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4451586" y="2847572"/>
              <a:ext cx="286110" cy="278462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6" name="그림 45">
            <a:extLst>
              <a:ext uri="{FF2B5EF4-FFF2-40B4-BE49-F238E27FC236}">
                <a16:creationId xmlns:a16="http://schemas.microsoft.com/office/drawing/2014/main" id="{AF092D07-BE19-4017-B086-FF15D096670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594" b="656"/>
          <a:stretch/>
        </p:blipFill>
        <p:spPr>
          <a:xfrm>
            <a:off x="6891753" y="4455547"/>
            <a:ext cx="1116041" cy="1072916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A3D8A4A1-79F1-4375-963D-CC24F3A47BF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06080" y="3290935"/>
            <a:ext cx="1101715" cy="10800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2F5D8CA-4F6C-43BB-AF85-934A39A33E55}"/>
              </a:ext>
            </a:extLst>
          </p:cNvPr>
          <p:cNvSpPr txBox="1"/>
          <p:nvPr/>
        </p:nvSpPr>
        <p:spPr>
          <a:xfrm>
            <a:off x="7554539" y="4490635"/>
            <a:ext cx="474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3E25F3"/>
                </a:solidFill>
                <a:latin typeface="+mn-ea"/>
              </a:rPr>
              <a:t>33%</a:t>
            </a:r>
            <a:endParaRPr lang="ko-KR" altLang="en-US" sz="1050" b="1" dirty="0">
              <a:solidFill>
                <a:srgbClr val="3E25F3"/>
              </a:solidFill>
              <a:latin typeface="+mn-ea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B303D9B-8293-453D-8D6B-96F089982F13}"/>
              </a:ext>
            </a:extLst>
          </p:cNvPr>
          <p:cNvSpPr txBox="1"/>
          <p:nvPr/>
        </p:nvSpPr>
        <p:spPr>
          <a:xfrm>
            <a:off x="7539890" y="3292237"/>
            <a:ext cx="4891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  <a:latin typeface="+mn-ea"/>
              </a:rPr>
              <a:t>87%</a:t>
            </a:r>
            <a:endParaRPr lang="ko-KR" altLang="en-US" sz="105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9" name="그림 78">
            <a:extLst>
              <a:ext uri="{FF2B5EF4-FFF2-40B4-BE49-F238E27FC236}">
                <a16:creationId xmlns:a16="http://schemas.microsoft.com/office/drawing/2014/main" id="{319027FD-7011-4B24-A4CD-8FC6BEB7B8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704" y="1569135"/>
            <a:ext cx="1080000" cy="810000"/>
          </a:xfrm>
          <a:prstGeom prst="rect">
            <a:avLst/>
          </a:prstGeom>
        </p:spPr>
      </p:pic>
      <p:cxnSp>
        <p:nvCxnSpPr>
          <p:cNvPr id="80" name="직선 연결선 79">
            <a:extLst>
              <a:ext uri="{FF2B5EF4-FFF2-40B4-BE49-F238E27FC236}">
                <a16:creationId xmlns:a16="http://schemas.microsoft.com/office/drawing/2014/main" id="{5C94CACA-00F4-4A04-80F3-01A8EDF064A0}"/>
              </a:ext>
            </a:extLst>
          </p:cNvPr>
          <p:cNvCxnSpPr/>
          <p:nvPr/>
        </p:nvCxnSpPr>
        <p:spPr>
          <a:xfrm>
            <a:off x="6940337" y="2336393"/>
            <a:ext cx="9532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그룹 22"/>
          <p:cNvGrpSpPr/>
          <p:nvPr/>
        </p:nvGrpSpPr>
        <p:grpSpPr>
          <a:xfrm>
            <a:off x="6908729" y="2412987"/>
            <a:ext cx="1097696" cy="820202"/>
            <a:chOff x="6908729" y="2412987"/>
            <a:chExt cx="1097696" cy="820202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319027FD-7011-4B24-A4CD-8FC6BEB7B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8729" y="2423189"/>
              <a:ext cx="1080000" cy="810000"/>
            </a:xfrm>
            <a:prstGeom prst="rect">
              <a:avLst/>
            </a:prstGeom>
          </p:spPr>
        </p:pic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5C94CACA-00F4-4A04-80F3-01A8EDF064A0}"/>
                </a:ext>
              </a:extLst>
            </p:cNvPr>
            <p:cNvCxnSpPr/>
            <p:nvPr/>
          </p:nvCxnSpPr>
          <p:spPr>
            <a:xfrm>
              <a:off x="6941362" y="3190447"/>
              <a:ext cx="9532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타원 73"/>
            <p:cNvSpPr/>
            <p:nvPr/>
          </p:nvSpPr>
          <p:spPr>
            <a:xfrm>
              <a:off x="7118819" y="2690244"/>
              <a:ext cx="282298" cy="280021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타원 83"/>
            <p:cNvSpPr/>
            <p:nvPr/>
          </p:nvSpPr>
          <p:spPr>
            <a:xfrm>
              <a:off x="7191438" y="2953110"/>
              <a:ext cx="282298" cy="280021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타원 86"/>
            <p:cNvSpPr/>
            <p:nvPr/>
          </p:nvSpPr>
          <p:spPr>
            <a:xfrm>
              <a:off x="6921045" y="2742899"/>
              <a:ext cx="357334" cy="346913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타원 98"/>
            <p:cNvSpPr/>
            <p:nvPr/>
          </p:nvSpPr>
          <p:spPr>
            <a:xfrm rot="16200000">
              <a:off x="7650753" y="2504173"/>
              <a:ext cx="407368" cy="303977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자유형 99"/>
            <p:cNvSpPr/>
            <p:nvPr/>
          </p:nvSpPr>
          <p:spPr>
            <a:xfrm>
              <a:off x="7146655" y="2412987"/>
              <a:ext cx="294912" cy="227065"/>
            </a:xfrm>
            <a:custGeom>
              <a:avLst/>
              <a:gdLst>
                <a:gd name="connsiteX0" fmla="*/ 18751 w 294912"/>
                <a:gd name="connsiteY0" fmla="*/ 6137 h 227065"/>
                <a:gd name="connsiteX1" fmla="*/ 18751 w 294912"/>
                <a:gd name="connsiteY1" fmla="*/ 6137 h 227065"/>
                <a:gd name="connsiteX2" fmla="*/ 340 w 294912"/>
                <a:gd name="connsiteY2" fmla="*/ 55232 h 227065"/>
                <a:gd name="connsiteX3" fmla="*/ 12614 w 294912"/>
                <a:gd name="connsiteY3" fmla="*/ 153422 h 227065"/>
                <a:gd name="connsiteX4" fmla="*/ 24888 w 294912"/>
                <a:gd name="connsiteY4" fmla="*/ 171833 h 227065"/>
                <a:gd name="connsiteX5" fmla="*/ 43299 w 294912"/>
                <a:gd name="connsiteY5" fmla="*/ 184107 h 227065"/>
                <a:gd name="connsiteX6" fmla="*/ 55573 w 294912"/>
                <a:gd name="connsiteY6" fmla="*/ 202518 h 227065"/>
                <a:gd name="connsiteX7" fmla="*/ 92394 w 294912"/>
                <a:gd name="connsiteY7" fmla="*/ 214792 h 227065"/>
                <a:gd name="connsiteX8" fmla="*/ 147626 w 294912"/>
                <a:gd name="connsiteY8" fmla="*/ 227065 h 227065"/>
                <a:gd name="connsiteX9" fmla="*/ 215132 w 294912"/>
                <a:gd name="connsiteY9" fmla="*/ 220929 h 227065"/>
                <a:gd name="connsiteX10" fmla="*/ 233543 w 294912"/>
                <a:gd name="connsiteY10" fmla="*/ 214792 h 227065"/>
                <a:gd name="connsiteX11" fmla="*/ 251954 w 294912"/>
                <a:gd name="connsiteY11" fmla="*/ 196381 h 227065"/>
                <a:gd name="connsiteX12" fmla="*/ 276502 w 294912"/>
                <a:gd name="connsiteY12" fmla="*/ 159559 h 227065"/>
                <a:gd name="connsiteX13" fmla="*/ 294912 w 294912"/>
                <a:gd name="connsiteY13" fmla="*/ 92053 h 227065"/>
                <a:gd name="connsiteX14" fmla="*/ 288775 w 294912"/>
                <a:gd name="connsiteY14" fmla="*/ 67506 h 227065"/>
                <a:gd name="connsiteX15" fmla="*/ 282638 w 294912"/>
                <a:gd name="connsiteY15" fmla="*/ 49095 h 227065"/>
                <a:gd name="connsiteX16" fmla="*/ 276502 w 294912"/>
                <a:gd name="connsiteY16" fmla="*/ 12273 h 227065"/>
                <a:gd name="connsiteX17" fmla="*/ 239680 w 294912"/>
                <a:gd name="connsiteY17" fmla="*/ 0 h 227065"/>
                <a:gd name="connsiteX18" fmla="*/ 86257 w 294912"/>
                <a:gd name="connsiteY18" fmla="*/ 6137 h 227065"/>
                <a:gd name="connsiteX19" fmla="*/ 18751 w 294912"/>
                <a:gd name="connsiteY19" fmla="*/ 6137 h 22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4912" h="227065">
                  <a:moveTo>
                    <a:pt x="18751" y="6137"/>
                  </a:moveTo>
                  <a:lnTo>
                    <a:pt x="18751" y="6137"/>
                  </a:lnTo>
                  <a:cubicBezTo>
                    <a:pt x="12614" y="22502"/>
                    <a:pt x="1997" y="37833"/>
                    <a:pt x="340" y="55232"/>
                  </a:cubicBezTo>
                  <a:cubicBezTo>
                    <a:pt x="-691" y="66057"/>
                    <a:pt x="-99" y="127997"/>
                    <a:pt x="12614" y="153422"/>
                  </a:cubicBezTo>
                  <a:cubicBezTo>
                    <a:pt x="15913" y="160019"/>
                    <a:pt x="19673" y="166618"/>
                    <a:pt x="24888" y="171833"/>
                  </a:cubicBezTo>
                  <a:cubicBezTo>
                    <a:pt x="30103" y="177048"/>
                    <a:pt x="37162" y="180016"/>
                    <a:pt x="43299" y="184107"/>
                  </a:cubicBezTo>
                  <a:cubicBezTo>
                    <a:pt x="47390" y="190244"/>
                    <a:pt x="49318" y="198609"/>
                    <a:pt x="55573" y="202518"/>
                  </a:cubicBezTo>
                  <a:cubicBezTo>
                    <a:pt x="66544" y="209375"/>
                    <a:pt x="79708" y="212255"/>
                    <a:pt x="92394" y="214792"/>
                  </a:cubicBezTo>
                  <a:cubicBezTo>
                    <a:pt x="131349" y="222583"/>
                    <a:pt x="112959" y="218399"/>
                    <a:pt x="147626" y="227065"/>
                  </a:cubicBezTo>
                  <a:cubicBezTo>
                    <a:pt x="170128" y="225020"/>
                    <a:pt x="192764" y="224124"/>
                    <a:pt x="215132" y="220929"/>
                  </a:cubicBezTo>
                  <a:cubicBezTo>
                    <a:pt x="221536" y="220014"/>
                    <a:pt x="228160" y="218380"/>
                    <a:pt x="233543" y="214792"/>
                  </a:cubicBezTo>
                  <a:cubicBezTo>
                    <a:pt x="240764" y="209978"/>
                    <a:pt x="246626" y="203232"/>
                    <a:pt x="251954" y="196381"/>
                  </a:cubicBezTo>
                  <a:cubicBezTo>
                    <a:pt x="261011" y="184737"/>
                    <a:pt x="276502" y="159559"/>
                    <a:pt x="276502" y="159559"/>
                  </a:cubicBezTo>
                  <a:cubicBezTo>
                    <a:pt x="292073" y="112842"/>
                    <a:pt x="286238" y="135424"/>
                    <a:pt x="294912" y="92053"/>
                  </a:cubicBezTo>
                  <a:cubicBezTo>
                    <a:pt x="292866" y="83871"/>
                    <a:pt x="291092" y="75616"/>
                    <a:pt x="288775" y="67506"/>
                  </a:cubicBezTo>
                  <a:cubicBezTo>
                    <a:pt x="286998" y="61286"/>
                    <a:pt x="284041" y="55410"/>
                    <a:pt x="282638" y="49095"/>
                  </a:cubicBezTo>
                  <a:cubicBezTo>
                    <a:pt x="279939" y="36948"/>
                    <a:pt x="284696" y="21638"/>
                    <a:pt x="276502" y="12273"/>
                  </a:cubicBezTo>
                  <a:cubicBezTo>
                    <a:pt x="267982" y="2536"/>
                    <a:pt x="239680" y="0"/>
                    <a:pt x="239680" y="0"/>
                  </a:cubicBezTo>
                  <a:cubicBezTo>
                    <a:pt x="188539" y="2046"/>
                    <a:pt x="137318" y="2616"/>
                    <a:pt x="86257" y="6137"/>
                  </a:cubicBezTo>
                  <a:cubicBezTo>
                    <a:pt x="-9915" y="12769"/>
                    <a:pt x="30002" y="6137"/>
                    <a:pt x="18751" y="6137"/>
                  </a:cubicBez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9" name="그림 28">
            <a:extLst>
              <a:ext uri="{FF2B5EF4-FFF2-40B4-BE49-F238E27FC236}">
                <a16:creationId xmlns:a16="http://schemas.microsoft.com/office/drawing/2014/main" id="{140E8581-2223-4549-AFA3-EE9864EAB5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15879" y="4482381"/>
            <a:ext cx="1119970" cy="1080000"/>
          </a:xfrm>
          <a:prstGeom prst="rect">
            <a:avLst/>
          </a:prstGeom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9C2D4C2A-0954-4A49-81A6-EB5ECA64AAB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08833" y="3292707"/>
            <a:ext cx="1134515" cy="1080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DAFD2335-3BCE-4DCE-BD9C-406830926825}"/>
              </a:ext>
            </a:extLst>
          </p:cNvPr>
          <p:cNvSpPr txBox="1"/>
          <p:nvPr/>
        </p:nvSpPr>
        <p:spPr>
          <a:xfrm>
            <a:off x="3477263" y="4490635"/>
            <a:ext cx="5079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3E25F3"/>
                </a:solidFill>
                <a:latin typeface="+mn-ea"/>
              </a:rPr>
              <a:t>35%</a:t>
            </a:r>
            <a:endParaRPr lang="ko-KR" altLang="en-US" sz="1050" b="1" dirty="0">
              <a:solidFill>
                <a:srgbClr val="3E25F3"/>
              </a:solidFill>
              <a:latin typeface="+mn-e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976AD03-2487-444D-8417-47059DD4D62D}"/>
              </a:ext>
            </a:extLst>
          </p:cNvPr>
          <p:cNvSpPr txBox="1"/>
          <p:nvPr/>
        </p:nvSpPr>
        <p:spPr>
          <a:xfrm>
            <a:off x="3467434" y="3290219"/>
            <a:ext cx="4759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  <a:latin typeface="+mn-ea"/>
              </a:rPr>
              <a:t>80%</a:t>
            </a:r>
            <a:endParaRPr lang="ko-KR" altLang="en-US" sz="105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76" name="그림 75">
            <a:extLst>
              <a:ext uri="{FF2B5EF4-FFF2-40B4-BE49-F238E27FC236}">
                <a16:creationId xmlns:a16="http://schemas.microsoft.com/office/drawing/2014/main" id="{0B0C9E9D-BB34-43EE-960A-784803F2FA5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8" y="1569135"/>
            <a:ext cx="1080000" cy="810000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2792295" y="2423189"/>
            <a:ext cx="1096538" cy="825994"/>
            <a:chOff x="2792295" y="2423189"/>
            <a:chExt cx="1096538" cy="825994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0B0C9E9D-BB34-43EE-960A-784803F2F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8833" y="2423189"/>
              <a:ext cx="1080000" cy="810000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101" name="자유형 100"/>
            <p:cNvSpPr/>
            <p:nvPr/>
          </p:nvSpPr>
          <p:spPr>
            <a:xfrm>
              <a:off x="2792295" y="2503860"/>
              <a:ext cx="127548" cy="245477"/>
            </a:xfrm>
            <a:custGeom>
              <a:avLst/>
              <a:gdLst>
                <a:gd name="connsiteX0" fmla="*/ 6137 w 127548"/>
                <a:gd name="connsiteY0" fmla="*/ 245477 h 245477"/>
                <a:gd name="connsiteX1" fmla="*/ 6137 w 127548"/>
                <a:gd name="connsiteY1" fmla="*/ 245477 h 245477"/>
                <a:gd name="connsiteX2" fmla="*/ 55233 w 127548"/>
                <a:gd name="connsiteY2" fmla="*/ 220929 h 245477"/>
                <a:gd name="connsiteX3" fmla="*/ 73643 w 127548"/>
                <a:gd name="connsiteY3" fmla="*/ 208655 h 245477"/>
                <a:gd name="connsiteX4" fmla="*/ 116602 w 127548"/>
                <a:gd name="connsiteY4" fmla="*/ 159560 h 245477"/>
                <a:gd name="connsiteX5" fmla="*/ 116602 w 127548"/>
                <a:gd name="connsiteY5" fmla="*/ 55233 h 245477"/>
                <a:gd name="connsiteX6" fmla="*/ 92054 w 127548"/>
                <a:gd name="connsiteY6" fmla="*/ 18411 h 245477"/>
                <a:gd name="connsiteX7" fmla="*/ 55233 w 127548"/>
                <a:gd name="connsiteY7" fmla="*/ 0 h 245477"/>
                <a:gd name="connsiteX8" fmla="*/ 18411 w 127548"/>
                <a:gd name="connsiteY8" fmla="*/ 6137 h 245477"/>
                <a:gd name="connsiteX9" fmla="*/ 12274 w 127548"/>
                <a:gd name="connsiteY9" fmla="*/ 30685 h 245477"/>
                <a:gd name="connsiteX10" fmla="*/ 6137 w 127548"/>
                <a:gd name="connsiteY10" fmla="*/ 79780 h 245477"/>
                <a:gd name="connsiteX11" fmla="*/ 0 w 127548"/>
                <a:gd name="connsiteY11" fmla="*/ 116602 h 245477"/>
                <a:gd name="connsiteX12" fmla="*/ 6137 w 127548"/>
                <a:gd name="connsiteY12" fmla="*/ 245477 h 2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48" h="245477">
                  <a:moveTo>
                    <a:pt x="6137" y="245477"/>
                  </a:moveTo>
                  <a:lnTo>
                    <a:pt x="6137" y="245477"/>
                  </a:lnTo>
                  <a:cubicBezTo>
                    <a:pt x="22502" y="237294"/>
                    <a:pt x="39170" y="229691"/>
                    <a:pt x="55233" y="220929"/>
                  </a:cubicBezTo>
                  <a:cubicBezTo>
                    <a:pt x="61708" y="217397"/>
                    <a:pt x="68786" y="214206"/>
                    <a:pt x="73643" y="208655"/>
                  </a:cubicBezTo>
                  <a:cubicBezTo>
                    <a:pt x="123759" y="151379"/>
                    <a:pt x="75179" y="187176"/>
                    <a:pt x="116602" y="159560"/>
                  </a:cubicBezTo>
                  <a:cubicBezTo>
                    <a:pt x="129695" y="120282"/>
                    <a:pt x="132625" y="119325"/>
                    <a:pt x="116602" y="55233"/>
                  </a:cubicBezTo>
                  <a:cubicBezTo>
                    <a:pt x="113024" y="40922"/>
                    <a:pt x="104328" y="26594"/>
                    <a:pt x="92054" y="18411"/>
                  </a:cubicBezTo>
                  <a:cubicBezTo>
                    <a:pt x="68261" y="2549"/>
                    <a:pt x="80640" y="8470"/>
                    <a:pt x="55233" y="0"/>
                  </a:cubicBezTo>
                  <a:cubicBezTo>
                    <a:pt x="42959" y="2046"/>
                    <a:pt x="28537" y="-1096"/>
                    <a:pt x="18411" y="6137"/>
                  </a:cubicBezTo>
                  <a:cubicBezTo>
                    <a:pt x="11548" y="11039"/>
                    <a:pt x="13661" y="22365"/>
                    <a:pt x="12274" y="30685"/>
                  </a:cubicBezTo>
                  <a:cubicBezTo>
                    <a:pt x="9563" y="46953"/>
                    <a:pt x="8469" y="63453"/>
                    <a:pt x="6137" y="79780"/>
                  </a:cubicBezTo>
                  <a:cubicBezTo>
                    <a:pt x="4377" y="92098"/>
                    <a:pt x="592" y="104173"/>
                    <a:pt x="0" y="116602"/>
                  </a:cubicBezTo>
                  <a:lnTo>
                    <a:pt x="6137" y="245477"/>
                  </a:lnTo>
                  <a:close/>
                </a:path>
              </a:pathLst>
            </a:cu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타원 118"/>
            <p:cNvSpPr/>
            <p:nvPr/>
          </p:nvSpPr>
          <p:spPr>
            <a:xfrm rot="18540860">
              <a:off x="3200289" y="2711989"/>
              <a:ext cx="640359" cy="434030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33" name="직선 연결선 132"/>
          <p:cNvCxnSpPr/>
          <p:nvPr/>
        </p:nvCxnSpPr>
        <p:spPr>
          <a:xfrm>
            <a:off x="7726996" y="3751035"/>
            <a:ext cx="0" cy="50810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직선 연결선 134"/>
          <p:cNvCxnSpPr/>
          <p:nvPr/>
        </p:nvCxnSpPr>
        <p:spPr>
          <a:xfrm>
            <a:off x="6369717" y="3750010"/>
            <a:ext cx="0" cy="50810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직선 연결선 135"/>
          <p:cNvCxnSpPr/>
          <p:nvPr/>
        </p:nvCxnSpPr>
        <p:spPr>
          <a:xfrm>
            <a:off x="5030849" y="3761259"/>
            <a:ext cx="0" cy="50810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>
            <a:off x="3642885" y="3772508"/>
            <a:ext cx="0" cy="50810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37"/>
          <p:cNvCxnSpPr/>
          <p:nvPr/>
        </p:nvCxnSpPr>
        <p:spPr>
          <a:xfrm>
            <a:off x="2254921" y="3783757"/>
            <a:ext cx="0" cy="50810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82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B6D1B3CD-A277-439F-B18D-219665A8640A}"/>
              </a:ext>
            </a:extLst>
          </p:cNvPr>
          <p:cNvSpPr/>
          <p:nvPr/>
        </p:nvSpPr>
        <p:spPr>
          <a:xfrm>
            <a:off x="53154" y="4848"/>
            <a:ext cx="5715186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600" b="1" kern="100" dirty="0">
                <a:latin typeface="+mn-ea"/>
                <a:cs typeface="Times New Roman" panose="02020603050405020304" pitchFamily="18" charset="0"/>
              </a:rPr>
              <a:t>Figure S6. Colony forming assay of MSCs.</a:t>
            </a:r>
          </a:p>
        </p:txBody>
      </p:sp>
      <p:pic>
        <p:nvPicPr>
          <p:cNvPr id="5" name="그림 4" descr="페트리접시, 식탁용기구, 접시이(가) 표시된 사진&#10;&#10;자동 생성된 설명">
            <a:extLst>
              <a:ext uri="{FF2B5EF4-FFF2-40B4-BE49-F238E27FC236}">
                <a16:creationId xmlns:a16="http://schemas.microsoft.com/office/drawing/2014/main" id="{CE0574CF-FDAE-4ABB-B7E4-8B5198FFCD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3431" r="6034" b="7101"/>
          <a:stretch/>
        </p:blipFill>
        <p:spPr>
          <a:xfrm>
            <a:off x="1111028" y="1418792"/>
            <a:ext cx="1800226" cy="1799999"/>
          </a:xfrm>
          <a:prstGeom prst="rect">
            <a:avLst/>
          </a:prstGeom>
        </p:spPr>
      </p:pic>
      <p:pic>
        <p:nvPicPr>
          <p:cNvPr id="6" name="그림 5" descr="사람이(가) 표시된 사진&#10;&#10;자동 생성된 설명">
            <a:extLst>
              <a:ext uri="{FF2B5EF4-FFF2-40B4-BE49-F238E27FC236}">
                <a16:creationId xmlns:a16="http://schemas.microsoft.com/office/drawing/2014/main" id="{FE3EC4E8-EC59-48BE-9104-10273E282B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199" y="1418792"/>
            <a:ext cx="1800226" cy="179999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97FEA22-3E69-4194-98C9-62B5CF2A8E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" r="3119"/>
          <a:stretch/>
        </p:blipFill>
        <p:spPr>
          <a:xfrm>
            <a:off x="3572199" y="3320828"/>
            <a:ext cx="1800226" cy="1440000"/>
          </a:xfrm>
          <a:prstGeom prst="rect">
            <a:avLst/>
          </a:prstGeom>
        </p:spPr>
      </p:pic>
      <p:pic>
        <p:nvPicPr>
          <p:cNvPr id="10" name="그림 9" descr="패브릭이(가) 표시된 사진&#10;&#10;자동 생성된 설명">
            <a:extLst>
              <a:ext uri="{FF2B5EF4-FFF2-40B4-BE49-F238E27FC236}">
                <a16:creationId xmlns:a16="http://schemas.microsoft.com/office/drawing/2014/main" id="{D2FF0584-02EB-4A3D-A6FB-752424FA4A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" r="3119"/>
          <a:stretch/>
        </p:blipFill>
        <p:spPr>
          <a:xfrm>
            <a:off x="1111028" y="3320828"/>
            <a:ext cx="1800226" cy="1440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836C732-B186-4C19-8525-251BB1D95C1C}"/>
              </a:ext>
            </a:extLst>
          </p:cNvPr>
          <p:cNvSpPr txBox="1"/>
          <p:nvPr/>
        </p:nvSpPr>
        <p:spPr>
          <a:xfrm>
            <a:off x="1191660" y="1103709"/>
            <a:ext cx="1638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NCSC-MSCs</a:t>
            </a:r>
            <a:endParaRPr lang="ko-KR" altLang="en-US" sz="14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7D3252A-7DC7-4D3C-A77A-018396463927}"/>
              </a:ext>
            </a:extLst>
          </p:cNvPr>
          <p:cNvSpPr txBox="1"/>
          <p:nvPr/>
        </p:nvSpPr>
        <p:spPr>
          <a:xfrm>
            <a:off x="3652831" y="1103709"/>
            <a:ext cx="1638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AD-MSCs</a:t>
            </a:r>
            <a:endParaRPr lang="ko-KR" altLang="en-US" sz="1400" b="1" dirty="0"/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244D859F-6138-467B-9A9C-42B1FF90731B}"/>
              </a:ext>
            </a:extLst>
          </p:cNvPr>
          <p:cNvGrpSpPr/>
          <p:nvPr/>
        </p:nvGrpSpPr>
        <p:grpSpPr>
          <a:xfrm>
            <a:off x="1052352" y="4458367"/>
            <a:ext cx="465192" cy="184666"/>
            <a:chOff x="1053279" y="5049343"/>
            <a:chExt cx="465192" cy="18466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2AECAA6-9E0C-4863-84CB-70FAC6192C0D}"/>
                </a:ext>
              </a:extLst>
            </p:cNvPr>
            <p:cNvSpPr txBox="1"/>
            <p:nvPr/>
          </p:nvSpPr>
          <p:spPr>
            <a:xfrm>
              <a:off x="1053279" y="5049343"/>
              <a:ext cx="46519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>
                  <a:solidFill>
                    <a:schemeClr val="bg1"/>
                  </a:solidFill>
                  <a:latin typeface="+mn-ea"/>
                </a:rPr>
                <a:t>100 </a:t>
              </a:r>
              <a:r>
                <a:rPr lang="en-US" altLang="ko-KR" sz="600" b="1" dirty="0" err="1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altLang="ko-KR" sz="600" b="1" dirty="0" err="1">
                  <a:solidFill>
                    <a:schemeClr val="bg1"/>
                  </a:solidFill>
                  <a:latin typeface="+mn-ea"/>
                </a:rPr>
                <a:t>M</a:t>
              </a:r>
              <a:endParaRPr lang="ko-KR" altLang="en-US" sz="600" b="1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6C60C077-4CF2-4C39-8581-FD597B3636D9}"/>
                </a:ext>
              </a:extLst>
            </p:cNvPr>
            <p:cNvCxnSpPr>
              <a:cxnSpLocks/>
            </p:cNvCxnSpPr>
            <p:nvPr/>
          </p:nvCxnSpPr>
          <p:spPr>
            <a:xfrm>
              <a:off x="1197768" y="5234009"/>
              <a:ext cx="88107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0BDD980B-3F78-4E2D-818D-A30EFCD2C622}"/>
              </a:ext>
            </a:extLst>
          </p:cNvPr>
          <p:cNvGrpSpPr/>
          <p:nvPr/>
        </p:nvGrpSpPr>
        <p:grpSpPr>
          <a:xfrm>
            <a:off x="5984911" y="1386840"/>
            <a:ext cx="2694269" cy="1862431"/>
            <a:chOff x="6030631" y="1356360"/>
            <a:chExt cx="2694269" cy="1862431"/>
          </a:xfrm>
        </p:grpSpPr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F42A2B76-1196-4267-A11D-138A6F8F37B9}"/>
                </a:ext>
              </a:extLst>
            </p:cNvPr>
            <p:cNvGrpSpPr/>
            <p:nvPr/>
          </p:nvGrpSpPr>
          <p:grpSpPr>
            <a:xfrm>
              <a:off x="6224755" y="1411486"/>
              <a:ext cx="2360339" cy="1704506"/>
              <a:chOff x="6217925" y="4126500"/>
              <a:chExt cx="2360339" cy="170450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D7BA56-A333-43F5-ADEC-9F932E63F264}"/>
                  </a:ext>
                </a:extLst>
              </p:cNvPr>
              <p:cNvSpPr txBox="1"/>
              <p:nvPr/>
            </p:nvSpPr>
            <p:spPr>
              <a:xfrm>
                <a:off x="7401384" y="4150590"/>
                <a:ext cx="363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+mn-ea"/>
                  </a:rPr>
                  <a:t>*</a:t>
                </a:r>
                <a:endParaRPr lang="ko-KR" altLang="en-US" sz="1400" dirty="0">
                  <a:latin typeface="+mn-ea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7C17B232-1D11-40B9-AFC6-C57D73A947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0429" y="4369505"/>
                <a:ext cx="104121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" name="그림 1">
                <a:extLst>
                  <a:ext uri="{FF2B5EF4-FFF2-40B4-BE49-F238E27FC236}">
                    <a16:creationId xmlns:a16="http://schemas.microsoft.com/office/drawing/2014/main" id="{DA68938A-9EDE-4F5D-8906-1C84D90290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8227" t="11143" r="2068" b="28817"/>
              <a:stretch/>
            </p:blipFill>
            <p:spPr>
              <a:xfrm>
                <a:off x="6672602" y="4179840"/>
                <a:ext cx="1861965" cy="1374167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2C92117-185C-453D-82F3-E38F1EF8F2AE}"/>
                  </a:ext>
                </a:extLst>
              </p:cNvPr>
              <p:cNvSpPr txBox="1"/>
              <p:nvPr/>
            </p:nvSpPr>
            <p:spPr>
              <a:xfrm>
                <a:off x="6635722" y="5554007"/>
                <a:ext cx="10412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NCSC-MSCs</a:t>
                </a:r>
                <a:endParaRPr lang="ko-KR" altLang="en-US" sz="1200" b="1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FC4127-62E8-4585-B132-A573721C0A7F}"/>
                  </a:ext>
                </a:extLst>
              </p:cNvPr>
              <p:cNvSpPr txBox="1"/>
              <p:nvPr/>
            </p:nvSpPr>
            <p:spPr>
              <a:xfrm>
                <a:off x="7538867" y="5548705"/>
                <a:ext cx="10393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AD-MSCs</a:t>
                </a:r>
                <a:endParaRPr lang="ko-KR" altLang="en-US" sz="1200" b="1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4799801-939D-4F66-9685-820C6483AE73}"/>
                  </a:ext>
                </a:extLst>
              </p:cNvPr>
              <p:cNvSpPr txBox="1"/>
              <p:nvPr/>
            </p:nvSpPr>
            <p:spPr>
              <a:xfrm rot="16200000">
                <a:off x="5567209" y="4777216"/>
                <a:ext cx="15784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Colony forming units</a:t>
                </a:r>
                <a:endParaRPr lang="ko-KR" altLang="en-US" sz="1200" b="1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A1F6C59-1E60-4A2E-AB5C-1E1DEE1740FB}"/>
                  </a:ext>
                </a:extLst>
              </p:cNvPr>
              <p:cNvSpPr txBox="1"/>
              <p:nvPr/>
            </p:nvSpPr>
            <p:spPr>
              <a:xfrm>
                <a:off x="6463052" y="5330561"/>
                <a:ext cx="3023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0</a:t>
                </a:r>
                <a:endParaRPr lang="ko-KR" altLang="en-US" sz="1200" b="1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AFC60FF-EED3-421F-B401-3720432CB32D}"/>
                  </a:ext>
                </a:extLst>
              </p:cNvPr>
              <p:cNvSpPr txBox="1"/>
              <p:nvPr/>
            </p:nvSpPr>
            <p:spPr>
              <a:xfrm>
                <a:off x="6370320" y="5038535"/>
                <a:ext cx="40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20</a:t>
                </a:r>
                <a:endParaRPr lang="ko-KR" altLang="en-US" sz="1200" b="1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0F55502-E247-4BF1-AFAB-140C25FA0CF2}"/>
                  </a:ext>
                </a:extLst>
              </p:cNvPr>
              <p:cNvSpPr txBox="1"/>
              <p:nvPr/>
            </p:nvSpPr>
            <p:spPr>
              <a:xfrm>
                <a:off x="6370320" y="4741355"/>
                <a:ext cx="40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40</a:t>
                </a:r>
                <a:endParaRPr lang="ko-KR" altLang="en-US" sz="1200" b="1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E68E50-6B94-4284-A703-CF75522D6AB4}"/>
                  </a:ext>
                </a:extLst>
              </p:cNvPr>
              <p:cNvSpPr txBox="1"/>
              <p:nvPr/>
            </p:nvSpPr>
            <p:spPr>
              <a:xfrm>
                <a:off x="6370320" y="4444175"/>
                <a:ext cx="40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60</a:t>
                </a:r>
                <a:endParaRPr lang="ko-KR" altLang="en-US" sz="1200" b="1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71C62A1-0038-4034-98F4-D3888A1924AB}"/>
                  </a:ext>
                </a:extLst>
              </p:cNvPr>
              <p:cNvSpPr txBox="1"/>
              <p:nvPr/>
            </p:nvSpPr>
            <p:spPr>
              <a:xfrm>
                <a:off x="6370320" y="4146995"/>
                <a:ext cx="40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80</a:t>
                </a:r>
                <a:endParaRPr lang="ko-KR" altLang="en-US" sz="1200" b="1" dirty="0"/>
              </a:p>
            </p:txBody>
          </p:sp>
        </p:grp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9ACE51C8-08F1-4296-97AF-64A8BC9C12CB}"/>
                </a:ext>
              </a:extLst>
            </p:cNvPr>
            <p:cNvSpPr/>
            <p:nvPr/>
          </p:nvSpPr>
          <p:spPr>
            <a:xfrm>
              <a:off x="6030631" y="1356360"/>
              <a:ext cx="2694269" cy="1862431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89DEF94-809A-455C-93E2-E69B30C0AC66}"/>
              </a:ext>
            </a:extLst>
          </p:cNvPr>
          <p:cNvSpPr/>
          <p:nvPr/>
        </p:nvSpPr>
        <p:spPr>
          <a:xfrm>
            <a:off x="1052352" y="1103709"/>
            <a:ext cx="1907361" cy="3709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5D29A74-C8F8-4A61-9DF9-7FE652779701}"/>
              </a:ext>
            </a:extLst>
          </p:cNvPr>
          <p:cNvSpPr/>
          <p:nvPr/>
        </p:nvSpPr>
        <p:spPr>
          <a:xfrm>
            <a:off x="3524478" y="1103709"/>
            <a:ext cx="1907361" cy="3709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63C094-BF16-464B-92BE-21DFC413C6C1}"/>
              </a:ext>
            </a:extLst>
          </p:cNvPr>
          <p:cNvSpPr txBox="1"/>
          <p:nvPr/>
        </p:nvSpPr>
        <p:spPr>
          <a:xfrm>
            <a:off x="7803515" y="1418792"/>
            <a:ext cx="10969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100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*</a:t>
            </a:r>
            <a:r>
              <a:rPr lang="en-US" altLang="ko-KR" sz="1100" i="1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100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&lt; 0.05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755141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0F8F1AC-709E-4F4F-9B69-25EE9CC37DA3}"/>
              </a:ext>
            </a:extLst>
          </p:cNvPr>
          <p:cNvSpPr txBox="1"/>
          <p:nvPr/>
        </p:nvSpPr>
        <p:spPr>
          <a:xfrm>
            <a:off x="0" y="0"/>
            <a:ext cx="9144000" cy="6521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S1. Movie clips showing the formation of cell aggregates in adherent culture.</a:t>
            </a:r>
            <a:endParaRPr lang="ko-KR" altLang="ko-KR" sz="12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 formation of spherical cell clumps (left) and neural rosettes (right) when cells were treated with 0.5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DMH1/10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SB431542 and 5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DMH1/10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SB431542, respectively, was videotaped.</a:t>
            </a:r>
          </a:p>
          <a:p>
            <a:pPr algn="just">
              <a:lnSpc>
                <a:spcPct val="150000"/>
              </a:lnSpc>
            </a:pPr>
            <a:endParaRPr lang="en-US" altLang="ko-KR" sz="800" kern="100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S2. Differentiation of CHA15-hESCs into NCSCs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(A) CHA15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hESCs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into NPCs and NCSCs. EBs generated in suspension for 4 days in EB medium supplemented with SB431542 (10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μM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 and DMH1 (0.5, 5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μM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 were then attached to dishes for another 5-day culture. Spherical cell clumps and neural rosettes are marked by white and yellow arrows, respectively. (B) CHA15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hESCs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were differentiated into NCSCs. Flow cytometric analysis of the cell populations present at day 9 after differentiation. Scale bar: 100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μm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Karyotype analysis of NCSCs.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(A, B) Representative karyotypes of NCSCs derived from H9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hESCs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and CHA15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hESCs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(B).</a:t>
            </a:r>
          </a:p>
          <a:p>
            <a:pPr algn="just">
              <a:lnSpc>
                <a:spcPct val="150000"/>
              </a:lnSpc>
            </a:pPr>
            <a:endParaRPr lang="en-US" altLang="ko-KR" sz="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Flow cytometry of the cells differentiated from </a:t>
            </a:r>
            <a:r>
              <a:rPr lang="en-US" altLang="ko-KR" sz="1200" b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hESCs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(A, B) Flow cytometric analyses were performed using antibodies against HNK1 and p75, two representative NCSC markers. Cells were treated with 0.5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DMH1/10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SB431542 (A) and 5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DMH1/10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SB431542 (B).</a:t>
            </a:r>
            <a:endParaRPr lang="en-US" altLang="ko-KR" sz="1200" kern="100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ko-KR" altLang="ko-KR" sz="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S5. Optimization of the concentration of DMH1, a BMP inhibitor.</a:t>
            </a:r>
            <a:endParaRPr lang="ko-KR" altLang="ko-KR" sz="12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Concentrations of DMH1 lower than 0.5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(i.e., 0.1, 0.2, 0.3, 0.4, and 0.5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M) in combination with 10 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 SB431542 were tested for optimal generation of p75high NCSCs. Flow cytometry was performed using antibodies against p75 and SOX1.</a:t>
            </a:r>
          </a:p>
          <a:p>
            <a:pPr algn="just">
              <a:lnSpc>
                <a:spcPct val="150000"/>
              </a:lnSpc>
            </a:pPr>
            <a:endParaRPr lang="en-US" altLang="ko-KR" sz="800" kern="100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b="1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S6. Colony-forming efficiency assay of MSCs.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(A-C) Colony formation was observed in MSCs cultured for 14 days at passage 3. Colony forming efficiencies between NCSC-MCSs (A) and AD-MSCs (B) were compared. The number of colony forming units of NCSC-MSCs and AD-MSCs were compared as a graph (C). 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AD-MSCs, adipose-derived MSCs. Results are presented as mean ± SEM. *</a:t>
            </a:r>
            <a:r>
              <a:rPr lang="en-US" altLang="ko-KR" sz="1200" i="1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&lt; 0.05. N=3 independent experiments.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ko-KR" sz="1200" kern="100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900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951</TotalTime>
  <Words>646</Words>
  <Application>Microsoft Office PowerPoint</Application>
  <PresentationFormat>화면 슬라이드 쇼(4:3)</PresentationFormat>
  <Paragraphs>102</Paragraphs>
  <Slides>7</Slides>
  <Notes>2</Notes>
  <HiddenSlides>0</HiddenSlides>
  <MMClips>2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김현문</dc:creator>
  <cp:lastModifiedBy>김현문</cp:lastModifiedBy>
  <cp:revision>26</cp:revision>
  <dcterms:created xsi:type="dcterms:W3CDTF">2021-02-19T11:47:54Z</dcterms:created>
  <dcterms:modified xsi:type="dcterms:W3CDTF">2021-07-12T00:42:13Z</dcterms:modified>
</cp:coreProperties>
</file>