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408" y="-5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727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71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6682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235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728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548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549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6149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6455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1530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4726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3E6C-60BC-4F2D-9367-FE286E633A64}" type="datetimeFigureOut">
              <a:rPr lang="en-NZ" smtClean="0"/>
              <a:t>22/07/2020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0F398-EB40-4A1F-ADFE-0308CBC126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568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/>
          <p:cNvGrpSpPr>
            <a:grpSpLocks noChangeAspect="1"/>
          </p:cNvGrpSpPr>
          <p:nvPr/>
        </p:nvGrpSpPr>
        <p:grpSpPr>
          <a:xfrm>
            <a:off x="19730" y="781340"/>
            <a:ext cx="9101277" cy="5527631"/>
            <a:chOff x="35496" y="781339"/>
            <a:chExt cx="9287017" cy="5640440"/>
          </a:xfrm>
        </p:grpSpPr>
        <p:sp>
          <p:nvSpPr>
            <p:cNvPr id="36" name="Rounded Rectangle 35"/>
            <p:cNvSpPr/>
            <p:nvPr/>
          </p:nvSpPr>
          <p:spPr>
            <a:xfrm>
              <a:off x="3850558" y="781399"/>
              <a:ext cx="1800000" cy="1080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2400" b="1" dirty="0">
                  <a:solidFill>
                    <a:schemeClr val="tx1"/>
                  </a:solidFill>
                </a:rPr>
                <a:t>Stage 2 </a:t>
              </a:r>
            </a:p>
            <a:p>
              <a:pPr algn="ctr"/>
              <a:r>
                <a:rPr lang="en-NZ" sz="2400" b="1" dirty="0">
                  <a:solidFill>
                    <a:schemeClr val="tx1"/>
                  </a:solidFill>
                </a:rPr>
                <a:t>(</a:t>
              </a:r>
              <a:r>
                <a:rPr lang="en-NZ" sz="2400" b="1" dirty="0" smtClean="0">
                  <a:solidFill>
                    <a:schemeClr val="tx1"/>
                  </a:solidFill>
                </a:rPr>
                <a:t>N=25</a:t>
              </a:r>
              <a:r>
                <a:rPr lang="en-NZ" sz="2400" b="1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6586622" y="781399"/>
              <a:ext cx="1800000" cy="1080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2400" b="1" dirty="0">
                  <a:solidFill>
                    <a:schemeClr val="tx1"/>
                  </a:solidFill>
                </a:rPr>
                <a:t>Stage 3 </a:t>
              </a:r>
            </a:p>
            <a:p>
              <a:pPr algn="ctr"/>
              <a:r>
                <a:rPr lang="en-NZ" sz="2400" b="1" dirty="0">
                  <a:solidFill>
                    <a:schemeClr val="tx1"/>
                  </a:solidFill>
                </a:rPr>
                <a:t>(</a:t>
              </a:r>
              <a:r>
                <a:rPr lang="en-NZ" sz="2400" b="1" dirty="0" smtClean="0">
                  <a:solidFill>
                    <a:schemeClr val="tx1"/>
                  </a:solidFill>
                </a:rPr>
                <a:t>N=35</a:t>
              </a:r>
              <a:r>
                <a:rPr lang="en-NZ" sz="2400" b="1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" name="Rounded Rectangle 1"/>
            <p:cNvSpPr/>
            <p:nvPr/>
          </p:nvSpPr>
          <p:spPr>
            <a:xfrm>
              <a:off x="2914214" y="781339"/>
              <a:ext cx="936000" cy="108012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b="1" dirty="0" smtClean="0">
                  <a:solidFill>
                    <a:schemeClr val="tx1"/>
                  </a:solidFill>
                </a:rPr>
                <a:t>Interim analysis</a:t>
              </a:r>
              <a:endParaRPr lang="en-NZ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650518" y="781339"/>
              <a:ext cx="936000" cy="108012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b="1" dirty="0" smtClean="0">
                  <a:solidFill>
                    <a:schemeClr val="tx1"/>
                  </a:solidFill>
                </a:rPr>
                <a:t>Interim analysis</a:t>
              </a:r>
              <a:endParaRPr lang="en-NZ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386513" y="781339"/>
              <a:ext cx="936000" cy="108012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b="1" dirty="0" smtClean="0">
                  <a:solidFill>
                    <a:schemeClr val="tx1"/>
                  </a:solidFill>
                </a:rPr>
                <a:t>Final analysis</a:t>
              </a:r>
              <a:endParaRPr lang="en-NZ" b="1" dirty="0">
                <a:solidFill>
                  <a:schemeClr val="tx1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5496" y="783186"/>
              <a:ext cx="2880000" cy="1080296"/>
              <a:chOff x="181114" y="804342"/>
              <a:chExt cx="2880000" cy="108029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81114" y="804342"/>
                <a:ext cx="2880000" cy="1080296"/>
                <a:chOff x="181114" y="804342"/>
                <a:chExt cx="2880000" cy="1080296"/>
              </a:xfrm>
            </p:grpSpPr>
            <p:sp>
              <p:nvSpPr>
                <p:cNvPr id="20" name="Rounded Rectangle 19"/>
                <p:cNvSpPr/>
                <p:nvPr/>
              </p:nvSpPr>
              <p:spPr>
                <a:xfrm>
                  <a:off x="181114" y="1340768"/>
                  <a:ext cx="2880000" cy="54000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NZ" sz="2000" b="1" dirty="0" smtClean="0">
                      <a:solidFill>
                        <a:schemeClr val="tx1"/>
                      </a:solidFill>
                    </a:rPr>
                    <a:t>(</a:t>
                  </a:r>
                  <a:r>
                    <a:rPr lang="en-NZ" sz="2000" b="1" dirty="0" smtClean="0">
                      <a:solidFill>
                        <a:schemeClr val="tx1"/>
                      </a:solidFill>
                    </a:rPr>
                    <a:t>n=6</a:t>
                  </a:r>
                  <a:r>
                    <a:rPr lang="en-NZ" sz="2000" b="1" dirty="0" smtClean="0">
                      <a:solidFill>
                        <a:schemeClr val="tx1"/>
                      </a:solidFill>
                    </a:rPr>
                    <a:t>)</a:t>
                  </a:r>
                  <a:r>
                    <a:rPr lang="en-NZ" sz="2400" b="1" dirty="0" smtClean="0">
                      <a:solidFill>
                        <a:schemeClr val="tx1"/>
                      </a:solidFill>
                    </a:rPr>
                    <a:t>                  </a:t>
                  </a:r>
                  <a:r>
                    <a:rPr lang="en-NZ" sz="2000" b="1" dirty="0" smtClean="0">
                      <a:solidFill>
                        <a:schemeClr val="tx1"/>
                      </a:solidFill>
                    </a:rPr>
                    <a:t>(</a:t>
                  </a:r>
                  <a:r>
                    <a:rPr lang="en-NZ" sz="2000" b="1" dirty="0" smtClean="0">
                      <a:solidFill>
                        <a:schemeClr val="tx1"/>
                      </a:solidFill>
                    </a:rPr>
                    <a:t>n=9</a:t>
                  </a:r>
                  <a:r>
                    <a:rPr lang="en-NZ" sz="2000" b="1" dirty="0" smtClean="0">
                      <a:solidFill>
                        <a:schemeClr val="tx1"/>
                      </a:solidFill>
                    </a:rPr>
                    <a:t>)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008262" y="1299863"/>
                  <a:ext cx="1225704" cy="5847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NZ" sz="1600" dirty="0" smtClean="0"/>
                    <a:t>Safety run-in analysis</a:t>
                  </a:r>
                  <a:endParaRPr lang="en-NZ" sz="1600" dirty="0"/>
                </a:p>
              </p:txBody>
            </p:sp>
            <p:sp>
              <p:nvSpPr>
                <p:cNvPr id="32" name="Rounded Rectangle 31"/>
                <p:cNvSpPr/>
                <p:nvPr/>
              </p:nvSpPr>
              <p:spPr>
                <a:xfrm>
                  <a:off x="181114" y="804342"/>
                  <a:ext cx="2880000" cy="5400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NZ" sz="2400" b="1" dirty="0" smtClean="0">
                      <a:solidFill>
                        <a:schemeClr val="tx1"/>
                      </a:solidFill>
                    </a:rPr>
                    <a:t>Stage 1 (</a:t>
                  </a:r>
                  <a:r>
                    <a:rPr lang="en-NZ" sz="2400" b="1" dirty="0" smtClean="0">
                      <a:solidFill>
                        <a:schemeClr val="tx1"/>
                      </a:solidFill>
                    </a:rPr>
                    <a:t>N=15</a:t>
                  </a:r>
                  <a:r>
                    <a:rPr lang="en-NZ" sz="2400" b="1" dirty="0" smtClean="0">
                      <a:solidFill>
                        <a:schemeClr val="tx1"/>
                      </a:solidFill>
                    </a:rPr>
                    <a:t>)</a:t>
                  </a:r>
                </a:p>
              </p:txBody>
            </p:sp>
          </p:grpSp>
          <p:cxnSp>
            <p:nvCxnSpPr>
              <p:cNvPr id="8" name="Straight Connector 7"/>
              <p:cNvCxnSpPr/>
              <p:nvPr/>
            </p:nvCxnSpPr>
            <p:spPr>
              <a:xfrm>
                <a:off x="2140188" y="1345474"/>
                <a:ext cx="0" cy="5231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045210" y="1345474"/>
                <a:ext cx="0" cy="5231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Arrow Connector 10"/>
            <p:cNvCxnSpPr/>
            <p:nvPr/>
          </p:nvCxnSpPr>
          <p:spPr>
            <a:xfrm>
              <a:off x="3221792" y="1854349"/>
              <a:ext cx="0" cy="108307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2699792" y="2951125"/>
              <a:ext cx="1044000" cy="54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600" b="1" dirty="0">
                  <a:solidFill>
                    <a:schemeClr val="tx1"/>
                  </a:solidFill>
                </a:rPr>
                <a:t>≥2 </a:t>
              </a:r>
              <a:r>
                <a:rPr lang="en-NZ" sz="1600" b="1" dirty="0" smtClean="0">
                  <a:solidFill>
                    <a:schemeClr val="tx1"/>
                  </a:solidFill>
                </a:rPr>
                <a:t>pts with CR/PR?</a:t>
              </a:r>
              <a:endParaRPr lang="en-NZ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731791" y="2960380"/>
              <a:ext cx="367149" cy="3482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dirty="0" smtClean="0">
                  <a:solidFill>
                    <a:schemeClr val="tx1"/>
                  </a:solidFill>
                </a:rPr>
                <a:t>YES</a:t>
              </a:r>
              <a:endParaRPr lang="en-NZ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4117155" y="1866664"/>
              <a:ext cx="0" cy="13615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4139952" y="2361484"/>
              <a:ext cx="1020372" cy="5787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r>
                <a:rPr lang="en-NZ" sz="1400" b="1" i="1" dirty="0">
                  <a:solidFill>
                    <a:schemeClr val="tx1"/>
                  </a:solidFill>
                </a:rPr>
                <a:t>Proceed to Stage 2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049771" y="3610127"/>
              <a:ext cx="612068" cy="4755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dirty="0" smtClean="0">
                  <a:solidFill>
                    <a:schemeClr val="tx1"/>
                  </a:solidFill>
                </a:rPr>
                <a:t>NO</a:t>
              </a:r>
              <a:endParaRPr lang="en-NZ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3217332" y="3489742"/>
              <a:ext cx="0" cy="10204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2773829" y="4508998"/>
              <a:ext cx="755705" cy="4034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i="1" dirty="0" smtClean="0">
                  <a:solidFill>
                    <a:schemeClr val="tx1"/>
                  </a:solidFill>
                </a:rPr>
                <a:t>STOP for futility</a:t>
              </a:r>
              <a:endParaRPr lang="en-NZ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217848" y="3839849"/>
              <a:ext cx="556425" cy="4755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dirty="0" smtClean="0">
                  <a:solidFill>
                    <a:schemeClr val="tx1"/>
                  </a:solidFill>
                </a:rPr>
                <a:t>NO</a:t>
              </a:r>
              <a:endParaRPr lang="en-NZ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V="1">
              <a:off x="7227220" y="1870984"/>
              <a:ext cx="0" cy="31886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>
              <a:off x="7234308" y="2351450"/>
              <a:ext cx="856750" cy="6029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r>
                <a:rPr lang="en-NZ" sz="1400" b="1" i="1" dirty="0">
                  <a:solidFill>
                    <a:schemeClr val="tx1"/>
                  </a:solidFill>
                </a:rPr>
                <a:t>Proceed to Stage </a:t>
              </a:r>
              <a:r>
                <a:rPr lang="en-NZ" sz="1400" b="1" i="1" dirty="0" smtClean="0">
                  <a:solidFill>
                    <a:schemeClr val="tx1"/>
                  </a:solidFill>
                </a:rPr>
                <a:t>3</a:t>
              </a:r>
              <a:endParaRPr lang="en-NZ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94332" y="3821648"/>
              <a:ext cx="612068" cy="4755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dirty="0">
                  <a:solidFill>
                    <a:schemeClr val="tx1"/>
                  </a:solidFill>
                </a:rPr>
                <a:t>Y</a:t>
              </a:r>
              <a:r>
                <a:rPr lang="en-NZ" sz="1400" b="1" dirty="0" smtClean="0">
                  <a:solidFill>
                    <a:schemeClr val="tx1"/>
                  </a:solidFill>
                </a:rPr>
                <a:t>ES</a:t>
              </a:r>
              <a:endParaRPr lang="en-NZ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017735" y="4442234"/>
              <a:ext cx="793801" cy="5181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i="1" dirty="0" smtClean="0">
                  <a:solidFill>
                    <a:schemeClr val="tx1"/>
                  </a:solidFill>
                </a:rPr>
                <a:t>STOP for futility</a:t>
              </a:r>
              <a:endParaRPr lang="en-NZ" sz="14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5479000" y="3759504"/>
              <a:ext cx="0" cy="749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287048" y="5399503"/>
              <a:ext cx="412108" cy="3690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dirty="0">
                  <a:solidFill>
                    <a:schemeClr val="tx1"/>
                  </a:solidFill>
                </a:rPr>
                <a:t>Y</a:t>
              </a:r>
              <a:r>
                <a:rPr lang="en-NZ" sz="1400" b="1" dirty="0" smtClean="0">
                  <a:solidFill>
                    <a:schemeClr val="tx1"/>
                  </a:solidFill>
                </a:rPr>
                <a:t>ES</a:t>
              </a:r>
              <a:endParaRPr lang="en-NZ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929659" y="5819154"/>
              <a:ext cx="850001" cy="6026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i="1" dirty="0" smtClean="0">
                  <a:solidFill>
                    <a:schemeClr val="tx1"/>
                  </a:solidFill>
                </a:rPr>
                <a:t>STOP for efficacy</a:t>
              </a:r>
              <a:endParaRPr lang="en-NZ" sz="14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6330976" y="5329532"/>
              <a:ext cx="0" cy="5886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6881876" y="4833271"/>
              <a:ext cx="385078" cy="2469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400" b="1" dirty="0" smtClean="0">
                  <a:solidFill>
                    <a:schemeClr val="tx1"/>
                  </a:solidFill>
                </a:rPr>
                <a:t>NO</a:t>
              </a:r>
              <a:endParaRPr lang="en-NZ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3751412" y="3221125"/>
              <a:ext cx="3597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6349798" y="3759504"/>
              <a:ext cx="0" cy="10204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5832256" y="4789532"/>
              <a:ext cx="1044000" cy="54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NZ" sz="1600" b="1" dirty="0" smtClean="0">
                  <a:solidFill>
                    <a:schemeClr val="tx1"/>
                  </a:solidFill>
                </a:rPr>
                <a:t>≥8 pts with CR/PR?</a:t>
              </a:r>
              <a:endParaRPr lang="en-NZ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6867443" y="5059532"/>
              <a:ext cx="3597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86"/>
            <p:cNvGrpSpPr/>
            <p:nvPr/>
          </p:nvGrpSpPr>
          <p:grpSpPr>
            <a:xfrm>
              <a:off x="5386948" y="1866664"/>
              <a:ext cx="1044000" cy="1897294"/>
              <a:chOff x="5386948" y="1866664"/>
              <a:chExt cx="1044000" cy="1897294"/>
            </a:xfrm>
          </p:grpSpPr>
          <p:cxnSp>
            <p:nvCxnSpPr>
              <p:cNvPr id="55" name="Straight Arrow Connector 54"/>
              <p:cNvCxnSpPr/>
              <p:nvPr/>
            </p:nvCxnSpPr>
            <p:spPr>
              <a:xfrm>
                <a:off x="5908948" y="1866664"/>
                <a:ext cx="0" cy="108307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Rectangle 56"/>
              <p:cNvSpPr/>
              <p:nvPr/>
            </p:nvSpPr>
            <p:spPr>
              <a:xfrm>
                <a:off x="5386948" y="2949742"/>
                <a:ext cx="1044000" cy="54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en-NZ" sz="1600" b="1" dirty="0" smtClean="0">
                    <a:solidFill>
                      <a:schemeClr val="tx1"/>
                    </a:solidFill>
                  </a:rPr>
                  <a:t>&lt;3 pts with CR/PR?</a:t>
                </a:r>
                <a:endParaRPr lang="en-NZ" sz="16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5908948" y="3489742"/>
                <a:ext cx="0" cy="2742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5470857" y="3763958"/>
                <a:ext cx="87618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66104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71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MedicalWriter</dc:creator>
  <cp:lastModifiedBy>TH</cp:lastModifiedBy>
  <cp:revision>30</cp:revision>
  <dcterms:created xsi:type="dcterms:W3CDTF">2019-12-04T03:21:41Z</dcterms:created>
  <dcterms:modified xsi:type="dcterms:W3CDTF">2020-07-21T23:07:53Z</dcterms:modified>
</cp:coreProperties>
</file>