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8"/>
  </p:notesMasterIdLst>
  <p:handoutMasterIdLst>
    <p:handoutMasterId r:id="rId19"/>
  </p:handoutMasterIdLst>
  <p:sldIdLst>
    <p:sldId id="260" r:id="rId6"/>
    <p:sldId id="262" r:id="rId7"/>
    <p:sldId id="263" r:id="rId8"/>
    <p:sldId id="264" r:id="rId9"/>
    <p:sldId id="274" r:id="rId10"/>
    <p:sldId id="276" r:id="rId11"/>
    <p:sldId id="272" r:id="rId12"/>
    <p:sldId id="275" r:id="rId13"/>
    <p:sldId id="266" r:id="rId14"/>
    <p:sldId id="267" r:id="rId15"/>
    <p:sldId id="269" r:id="rId16"/>
    <p:sldId id="270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6"/>
  </p:normalViewPr>
  <p:slideViewPr>
    <p:cSldViewPr snapToGrid="0" showGuides="1">
      <p:cViewPr varScale="1">
        <p:scale>
          <a:sx n="136" d="100"/>
          <a:sy n="136" d="100"/>
        </p:scale>
        <p:origin x="960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30/12/2020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30/12/2020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 report of Barth syndrome: A forgotten cause of cardiomyopathy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December 2020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Neutropenia is usually one of the earliest manifestations of the disease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Prompt diagnosis is crucial and leads to earlier interventions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Routine use of cardiac medications for patients with cardiac complications of BTHS has resulted in improvement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Lower mortality outcomes reported in prospectively identified patients with proactive management of disease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Barth syndrome is a genetic condition with a wide spectrum of clinical features including cardiomyopathy, neutropenia, exercise intolerance, growth delay, 3-methylglutaconic aciduria and hypocholesterolemia</a:t>
            </a:r>
            <a:endParaRPr lang="en-GB" sz="1800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In the absence of an obvious underlying cause, with the appropriate historical information, clinical exam, laboratory investigations and imaging findings, Barth syndrome should be considered as a likely cause of non-ischemic cardiomyopathy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600" y="1063625"/>
            <a:ext cx="7128392" cy="3579998"/>
          </a:xfrm>
        </p:spPr>
        <p:txBody>
          <a:bodyPr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/>
              <a:t>Barth PG, Scholte HR, </a:t>
            </a:r>
            <a:r>
              <a:rPr lang="en-US" sz="1100" b="0" dirty="0" err="1"/>
              <a:t>Berden</a:t>
            </a:r>
            <a:r>
              <a:rPr lang="en-US" sz="1100" b="0" dirty="0"/>
              <a:t> JA, Van Der </a:t>
            </a:r>
            <a:r>
              <a:rPr lang="en-US" sz="1100" b="0" dirty="0" err="1"/>
              <a:t>Klei</a:t>
            </a:r>
            <a:r>
              <a:rPr lang="en-US" sz="1100" b="0" dirty="0"/>
              <a:t>-Van </a:t>
            </a:r>
            <a:r>
              <a:rPr lang="en-US" sz="1100" b="0" dirty="0" err="1"/>
              <a:t>Moorsel</a:t>
            </a:r>
            <a:r>
              <a:rPr lang="en-US" sz="1100" b="0" dirty="0"/>
              <a:t> JM, </a:t>
            </a:r>
            <a:r>
              <a:rPr lang="en-US" sz="1100" b="0" dirty="0" err="1"/>
              <a:t>Luyt-Houwen</a:t>
            </a:r>
            <a:r>
              <a:rPr lang="en-US" sz="1100" b="0" dirty="0"/>
              <a:t> IEM, </a:t>
            </a:r>
            <a:r>
              <a:rPr lang="en-US" sz="1100" b="0" dirty="0" err="1"/>
              <a:t>Van’T</a:t>
            </a:r>
            <a:r>
              <a:rPr lang="en-US" sz="1100" b="0" dirty="0"/>
              <a:t> Veer-</a:t>
            </a:r>
            <a:r>
              <a:rPr lang="en-US" sz="1100" b="0" dirty="0" err="1"/>
              <a:t>Korthof</a:t>
            </a:r>
            <a:r>
              <a:rPr lang="en-US" sz="1100" b="0" dirty="0"/>
              <a:t> </a:t>
            </a:r>
            <a:r>
              <a:rPr lang="en-US" sz="1100" b="0" dirty="0" err="1"/>
              <a:t>ETh</a:t>
            </a:r>
            <a:r>
              <a:rPr lang="en-US" sz="1100" b="0" dirty="0"/>
              <a:t>, et al. An X-linked mitochondrial disease affecting cardiac muscle, skeletal muscle and neutrophil leucocytes. J Neurol Sci. 1983 Dec;62(1–3):327–55.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/>
              <a:t>Clark SLN, </a:t>
            </a:r>
            <a:r>
              <a:rPr lang="en-US" sz="1100" b="0" dirty="0" err="1"/>
              <a:t>Bowron</a:t>
            </a:r>
            <a:r>
              <a:rPr lang="en-US" sz="1100" b="0" dirty="0"/>
              <a:t> AB, Gonzalez IL, Groves SJ, Newbury-</a:t>
            </a:r>
            <a:r>
              <a:rPr lang="en-US" sz="1100" b="0" dirty="0" err="1"/>
              <a:t>Ecob</a:t>
            </a:r>
            <a:r>
              <a:rPr lang="en-US" sz="1100" b="0" dirty="0"/>
              <a:t> R, Clayton N, et al. Barth Syndrome. </a:t>
            </a:r>
            <a:r>
              <a:rPr lang="en-US" sz="1100" b="0" dirty="0" err="1"/>
              <a:t>Orphanet</a:t>
            </a:r>
            <a:r>
              <a:rPr lang="en-US" sz="1100" b="0" dirty="0"/>
              <a:t> J Rare Dis. 2013 Feb 12;8:23.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/>
              <a:t>Barth PG, </a:t>
            </a:r>
            <a:r>
              <a:rPr lang="en-US" sz="1100" b="0" dirty="0" err="1"/>
              <a:t>Valianpour</a:t>
            </a:r>
            <a:r>
              <a:rPr lang="en-US" sz="1100" b="0" dirty="0"/>
              <a:t> F, Bowen VM, Lam J, Duran M, </a:t>
            </a:r>
            <a:r>
              <a:rPr lang="en-US" sz="1100" b="0" dirty="0" err="1"/>
              <a:t>Vaz</a:t>
            </a:r>
            <a:r>
              <a:rPr lang="en-US" sz="1100" b="0" dirty="0"/>
              <a:t> FM, et al. X-linked cardioskeletal myopathy and neutropenia (Barth syndrome): An update. Am J Med Genet. 2004 May 1;126A(4):349–54.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 err="1"/>
              <a:t>Vreken</a:t>
            </a:r>
            <a:r>
              <a:rPr lang="en-US" sz="1100" b="0" dirty="0"/>
              <a:t> P, </a:t>
            </a:r>
            <a:r>
              <a:rPr lang="en-US" sz="1100" b="0" dirty="0" err="1"/>
              <a:t>Valianpour</a:t>
            </a:r>
            <a:r>
              <a:rPr lang="en-US" sz="1100" b="0" dirty="0"/>
              <a:t> F, </a:t>
            </a:r>
            <a:r>
              <a:rPr lang="en-US" sz="1100" b="0" dirty="0" err="1"/>
              <a:t>Nijtmans</a:t>
            </a:r>
            <a:r>
              <a:rPr lang="en-US" sz="1100" b="0" dirty="0"/>
              <a:t> LG, </a:t>
            </a:r>
            <a:r>
              <a:rPr lang="en-US" sz="1100" b="0" dirty="0" err="1"/>
              <a:t>Grivell</a:t>
            </a:r>
            <a:r>
              <a:rPr lang="en-US" sz="1100" b="0" dirty="0"/>
              <a:t> LA, </a:t>
            </a:r>
            <a:r>
              <a:rPr lang="en-US" sz="1100" b="0" dirty="0" err="1"/>
              <a:t>Plecko</a:t>
            </a:r>
            <a:r>
              <a:rPr lang="en-US" sz="1100" b="0" dirty="0"/>
              <a:t> B, Wanders RJA, et al. Defective Remodeling of Cardiolipin and Phosphatidylglycerol in Barth Syndrome. </a:t>
            </a:r>
            <a:r>
              <a:rPr lang="en-US" sz="1100" b="0" dirty="0" err="1"/>
              <a:t>Biochem</a:t>
            </a:r>
            <a:r>
              <a:rPr lang="en-US" sz="1100" b="0" dirty="0"/>
              <a:t> </a:t>
            </a:r>
            <a:r>
              <a:rPr lang="en-US" sz="1100" b="0" dirty="0" err="1"/>
              <a:t>Biophys</a:t>
            </a:r>
            <a:r>
              <a:rPr lang="en-US" sz="1100" b="0" dirty="0"/>
              <a:t> Res </a:t>
            </a:r>
            <a:r>
              <a:rPr lang="en-US" sz="1100" b="0" dirty="0" err="1"/>
              <a:t>Commun</a:t>
            </a:r>
            <a:r>
              <a:rPr lang="en-US" sz="1100" b="0" dirty="0"/>
              <a:t>. 2000 Dec;279(2):378–82.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/>
              <a:t>Dudek J, </a:t>
            </a:r>
            <a:r>
              <a:rPr lang="en-US" sz="1100" b="0" dirty="0" err="1"/>
              <a:t>Maack</a:t>
            </a:r>
            <a:r>
              <a:rPr lang="en-US" sz="1100" b="0" dirty="0"/>
              <a:t> C. Barth syndrome cardiomyopathy. Cardiovasc Res. 2017 Mar 15;113(4):399–410.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/>
              <a:t>Reynolds S. Successful management of Barth syndrome: a systematic review highlighting the importance of a flexible and multidisciplinary approach. J </a:t>
            </a:r>
            <a:r>
              <a:rPr lang="en-US" sz="1100" b="0" dirty="0" err="1"/>
              <a:t>Multidiscip</a:t>
            </a:r>
            <a:r>
              <a:rPr lang="en-US" sz="1100" b="0" dirty="0"/>
              <a:t> </a:t>
            </a:r>
            <a:r>
              <a:rPr lang="en-US" sz="1100" b="0" dirty="0" err="1"/>
              <a:t>Healthc</a:t>
            </a:r>
            <a:r>
              <a:rPr lang="en-US" sz="1100" b="0" dirty="0"/>
              <a:t>. 2015 Jul;345.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 err="1"/>
              <a:t>Huhta</a:t>
            </a:r>
            <a:r>
              <a:rPr lang="en-US" sz="1100" b="0" dirty="0"/>
              <a:t> JC, </a:t>
            </a:r>
            <a:r>
              <a:rPr lang="en-US" sz="1100" b="0" dirty="0" err="1"/>
              <a:t>Pomerance</a:t>
            </a:r>
            <a:r>
              <a:rPr lang="en-US" sz="1100" b="0" dirty="0"/>
              <a:t> HH, </a:t>
            </a:r>
            <a:r>
              <a:rPr lang="en-US" sz="1100" b="0" dirty="0" err="1"/>
              <a:t>Barness</a:t>
            </a:r>
            <a:r>
              <a:rPr lang="en-US" sz="1100" b="0" dirty="0"/>
              <a:t> EG: Clinicopathologic conference: </a:t>
            </a:r>
            <a:r>
              <a:rPr lang="en-US" sz="1100" b="0" dirty="0" err="1"/>
              <a:t>Barthsyndrome</a:t>
            </a:r>
            <a:r>
              <a:rPr lang="en-US" sz="1100" b="0" dirty="0"/>
              <a:t>. Fetal </a:t>
            </a:r>
            <a:r>
              <a:rPr lang="en-US" sz="1100" b="0" dirty="0" err="1"/>
              <a:t>Pediatr</a:t>
            </a:r>
            <a:r>
              <a:rPr lang="en-US" sz="1100" b="0" dirty="0"/>
              <a:t> </a:t>
            </a:r>
            <a:r>
              <a:rPr lang="en-US" sz="1100" b="0" dirty="0" err="1"/>
              <a:t>Pathol</a:t>
            </a:r>
            <a:r>
              <a:rPr lang="en-US" sz="1100" b="0" dirty="0"/>
              <a:t> 2005, 24:239–254.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0" dirty="0"/>
              <a:t>Cantlay AM, </a:t>
            </a:r>
            <a:r>
              <a:rPr lang="en-US" sz="1100" b="0" dirty="0" err="1"/>
              <a:t>Shokrollahi</a:t>
            </a:r>
            <a:r>
              <a:rPr lang="en-US" sz="1100" b="0" dirty="0"/>
              <a:t> K, Allen JT, Lunt PW, Newbury-</a:t>
            </a:r>
            <a:r>
              <a:rPr lang="en-US" sz="1100" b="0" dirty="0" err="1"/>
              <a:t>Ecob</a:t>
            </a:r>
            <a:r>
              <a:rPr lang="en-US" sz="1100" b="0" dirty="0"/>
              <a:t> RA, Steward CG. </a:t>
            </a:r>
            <a:r>
              <a:rPr lang="en-US" sz="1100" b="0" dirty="0" err="1"/>
              <a:t>GGenetic</a:t>
            </a:r>
            <a:r>
              <a:rPr lang="en-US" sz="1100" b="0" dirty="0"/>
              <a:t> analysis of the G4.5 gene in families with suspected Barth syndrome. J </a:t>
            </a:r>
            <a:r>
              <a:rPr lang="en-US" sz="1100" b="0" dirty="0" err="1"/>
              <a:t>Pediatr</a:t>
            </a:r>
            <a:r>
              <a:rPr lang="en-US" sz="1100" b="0" dirty="0"/>
              <a:t>. 1999;135(3):5. </a:t>
            </a:r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434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Barth syndrome (BTHS) is an extremely rare condition with an incidence of 1 in 400,000 in the United States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It was first described in 1983, as an X-Linked recessive genetic disorder caused by mutations in the </a:t>
            </a:r>
            <a:r>
              <a:rPr lang="en-GB" sz="1800" b="0" i="1" dirty="0"/>
              <a:t>TAZ </a:t>
            </a:r>
            <a:r>
              <a:rPr lang="en-GB" sz="1800" b="0" dirty="0"/>
              <a:t>gene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We present a rare case of a 27-year-old man with Barth syndrome, with dilated cardiomyopathy and neutropenia</a:t>
            </a:r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36685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A 27-year-old man presenting with </a:t>
            </a:r>
            <a:r>
              <a:rPr lang="en-GB" sz="1600" b="0" dirty="0" err="1"/>
              <a:t>lightheadedness</a:t>
            </a:r>
            <a:r>
              <a:rPr lang="en-GB" sz="1600" b="0" dirty="0"/>
              <a:t>, </a:t>
            </a:r>
            <a:r>
              <a:rPr lang="en-GB" sz="1600" b="0" dirty="0" err="1"/>
              <a:t>dyspnea</a:t>
            </a:r>
            <a:r>
              <a:rPr lang="en-GB" sz="1600" b="0" dirty="0"/>
              <a:t>, </a:t>
            </a:r>
            <a:r>
              <a:rPr lang="en-GB" sz="1600" b="0" dirty="0" err="1"/>
              <a:t>orthopnea</a:t>
            </a:r>
            <a:r>
              <a:rPr lang="en-GB" sz="1600" b="0" dirty="0"/>
              <a:t> and bilateral lower extremity </a:t>
            </a:r>
            <a:r>
              <a:rPr lang="en-GB" sz="1600" b="0" dirty="0" err="1"/>
              <a:t>edema</a:t>
            </a:r>
            <a:endParaRPr lang="en-GB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Symptoms associated with chest discomfort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On presentation, he was tachycardic with otherwise normal vital signs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On physical exam, he had diminished breath sounds at the bases, JVD, 2+ lower extremity pitting </a:t>
            </a:r>
            <a:r>
              <a:rPr lang="en-GB" sz="1600" b="0" dirty="0" err="1"/>
              <a:t>edema</a:t>
            </a:r>
            <a:endParaRPr lang="en-GB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0" dirty="0"/>
              <a:t>Family history was remarkable for Barth syndrome diagnosed by genetic testing in a brother </a:t>
            </a:r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Laboratory 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Complete blood count: </a:t>
            </a:r>
          </a:p>
          <a:p>
            <a:pPr marL="702900" lvl="3" indent="-342900"/>
            <a:r>
              <a:rPr lang="en-GB" sz="1600" b="0" dirty="0"/>
              <a:t>Leukopenia: 2.9 k/</a:t>
            </a:r>
            <a:r>
              <a:rPr lang="en-GB" sz="1600" b="0" dirty="0" err="1"/>
              <a:t>uL</a:t>
            </a:r>
            <a:endParaRPr lang="en-GB" sz="1600" b="0" dirty="0"/>
          </a:p>
          <a:p>
            <a:pPr marL="702900" lvl="3" indent="-342900"/>
            <a:r>
              <a:rPr lang="en-GB" sz="1600" dirty="0"/>
              <a:t>N</a:t>
            </a:r>
            <a:r>
              <a:rPr lang="en-GB" sz="1600" b="0" dirty="0"/>
              <a:t>eutropenia: 27.7%</a:t>
            </a:r>
          </a:p>
          <a:p>
            <a:pPr marL="702900" lvl="3" indent="-342900"/>
            <a:r>
              <a:rPr lang="en-GB" sz="1600" dirty="0" err="1"/>
              <a:t>M</a:t>
            </a:r>
            <a:r>
              <a:rPr lang="en-GB" sz="1600" b="0" dirty="0" err="1"/>
              <a:t>onocytosis</a:t>
            </a:r>
            <a:r>
              <a:rPr lang="en-GB" sz="1600" dirty="0"/>
              <a:t>: </a:t>
            </a:r>
            <a:r>
              <a:rPr lang="en-GB" sz="1600" b="0" dirty="0"/>
              <a:t>37.1%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HIV testing: Non-reactive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Urine toxicology: Negative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Ethanol level: &lt; 3 mg/dL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Lipid panel: </a:t>
            </a:r>
          </a:p>
          <a:p>
            <a:pPr marL="702900" lvl="3" indent="-342900"/>
            <a:r>
              <a:rPr lang="en-GB" sz="1600" b="0" dirty="0"/>
              <a:t>Total cholesterol: 91 mg/dL</a:t>
            </a:r>
          </a:p>
          <a:p>
            <a:pPr marL="702900" lvl="3" indent="-342900"/>
            <a:r>
              <a:rPr lang="en-GB" sz="1600" dirty="0"/>
              <a:t>C</a:t>
            </a:r>
            <a:r>
              <a:rPr lang="en-GB" sz="1600" b="0" dirty="0"/>
              <a:t>alculated LDL: 44 mg/dL</a:t>
            </a:r>
            <a:endParaRPr lang="en-GB" sz="1600" dirty="0"/>
          </a:p>
          <a:p>
            <a:pPr marL="702900" lvl="3" indent="-342900"/>
            <a:r>
              <a:rPr lang="en-GB" sz="1600" b="0" dirty="0"/>
              <a:t>HDL: 22 mg/dL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Thyroid panel:</a:t>
            </a:r>
          </a:p>
          <a:p>
            <a:pPr marL="702900" lvl="3" indent="-342900"/>
            <a:r>
              <a:rPr lang="en-GB" sz="1600" dirty="0"/>
              <a:t>TSH: 5.120 </a:t>
            </a:r>
            <a:r>
              <a:rPr lang="en-GB" sz="1600" dirty="0" err="1"/>
              <a:t>uIU</a:t>
            </a:r>
            <a:r>
              <a:rPr lang="en-GB" sz="1600" dirty="0"/>
              <a:t>/mL</a:t>
            </a:r>
          </a:p>
          <a:p>
            <a:pPr marL="702900" lvl="3" indent="-342900"/>
            <a:r>
              <a:rPr lang="en-GB" sz="1600" dirty="0"/>
              <a:t>Free T4: 1.16 ng/dL</a:t>
            </a: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Diagnostic Imaging: Electrocardiogram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200400" cy="3168000"/>
          </a:xfrm>
        </p:spPr>
        <p:txBody>
          <a:bodyPr>
            <a:normAutofit/>
          </a:bodyPr>
          <a:lstStyle/>
          <a:p>
            <a:r>
              <a:rPr lang="en-GB" sz="1400" b="0" dirty="0"/>
              <a:t>Sinus tachycardia (128 beats per min), left atrial enlargement, prolonged QTc interval (589 msec)</a:t>
            </a:r>
          </a:p>
        </p:txBody>
      </p:sp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4CCA1BF6-B647-5842-B5C5-6EA62C60CFC4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51" y="1563076"/>
            <a:ext cx="6375498" cy="2828924"/>
          </a:xfrm>
        </p:spPr>
      </p:pic>
    </p:spTree>
    <p:extLst>
      <p:ext uri="{BB962C8B-B14F-4D97-AF65-F5344CB8AC3E}">
        <p14:creationId xmlns:p14="http://schemas.microsoft.com/office/powerpoint/2010/main" val="2431840326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Diagnostic Imaging: Trans-Thoracic Echocardiogram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Findings:</a:t>
            </a:r>
          </a:p>
          <a:p>
            <a:pPr marL="702900" lvl="3" indent="-342900"/>
            <a:r>
              <a:rPr lang="en-GB" dirty="0"/>
              <a:t>Left ventricular ejection fraction (LVEF) of 15-20%</a:t>
            </a:r>
          </a:p>
          <a:p>
            <a:pPr marL="702900" lvl="3" indent="-342900"/>
            <a:r>
              <a:rPr lang="en-GB" dirty="0"/>
              <a:t>Global enlargement of all chambers</a:t>
            </a:r>
          </a:p>
          <a:p>
            <a:pPr marL="702900" lvl="3" indent="-342900"/>
            <a:r>
              <a:rPr lang="en-GB" dirty="0"/>
              <a:t>Mild pulmonary hypertension</a:t>
            </a:r>
          </a:p>
        </p:txBody>
      </p:sp>
      <p:pic>
        <p:nvPicPr>
          <p:cNvPr id="8" name="Supp Vid 1.mp4" descr="Supp Vid 1.mp4">
            <a:hlinkClick r:id="" action="ppaction://media"/>
            <a:extLst>
              <a:ext uri="{FF2B5EF4-FFF2-40B4-BE49-F238E27FC236}">
                <a16:creationId xmlns:a16="http://schemas.microsoft.com/office/drawing/2014/main" id="{AA6439DE-D977-A948-A2E7-222A03C54189}"/>
              </a:ext>
            </a:extLst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16463" y="1835150"/>
            <a:ext cx="3455987" cy="1944688"/>
          </a:xfrm>
        </p:spPr>
      </p:pic>
    </p:spTree>
    <p:extLst>
      <p:ext uri="{BB962C8B-B14F-4D97-AF65-F5344CB8AC3E}">
        <p14:creationId xmlns:p14="http://schemas.microsoft.com/office/powerpoint/2010/main" val="264596415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4067833" cy="31680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Left Heart Catheterization</a:t>
            </a:r>
          </a:p>
          <a:p>
            <a:pPr marL="702900" lvl="3" indent="-342900"/>
            <a:r>
              <a:rPr lang="en-US" sz="1600" b="0" dirty="0"/>
              <a:t>Coronary angiography: Patent coronary arteries</a:t>
            </a:r>
            <a:endParaRPr lang="en-US" sz="1600" dirty="0"/>
          </a:p>
          <a:p>
            <a:pPr marL="702900" lvl="3" indent="-342900"/>
            <a:r>
              <a:rPr lang="en-US" sz="1600" b="0" dirty="0"/>
              <a:t>Ventriculogram: LVEF of 20%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Right heart catheterization</a:t>
            </a:r>
          </a:p>
          <a:p>
            <a:pPr marL="702900" lvl="3" indent="-342900"/>
            <a:r>
              <a:rPr lang="en-US" sz="1600" b="0" dirty="0"/>
              <a:t>Calculated Fick Cardiac Output of 3.18 L/min</a:t>
            </a:r>
          </a:p>
          <a:p>
            <a:pPr marL="702900" lvl="3" indent="-342900"/>
            <a:r>
              <a:rPr lang="en-US" sz="1600" b="0" dirty="0"/>
              <a:t>Cardiac Index of 2.02 L/min/m</a:t>
            </a:r>
            <a:r>
              <a:rPr lang="en-US" sz="1600" b="0" baseline="30000" dirty="0"/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baseline="30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Patient carefully </a:t>
            </a:r>
            <a:r>
              <a:rPr lang="en-US" sz="1800" b="0" dirty="0" err="1"/>
              <a:t>diuresed</a:t>
            </a:r>
            <a:r>
              <a:rPr lang="en-US" sz="1800" b="0" dirty="0"/>
              <a:t> to euvolemia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pic>
        <p:nvPicPr>
          <p:cNvPr id="7" name="Picture 6" descr="A close - up of a drawing&#10;&#10;Description automatically generated with low confidence">
            <a:extLst>
              <a:ext uri="{FF2B5EF4-FFF2-40B4-BE49-F238E27FC236}">
                <a16:creationId xmlns:a16="http://schemas.microsoft.com/office/drawing/2014/main" id="{06093282-009B-834A-A20B-273D4E198E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42" y="1626635"/>
            <a:ext cx="2887618" cy="261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378499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Discharge and follow-up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Discharged on </a:t>
            </a:r>
            <a:r>
              <a:rPr lang="en-US" sz="1600" b="0" dirty="0" err="1"/>
              <a:t>LifeVest</a:t>
            </a:r>
            <a:r>
              <a:rPr lang="en-US" sz="1600" b="0" dirty="0"/>
              <a:t> wearable defibrillator for 3 months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Medications: Furosemide, carvedilol, sacubitril-valsartan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Outpatient cardiac MRI non-suggestive of infarction, infiltrates, or other abnormal enhancement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Diagnosis confirmed by outpatient genetic testing</a:t>
            </a:r>
          </a:p>
          <a:p>
            <a:endParaRPr lang="en-US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Close follow-up with advanced heart failure cardiologist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Addition of spironolactone to medication regimen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Repeat echocardiogram 2 years later showed improvement in LVEF to 45-50%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1996915624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Pathogenesis of BTHS</a:t>
            </a:r>
          </a:p>
          <a:p>
            <a:pPr marL="702900" lvl="3" indent="-342900"/>
            <a:r>
              <a:rPr lang="en-GB" sz="1600" dirty="0"/>
              <a:t>R</a:t>
            </a:r>
            <a:r>
              <a:rPr lang="en-GB" sz="1600" b="0" dirty="0"/>
              <a:t>educed remodelling of cardiolipin</a:t>
            </a:r>
          </a:p>
          <a:p>
            <a:pPr marL="702900" lvl="3" indent="-342900"/>
            <a:r>
              <a:rPr lang="en-US" sz="1600" dirty="0"/>
              <a:t>A</a:t>
            </a:r>
            <a:r>
              <a:rPr lang="en-US" sz="1600" b="0" dirty="0"/>
              <a:t>lteration of aerobic respiration and mitochondrial activity in tissues with high energy demand (heart, skeletal muscle)</a:t>
            </a:r>
            <a:endParaRPr lang="en-GB" sz="1600" b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Clinical features</a:t>
            </a:r>
          </a:p>
          <a:p>
            <a:pPr marL="702900" lvl="3" indent="-342900"/>
            <a:r>
              <a:rPr lang="en-US" sz="1600" dirty="0"/>
              <a:t>D</a:t>
            </a:r>
            <a:r>
              <a:rPr lang="en-US" sz="1600" b="0" dirty="0"/>
              <a:t>ilated cardiomyopathy</a:t>
            </a:r>
          </a:p>
          <a:p>
            <a:pPr marL="702900" lvl="3" indent="-342900"/>
            <a:r>
              <a:rPr lang="en-US" sz="1600" dirty="0"/>
              <a:t>L</a:t>
            </a:r>
            <a:r>
              <a:rPr lang="en-US" sz="1600" b="0" dirty="0"/>
              <a:t>eft ventricular non-compaction</a:t>
            </a:r>
            <a:endParaRPr lang="en-US" sz="1600" dirty="0"/>
          </a:p>
          <a:p>
            <a:pPr marL="702900" lvl="3" indent="-342900"/>
            <a:r>
              <a:rPr lang="en-US" sz="1600" b="0" dirty="0"/>
              <a:t>Prolonged QTc interval</a:t>
            </a:r>
          </a:p>
          <a:p>
            <a:pPr marL="702900" lvl="3" indent="-342900"/>
            <a:r>
              <a:rPr lang="en-US" sz="1600" dirty="0"/>
              <a:t>E</a:t>
            </a:r>
            <a:r>
              <a:rPr lang="en-US" sz="1600" b="0" dirty="0"/>
              <a:t>xercise intolerance</a:t>
            </a:r>
            <a:endParaRPr lang="en-US" sz="1600" dirty="0"/>
          </a:p>
          <a:p>
            <a:pPr marL="702900" lvl="3" indent="-342900"/>
            <a:r>
              <a:rPr lang="en-US" sz="1600" b="0" dirty="0"/>
              <a:t>Growth delay</a:t>
            </a:r>
            <a:endParaRPr lang="en-US" sz="1600" dirty="0"/>
          </a:p>
          <a:p>
            <a:pPr marL="702900" lvl="3" indent="-342900"/>
            <a:r>
              <a:rPr lang="en-US" sz="1600" b="0" dirty="0"/>
              <a:t>3-methylglutaconic aciduria</a:t>
            </a:r>
          </a:p>
          <a:p>
            <a:pPr marL="702900" lvl="3" indent="-342900"/>
            <a:r>
              <a:rPr lang="en-US" sz="1600" dirty="0"/>
              <a:t>H</a:t>
            </a:r>
            <a:r>
              <a:rPr lang="en-US" sz="1600" b="0" dirty="0"/>
              <a:t>ypocholesterolemia</a:t>
            </a:r>
            <a:endParaRPr lang="en-GB" sz="16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864</Words>
  <Application>Microsoft Macintosh PowerPoint</Application>
  <PresentationFormat>On-screen Show (16:9)</PresentationFormat>
  <Paragraphs>116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Case report of Barth syndrome: A forgotten cause of cardiomyopathy </vt:lpstr>
      <vt:lpstr>Introduction</vt:lpstr>
      <vt:lpstr>Case Presentation History and Examination Findings</vt:lpstr>
      <vt:lpstr>Case Presentation Laboratory Investigations</vt:lpstr>
      <vt:lpstr>Case Presentation Diagnostic Imaging: Electrocardiogram</vt:lpstr>
      <vt:lpstr>Case Presentation Diagnostic Imaging: Trans-Thoracic Echocardiogram</vt:lpstr>
      <vt:lpstr>Case Presentation Management</vt:lpstr>
      <vt:lpstr>Case Presentation Discharge and follow-up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Rao, Shiavax</cp:lastModifiedBy>
  <cp:revision>58</cp:revision>
  <dcterms:created xsi:type="dcterms:W3CDTF">2017-10-02T09:19:02Z</dcterms:created>
  <dcterms:modified xsi:type="dcterms:W3CDTF">2020-12-31T04:00:55Z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