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1"/>
  </p:notesMasterIdLst>
  <p:sldIdLst>
    <p:sldId id="446" r:id="rId2"/>
    <p:sldId id="448" r:id="rId3"/>
    <p:sldId id="447" r:id="rId4"/>
    <p:sldId id="439" r:id="rId5"/>
    <p:sldId id="440" r:id="rId6"/>
    <p:sldId id="442" r:id="rId7"/>
    <p:sldId id="444" r:id="rId8"/>
    <p:sldId id="421" r:id="rId9"/>
    <p:sldId id="445" r:id="rId10"/>
  </p:sldIdLst>
  <p:sldSz cx="6858000" cy="9144000" type="letter"/>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48" userDrawn="1">
          <p15:clr>
            <a:srgbClr val="A4A3A4"/>
          </p15:clr>
        </p15:guide>
        <p15:guide id="2" pos="280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08EFF"/>
    <a:srgbClr val="94619A"/>
    <a:srgbClr val="FFF1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74" autoAdjust="0"/>
    <p:restoredTop sz="92466"/>
  </p:normalViewPr>
  <p:slideViewPr>
    <p:cSldViewPr snapToGrid="0">
      <p:cViewPr varScale="1">
        <p:scale>
          <a:sx n="75" d="100"/>
          <a:sy n="75" d="100"/>
        </p:scale>
        <p:origin x="3176" y="168"/>
      </p:cViewPr>
      <p:guideLst>
        <p:guide orient="horz" pos="1848"/>
        <p:guide pos="280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7A86B5-40C5-4B2C-BBA4-3F522CC6F4F9}" type="datetimeFigureOut">
              <a:rPr lang="en-US" smtClean="0"/>
              <a:t>8/15/21</a:t>
            </a:fld>
            <a:endParaRPr lang="en-US"/>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E79D216-324A-4BBB-A176-E1EED41BFADB}" type="slidenum">
              <a:rPr lang="en-US" smtClean="0"/>
              <a:t>‹#›</a:t>
            </a:fld>
            <a:endParaRPr lang="en-US"/>
          </a:p>
        </p:txBody>
      </p:sp>
    </p:spTree>
    <p:extLst>
      <p:ext uri="{BB962C8B-B14F-4D97-AF65-F5344CB8AC3E}">
        <p14:creationId xmlns:p14="http://schemas.microsoft.com/office/powerpoint/2010/main" val="958802494"/>
      </p:ext>
    </p:extLst>
  </p:cSld>
  <p:clrMap bg1="lt1" tx1="dk1" bg2="lt2" tx2="dk2" accent1="accent1" accent2="accent2" accent3="accent3" accent4="accent4" accent5="accent5" accent6="accent6" hlink="hlink" folHlink="folHlink"/>
  <p:notesStyle>
    <a:lvl1pPr marL="0" algn="l" defTabSz="1018824" rtl="0" eaLnBrk="1" latinLnBrk="0" hangingPunct="1">
      <a:defRPr sz="1337" kern="1200">
        <a:solidFill>
          <a:schemeClr val="tx1"/>
        </a:solidFill>
        <a:latin typeface="+mn-lt"/>
        <a:ea typeface="+mn-ea"/>
        <a:cs typeface="+mn-cs"/>
      </a:defRPr>
    </a:lvl1pPr>
    <a:lvl2pPr marL="509412" algn="l" defTabSz="1018824" rtl="0" eaLnBrk="1" latinLnBrk="0" hangingPunct="1">
      <a:defRPr sz="1337" kern="1200">
        <a:solidFill>
          <a:schemeClr val="tx1"/>
        </a:solidFill>
        <a:latin typeface="+mn-lt"/>
        <a:ea typeface="+mn-ea"/>
        <a:cs typeface="+mn-cs"/>
      </a:defRPr>
    </a:lvl2pPr>
    <a:lvl3pPr marL="1018824" algn="l" defTabSz="1018824" rtl="0" eaLnBrk="1" latinLnBrk="0" hangingPunct="1">
      <a:defRPr sz="1337" kern="1200">
        <a:solidFill>
          <a:schemeClr val="tx1"/>
        </a:solidFill>
        <a:latin typeface="+mn-lt"/>
        <a:ea typeface="+mn-ea"/>
        <a:cs typeface="+mn-cs"/>
      </a:defRPr>
    </a:lvl3pPr>
    <a:lvl4pPr marL="1528237" algn="l" defTabSz="1018824" rtl="0" eaLnBrk="1" latinLnBrk="0" hangingPunct="1">
      <a:defRPr sz="1337" kern="1200">
        <a:solidFill>
          <a:schemeClr val="tx1"/>
        </a:solidFill>
        <a:latin typeface="+mn-lt"/>
        <a:ea typeface="+mn-ea"/>
        <a:cs typeface="+mn-cs"/>
      </a:defRPr>
    </a:lvl4pPr>
    <a:lvl5pPr marL="2037649" algn="l" defTabSz="1018824" rtl="0" eaLnBrk="1" latinLnBrk="0" hangingPunct="1">
      <a:defRPr sz="1337" kern="1200">
        <a:solidFill>
          <a:schemeClr val="tx1"/>
        </a:solidFill>
        <a:latin typeface="+mn-lt"/>
        <a:ea typeface="+mn-ea"/>
        <a:cs typeface="+mn-cs"/>
      </a:defRPr>
    </a:lvl5pPr>
    <a:lvl6pPr marL="2547061" algn="l" defTabSz="1018824" rtl="0" eaLnBrk="1" latinLnBrk="0" hangingPunct="1">
      <a:defRPr sz="1337" kern="1200">
        <a:solidFill>
          <a:schemeClr val="tx1"/>
        </a:solidFill>
        <a:latin typeface="+mn-lt"/>
        <a:ea typeface="+mn-ea"/>
        <a:cs typeface="+mn-cs"/>
      </a:defRPr>
    </a:lvl6pPr>
    <a:lvl7pPr marL="3056473" algn="l" defTabSz="1018824" rtl="0" eaLnBrk="1" latinLnBrk="0" hangingPunct="1">
      <a:defRPr sz="1337" kern="1200">
        <a:solidFill>
          <a:schemeClr val="tx1"/>
        </a:solidFill>
        <a:latin typeface="+mn-lt"/>
        <a:ea typeface="+mn-ea"/>
        <a:cs typeface="+mn-cs"/>
      </a:defRPr>
    </a:lvl7pPr>
    <a:lvl8pPr marL="3565886" algn="l" defTabSz="1018824" rtl="0" eaLnBrk="1" latinLnBrk="0" hangingPunct="1">
      <a:defRPr sz="1337" kern="1200">
        <a:solidFill>
          <a:schemeClr val="tx1"/>
        </a:solidFill>
        <a:latin typeface="+mn-lt"/>
        <a:ea typeface="+mn-ea"/>
        <a:cs typeface="+mn-cs"/>
      </a:defRPr>
    </a:lvl8pPr>
    <a:lvl9pPr marL="4075298" algn="l" defTabSz="1018824" rtl="0" eaLnBrk="1" latinLnBrk="0" hangingPunct="1">
      <a:defRPr sz="133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C169231-2072-4F03-BFC2-B5C805DA7751}" type="datetimeFigureOut">
              <a:rPr lang="en-US" smtClean="0"/>
              <a:t>8/15/21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4C9E4E-8D6A-4DEC-A89E-48E766A6836D}" type="slidenum">
              <a:rPr lang="en-US" smtClean="0"/>
              <a:t>‹#›</a:t>
            </a:fld>
            <a:endParaRPr lang="en-US"/>
          </a:p>
        </p:txBody>
      </p:sp>
    </p:spTree>
    <p:extLst>
      <p:ext uri="{BB962C8B-B14F-4D97-AF65-F5344CB8AC3E}">
        <p14:creationId xmlns:p14="http://schemas.microsoft.com/office/powerpoint/2010/main" val="4257222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C169231-2072-4F03-BFC2-B5C805DA7751}" type="datetimeFigureOut">
              <a:rPr lang="en-US" smtClean="0"/>
              <a:t>8/15/21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4C9E4E-8D6A-4DEC-A89E-48E766A6836D}" type="slidenum">
              <a:rPr lang="en-US" smtClean="0"/>
              <a:t>‹#›</a:t>
            </a:fld>
            <a:endParaRPr lang="en-US"/>
          </a:p>
        </p:txBody>
      </p:sp>
    </p:spTree>
    <p:extLst>
      <p:ext uri="{BB962C8B-B14F-4D97-AF65-F5344CB8AC3E}">
        <p14:creationId xmlns:p14="http://schemas.microsoft.com/office/powerpoint/2010/main" val="28688250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C169231-2072-4F03-BFC2-B5C805DA7751}" type="datetimeFigureOut">
              <a:rPr lang="en-US" smtClean="0"/>
              <a:t>8/15/21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4C9E4E-8D6A-4DEC-A89E-48E766A6836D}" type="slidenum">
              <a:rPr lang="en-US" smtClean="0"/>
              <a:t>‹#›</a:t>
            </a:fld>
            <a:endParaRPr lang="en-US"/>
          </a:p>
        </p:txBody>
      </p:sp>
    </p:spTree>
    <p:extLst>
      <p:ext uri="{BB962C8B-B14F-4D97-AF65-F5344CB8AC3E}">
        <p14:creationId xmlns:p14="http://schemas.microsoft.com/office/powerpoint/2010/main" val="40170395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C169231-2072-4F03-BFC2-B5C805DA7751}" type="datetimeFigureOut">
              <a:rPr lang="en-US" smtClean="0"/>
              <a:t>8/15/21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4C9E4E-8D6A-4DEC-A89E-48E766A6836D}" type="slidenum">
              <a:rPr lang="en-US" smtClean="0"/>
              <a:t>‹#›</a:t>
            </a:fld>
            <a:endParaRPr lang="en-US"/>
          </a:p>
        </p:txBody>
      </p:sp>
    </p:spTree>
    <p:extLst>
      <p:ext uri="{BB962C8B-B14F-4D97-AF65-F5344CB8AC3E}">
        <p14:creationId xmlns:p14="http://schemas.microsoft.com/office/powerpoint/2010/main" val="18245357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C169231-2072-4F03-BFC2-B5C805DA7751}" type="datetimeFigureOut">
              <a:rPr lang="en-US" smtClean="0"/>
              <a:t>8/15/21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4C9E4E-8D6A-4DEC-A89E-48E766A6836D}" type="slidenum">
              <a:rPr lang="en-US" smtClean="0"/>
              <a:t>‹#›</a:t>
            </a:fld>
            <a:endParaRPr lang="en-US"/>
          </a:p>
        </p:txBody>
      </p:sp>
    </p:spTree>
    <p:extLst>
      <p:ext uri="{BB962C8B-B14F-4D97-AF65-F5344CB8AC3E}">
        <p14:creationId xmlns:p14="http://schemas.microsoft.com/office/powerpoint/2010/main" val="5100354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C169231-2072-4F03-BFC2-B5C805DA7751}" type="datetimeFigureOut">
              <a:rPr lang="en-US" smtClean="0"/>
              <a:t>8/15/21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4C9E4E-8D6A-4DEC-A89E-48E766A6836D}" type="slidenum">
              <a:rPr lang="en-US" smtClean="0"/>
              <a:t>‹#›</a:t>
            </a:fld>
            <a:endParaRPr lang="en-US"/>
          </a:p>
        </p:txBody>
      </p:sp>
    </p:spTree>
    <p:extLst>
      <p:ext uri="{BB962C8B-B14F-4D97-AF65-F5344CB8AC3E}">
        <p14:creationId xmlns:p14="http://schemas.microsoft.com/office/powerpoint/2010/main" val="9814456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C169231-2072-4F03-BFC2-B5C805DA7751}" type="datetimeFigureOut">
              <a:rPr lang="en-US" smtClean="0"/>
              <a:t>8/15/21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D4C9E4E-8D6A-4DEC-A89E-48E766A6836D}" type="slidenum">
              <a:rPr lang="en-US" smtClean="0"/>
              <a:t>‹#›</a:t>
            </a:fld>
            <a:endParaRPr lang="en-US"/>
          </a:p>
        </p:txBody>
      </p:sp>
    </p:spTree>
    <p:extLst>
      <p:ext uri="{BB962C8B-B14F-4D97-AF65-F5344CB8AC3E}">
        <p14:creationId xmlns:p14="http://schemas.microsoft.com/office/powerpoint/2010/main" val="41352240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C169231-2072-4F03-BFC2-B5C805DA7751}" type="datetimeFigureOut">
              <a:rPr lang="en-US" smtClean="0"/>
              <a:t>8/15/21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D4C9E4E-8D6A-4DEC-A89E-48E766A6836D}" type="slidenum">
              <a:rPr lang="en-US" smtClean="0"/>
              <a:t>‹#›</a:t>
            </a:fld>
            <a:endParaRPr lang="en-US"/>
          </a:p>
        </p:txBody>
      </p:sp>
    </p:spTree>
    <p:extLst>
      <p:ext uri="{BB962C8B-B14F-4D97-AF65-F5344CB8AC3E}">
        <p14:creationId xmlns:p14="http://schemas.microsoft.com/office/powerpoint/2010/main" val="5597116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169231-2072-4F03-BFC2-B5C805DA7751}" type="datetimeFigureOut">
              <a:rPr lang="en-US" smtClean="0"/>
              <a:t>8/15/21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D4C9E4E-8D6A-4DEC-A89E-48E766A6836D}" type="slidenum">
              <a:rPr lang="en-US" smtClean="0"/>
              <a:t>‹#›</a:t>
            </a:fld>
            <a:endParaRPr lang="en-US"/>
          </a:p>
        </p:txBody>
      </p:sp>
    </p:spTree>
    <p:extLst>
      <p:ext uri="{BB962C8B-B14F-4D97-AF65-F5344CB8AC3E}">
        <p14:creationId xmlns:p14="http://schemas.microsoft.com/office/powerpoint/2010/main" val="31858434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FC169231-2072-4F03-BFC2-B5C805DA7751}" type="datetimeFigureOut">
              <a:rPr lang="en-US" smtClean="0"/>
              <a:t>8/15/21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4C9E4E-8D6A-4DEC-A89E-48E766A6836D}" type="slidenum">
              <a:rPr lang="en-US" smtClean="0"/>
              <a:t>‹#›</a:t>
            </a:fld>
            <a:endParaRPr lang="en-US"/>
          </a:p>
        </p:txBody>
      </p:sp>
    </p:spTree>
    <p:extLst>
      <p:ext uri="{BB962C8B-B14F-4D97-AF65-F5344CB8AC3E}">
        <p14:creationId xmlns:p14="http://schemas.microsoft.com/office/powerpoint/2010/main" val="38021920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FC169231-2072-4F03-BFC2-B5C805DA7751}" type="datetimeFigureOut">
              <a:rPr lang="en-US" smtClean="0"/>
              <a:t>8/15/21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4C9E4E-8D6A-4DEC-A89E-48E766A6836D}" type="slidenum">
              <a:rPr lang="en-US" smtClean="0"/>
              <a:t>‹#›</a:t>
            </a:fld>
            <a:endParaRPr lang="en-US"/>
          </a:p>
        </p:txBody>
      </p:sp>
    </p:spTree>
    <p:extLst>
      <p:ext uri="{BB962C8B-B14F-4D97-AF65-F5344CB8AC3E}">
        <p14:creationId xmlns:p14="http://schemas.microsoft.com/office/powerpoint/2010/main" val="21114821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FC169231-2072-4F03-BFC2-B5C805DA7751}" type="datetimeFigureOut">
              <a:rPr lang="en-US" smtClean="0"/>
              <a:t>8/15/21</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5D4C9E4E-8D6A-4DEC-A89E-48E766A6836D}" type="slidenum">
              <a:rPr lang="en-US" smtClean="0"/>
              <a:t>‹#›</a:t>
            </a:fld>
            <a:endParaRPr lang="en-US"/>
          </a:p>
        </p:txBody>
      </p:sp>
    </p:spTree>
    <p:extLst>
      <p:ext uri="{BB962C8B-B14F-4D97-AF65-F5344CB8AC3E}">
        <p14:creationId xmlns:p14="http://schemas.microsoft.com/office/powerpoint/2010/main" val="321148371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pn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8.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12" Type="http://schemas.openxmlformats.org/officeDocument/2006/relationships/image" Target="../media/image28.png"/><Relationship Id="rId2" Type="http://schemas.openxmlformats.org/officeDocument/2006/relationships/image" Target="../media/image18.png"/><Relationship Id="rId1" Type="http://schemas.openxmlformats.org/officeDocument/2006/relationships/slideLayout" Target="../slideLayouts/slideLayout7.xml"/><Relationship Id="rId6" Type="http://schemas.openxmlformats.org/officeDocument/2006/relationships/image" Target="../media/image22.png"/><Relationship Id="rId11" Type="http://schemas.openxmlformats.org/officeDocument/2006/relationships/image" Target="../media/image27.png"/><Relationship Id="rId5" Type="http://schemas.openxmlformats.org/officeDocument/2006/relationships/image" Target="../media/image21.png"/><Relationship Id="rId10" Type="http://schemas.openxmlformats.org/officeDocument/2006/relationships/image" Target="../media/image26.png"/><Relationship Id="rId4" Type="http://schemas.openxmlformats.org/officeDocument/2006/relationships/image" Target="../media/image20.png"/><Relationship Id="rId9" Type="http://schemas.openxmlformats.org/officeDocument/2006/relationships/image" Target="../media/image2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a:extLst>
              <a:ext uri="{FF2B5EF4-FFF2-40B4-BE49-F238E27FC236}">
                <a16:creationId xmlns:a16="http://schemas.microsoft.com/office/drawing/2014/main" id="{6468826B-EF98-4110-AC9B-6372B63E767F}"/>
              </a:ext>
            </a:extLst>
          </p:cNvPr>
          <p:cNvGraphicFramePr>
            <a:graphicFrameLocks noGrp="1"/>
          </p:cNvGraphicFramePr>
          <p:nvPr>
            <p:extLst>
              <p:ext uri="{D42A27DB-BD31-4B8C-83A1-F6EECF244321}">
                <p14:modId xmlns:p14="http://schemas.microsoft.com/office/powerpoint/2010/main" val="264192895"/>
              </p:ext>
            </p:extLst>
          </p:nvPr>
        </p:nvGraphicFramePr>
        <p:xfrm>
          <a:off x="360000" y="996300"/>
          <a:ext cx="6235199" cy="2786069"/>
        </p:xfrm>
        <a:graphic>
          <a:graphicData uri="http://schemas.openxmlformats.org/drawingml/2006/table">
            <a:tbl>
              <a:tblPr firstRow="1" firstCol="1" bandRow="1"/>
              <a:tblGrid>
                <a:gridCol w="803018">
                  <a:extLst>
                    <a:ext uri="{9D8B030D-6E8A-4147-A177-3AD203B41FA5}">
                      <a16:colId xmlns:a16="http://schemas.microsoft.com/office/drawing/2014/main" val="252987811"/>
                    </a:ext>
                  </a:extLst>
                </a:gridCol>
                <a:gridCol w="803018">
                  <a:extLst>
                    <a:ext uri="{9D8B030D-6E8A-4147-A177-3AD203B41FA5}">
                      <a16:colId xmlns:a16="http://schemas.microsoft.com/office/drawing/2014/main" val="226403079"/>
                    </a:ext>
                  </a:extLst>
                </a:gridCol>
                <a:gridCol w="850254">
                  <a:extLst>
                    <a:ext uri="{9D8B030D-6E8A-4147-A177-3AD203B41FA5}">
                      <a16:colId xmlns:a16="http://schemas.microsoft.com/office/drawing/2014/main" val="1798611237"/>
                    </a:ext>
                  </a:extLst>
                </a:gridCol>
                <a:gridCol w="850254">
                  <a:extLst>
                    <a:ext uri="{9D8B030D-6E8A-4147-A177-3AD203B41FA5}">
                      <a16:colId xmlns:a16="http://schemas.microsoft.com/office/drawing/2014/main" val="3811520112"/>
                    </a:ext>
                  </a:extLst>
                </a:gridCol>
                <a:gridCol w="803018">
                  <a:extLst>
                    <a:ext uri="{9D8B030D-6E8A-4147-A177-3AD203B41FA5}">
                      <a16:colId xmlns:a16="http://schemas.microsoft.com/office/drawing/2014/main" val="3517028259"/>
                    </a:ext>
                  </a:extLst>
                </a:gridCol>
                <a:gridCol w="803018">
                  <a:extLst>
                    <a:ext uri="{9D8B030D-6E8A-4147-A177-3AD203B41FA5}">
                      <a16:colId xmlns:a16="http://schemas.microsoft.com/office/drawing/2014/main" val="3060146181"/>
                    </a:ext>
                  </a:extLst>
                </a:gridCol>
                <a:gridCol w="803018">
                  <a:extLst>
                    <a:ext uri="{9D8B030D-6E8A-4147-A177-3AD203B41FA5}">
                      <a16:colId xmlns:a16="http://schemas.microsoft.com/office/drawing/2014/main" val="2933667747"/>
                    </a:ext>
                  </a:extLst>
                </a:gridCol>
                <a:gridCol w="519601">
                  <a:extLst>
                    <a:ext uri="{9D8B030D-6E8A-4147-A177-3AD203B41FA5}">
                      <a16:colId xmlns:a16="http://schemas.microsoft.com/office/drawing/2014/main" val="3318463266"/>
                    </a:ext>
                  </a:extLst>
                </a:gridCol>
              </a:tblGrid>
              <a:tr h="0">
                <a:tc rowSpan="2">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Variables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All Subjects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(N=13,642)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By Hospitalization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By Mortality</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244262648"/>
                  </a:ext>
                </a:extLst>
              </a:tr>
              <a:tr h="0">
                <a:tc vMerge="1">
                  <a:txBody>
                    <a:bodyPr/>
                    <a:lstStyle/>
                    <a:p>
                      <a:endParaRPr lang="en-US"/>
                    </a:p>
                  </a:txBody>
                  <a:tcPr/>
                </a:tc>
                <a:tc vMerge="1">
                  <a:txBody>
                    <a:bodyPr/>
                    <a:lstStyle/>
                    <a:p>
                      <a:endParaRPr lang="en-US"/>
                    </a:p>
                  </a:txBody>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In-patients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(N=3,898) 28.6%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Out-patients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(N=9,744)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71.4%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P-value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Death</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(N=679)</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Alive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(N=12,963)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95.0%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P-value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67536563"/>
                  </a:ext>
                </a:extLst>
              </a:tr>
              <a:tr h="0">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Mean (SD), [min, max]</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Mean (SD)</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Mean (SD)</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Mean (SD)</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Mean (SD)</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54033137"/>
                  </a:ext>
                </a:extLst>
              </a:tr>
              <a:tr h="0">
                <a:tc>
                  <a:txBody>
                    <a:bodyPr/>
                    <a:lstStyle/>
                    <a:p>
                      <a:pPr marL="0" marR="0">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Age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51.2 (19.5)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[18, 120]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62.7 (19.5)</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46.6 (17.5)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&lt;0.0001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77.7 (13.5)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49.8 (18.8)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&lt;0.0001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20181680"/>
                  </a:ext>
                </a:extLst>
              </a:tr>
              <a:tr h="0">
                <a:tc>
                  <a:txBody>
                    <a:bodyPr/>
                    <a:lstStyle/>
                    <a:p>
                      <a:pPr marL="0" marR="0">
                        <a:lnSpc>
                          <a:spcPct val="107000"/>
                        </a:lnSpc>
                        <a:spcBef>
                          <a:spcPts val="0"/>
                        </a:spcBef>
                        <a:spcAft>
                          <a:spcPts val="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BMI</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30.3 (7.7)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[11.4, 135.3]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29.7 (7.9)</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30.6 (7.5)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&lt;0.0001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27.9 (7.9)</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30.4 (7.6)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&lt;0.0001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52793564"/>
                  </a:ext>
                </a:extLst>
              </a:tr>
              <a:tr h="0">
                <a:tc>
                  <a:txBody>
                    <a:bodyPr/>
                    <a:lstStyle/>
                    <a:p>
                      <a:pPr marL="0" marR="0">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N. of Chronic Conditions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4.79 (5.7)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[0, 34]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8.8 (8. 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3.2 (3.1)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&lt;0.0001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12.1 (6.9)</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4.4 (5.3)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&lt;0.0001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87272882"/>
                  </a:ext>
                </a:extLst>
              </a:tr>
              <a:tr h="0">
                <a:tc>
                  <a:txBody>
                    <a:bodyPr/>
                    <a:lstStyle/>
                    <a:p>
                      <a:pPr marL="0" marR="0">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N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N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N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N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N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91723626"/>
                  </a:ext>
                </a:extLst>
              </a:tr>
              <a:tr h="0">
                <a:tc>
                  <a:txBody>
                    <a:bodyPr/>
                    <a:lstStyle/>
                    <a:p>
                      <a:pPr marL="0" marR="0">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Gender: Male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5,855 (42.9%)</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1,850 (47.5%)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4,005 (41.1%)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&lt;0.0001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340 (50.1%)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5,515 (42.6%)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0.0001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41599348"/>
                  </a:ext>
                </a:extLst>
              </a:tr>
              <a:tr h="0">
                <a:tc gridSpan="8">
                  <a:txBody>
                    <a:bodyPr/>
                    <a:lstStyle/>
                    <a:p>
                      <a:pPr marL="0" marR="0">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Race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262382863"/>
                  </a:ext>
                </a:extLst>
              </a:tr>
              <a:tr h="0">
                <a:tc>
                  <a:txBody>
                    <a:bodyPr/>
                    <a:lstStyle/>
                    <a:p>
                      <a:pPr marL="0" marR="0">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Non-Hispanic White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2,977 (21.8%)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972 (24.9%)</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2,005 (20.6%)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&lt;0.0001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133 (19.6%)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2,844 (21.9%)</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&lt;0.0001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14786694"/>
                  </a:ext>
                </a:extLst>
              </a:tr>
              <a:tr h="0">
                <a:tc>
                  <a:txBody>
                    <a:bodyPr/>
                    <a:lstStyle/>
                    <a:p>
                      <a:pPr marL="0" marR="0">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Black</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5,365 (39.3)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1,686 (43.2%)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3,679 (37.8%)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421 (62.0%)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4,944 (38.1%)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extLst>
                  <a:ext uri="{0D108BD9-81ED-4DB2-BD59-A6C34878D82A}">
                    <a16:rowId xmlns:a16="http://schemas.microsoft.com/office/drawing/2014/main" val="2240348558"/>
                  </a:ext>
                </a:extLst>
              </a:tr>
              <a:tr h="0">
                <a:tc>
                  <a:txBody>
                    <a:bodyPr/>
                    <a:lstStyle/>
                    <a:p>
                      <a:pPr marL="0" marR="0">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Hispanic</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3,903 (28.6%)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1,028 (26.4%)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2,875 (29.5%)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99 (14.6%)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3,804 (29.3%)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extLst>
                  <a:ext uri="{0D108BD9-81ED-4DB2-BD59-A6C34878D82A}">
                    <a16:rowId xmlns:a16="http://schemas.microsoft.com/office/drawing/2014/main" val="2548266453"/>
                  </a:ext>
                </a:extLst>
              </a:tr>
              <a:tr h="0">
                <a:tc>
                  <a:txBody>
                    <a:bodyPr/>
                    <a:lstStyle/>
                    <a:p>
                      <a:pPr marL="0" marR="0">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Asian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278 (2.0%)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76 (1.9%)</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202 (2.1%)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15 (2.2%)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263 (2.0%)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extLst>
                  <a:ext uri="{0D108BD9-81ED-4DB2-BD59-A6C34878D82A}">
                    <a16:rowId xmlns:a16="http://schemas.microsoft.com/office/drawing/2014/main" val="3222155786"/>
                  </a:ext>
                </a:extLst>
              </a:tr>
              <a:tr h="0">
                <a:tc>
                  <a:txBody>
                    <a:bodyPr/>
                    <a:lstStyle/>
                    <a:p>
                      <a:pPr marL="0" marR="0">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Other/unknown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1,119 (8.2)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136 (3.5%)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983 (10.1%)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lnSpc>
                          <a:spcPct val="107000"/>
                        </a:lnSpc>
                        <a:spcBef>
                          <a:spcPts val="0"/>
                        </a:spcBef>
                        <a:spcAft>
                          <a:spcPts val="0"/>
                        </a:spcAft>
                      </a:pPr>
                      <a:r>
                        <a:rPr lang="en-US" sz="800">
                          <a:effectLst/>
                          <a:latin typeface="Times New Roman" panose="02020603050405020304" pitchFamily="18" charset="0"/>
                          <a:ea typeface="Calibri" panose="020F0502020204030204" pitchFamily="34" charset="0"/>
                          <a:cs typeface="Times New Roman" panose="02020603050405020304" pitchFamily="18" charset="0"/>
                        </a:rPr>
                        <a:t>11 (1.6%)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1,108 (8.5%)</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extLst>
                  <a:ext uri="{0D108BD9-81ED-4DB2-BD59-A6C34878D82A}">
                    <a16:rowId xmlns:a16="http://schemas.microsoft.com/office/drawing/2014/main" val="1943377377"/>
                  </a:ext>
                </a:extLst>
              </a:tr>
            </a:tbl>
          </a:graphicData>
        </a:graphic>
      </p:graphicFrame>
      <p:sp>
        <p:nvSpPr>
          <p:cNvPr id="8" name="Rectangle 3">
            <a:extLst>
              <a:ext uri="{FF2B5EF4-FFF2-40B4-BE49-F238E27FC236}">
                <a16:creationId xmlns:a16="http://schemas.microsoft.com/office/drawing/2014/main" id="{AA38245F-45C9-455B-8EB5-B75CEA889015}"/>
              </a:ext>
            </a:extLst>
          </p:cNvPr>
          <p:cNvSpPr>
            <a:spLocks noChangeArrowheads="1"/>
          </p:cNvSpPr>
          <p:nvPr/>
        </p:nvSpPr>
        <p:spPr bwMode="auto">
          <a:xfrm>
            <a:off x="567558" y="583584"/>
            <a:ext cx="5611758"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Supplementary Table 1. Descriptive Statistics of 13,642 patients with COVID-19</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3886556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6" descr="ROC Curves for Comparisons">
            <a:extLst>
              <a:ext uri="{FF2B5EF4-FFF2-40B4-BE49-F238E27FC236}">
                <a16:creationId xmlns:a16="http://schemas.microsoft.com/office/drawing/2014/main" id="{E61DB020-B411-47A3-B599-BB81543CB2D5}"/>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0071" t="6003" r="5912" b="21003"/>
          <a:stretch/>
        </p:blipFill>
        <p:spPr bwMode="auto">
          <a:xfrm>
            <a:off x="1060760" y="887355"/>
            <a:ext cx="1332189" cy="131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12FA60AF-2DA1-4D4B-A896-CA90E668F08C}"/>
              </a:ext>
            </a:extLst>
          </p:cNvPr>
          <p:cNvSpPr/>
          <p:nvPr/>
        </p:nvSpPr>
        <p:spPr>
          <a:xfrm>
            <a:off x="1705361" y="1873750"/>
            <a:ext cx="704039" cy="317395"/>
          </a:xfrm>
          <a:prstGeom prst="rect">
            <a:avLst/>
          </a:prstGeom>
        </p:spPr>
        <p:txBody>
          <a:bodyPr wrap="none">
            <a:spAutoFit/>
          </a:bodyPr>
          <a:lstStyle/>
          <a:p>
            <a:pPr>
              <a:lnSpc>
                <a:spcPts val="600"/>
              </a:lnSpc>
              <a:spcAft>
                <a:spcPts val="545"/>
              </a:spcAft>
            </a:pPr>
            <a:r>
              <a:rPr lang="en-US" sz="800" dirty="0">
                <a:solidFill>
                  <a:srgbClr val="000000"/>
                </a:solidFill>
                <a:latin typeface="Arial" panose="020B0604020202020204" pitchFamily="34" charset="0"/>
                <a:ea typeface="Calibri" panose="020F0502020204030204" pitchFamily="34" charset="0"/>
                <a:cs typeface="Times New Roman" panose="02020603050405020304" pitchFamily="18" charset="0"/>
              </a:rPr>
              <a:t>AUC=0.73 </a:t>
            </a:r>
          </a:p>
          <a:p>
            <a:pPr>
              <a:lnSpc>
                <a:spcPts val="600"/>
              </a:lnSpc>
              <a:spcAft>
                <a:spcPts val="545"/>
              </a:spcAft>
            </a:pPr>
            <a:r>
              <a:rPr lang="en-US" sz="800" dirty="0">
                <a:solidFill>
                  <a:srgbClr val="000000"/>
                </a:solidFill>
                <a:latin typeface="Arial" panose="020B0604020202020204" pitchFamily="34" charset="0"/>
                <a:ea typeface="Calibri" panose="020F0502020204030204" pitchFamily="34" charset="0"/>
                <a:cs typeface="Times New Roman" panose="02020603050405020304" pitchFamily="18" charset="0"/>
              </a:rPr>
              <a:t>[0.72, 0.74]</a:t>
            </a:r>
            <a:endParaRPr lang="en-US" sz="8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19" descr="ROC Curves for Comparisons">
            <a:extLst>
              <a:ext uri="{FF2B5EF4-FFF2-40B4-BE49-F238E27FC236}">
                <a16:creationId xmlns:a16="http://schemas.microsoft.com/office/drawing/2014/main" id="{4CA86359-02B0-4210-9910-163068DDA0C3}"/>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8792" t="5600" r="5783" b="19719"/>
          <a:stretch/>
        </p:blipFill>
        <p:spPr bwMode="auto">
          <a:xfrm>
            <a:off x="1062459" y="2504604"/>
            <a:ext cx="1346941" cy="1333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a:extLst>
              <a:ext uri="{FF2B5EF4-FFF2-40B4-BE49-F238E27FC236}">
                <a16:creationId xmlns:a16="http://schemas.microsoft.com/office/drawing/2014/main" id="{9CE87395-2B1F-4242-AD69-CEAC76F2B0B8}"/>
              </a:ext>
            </a:extLst>
          </p:cNvPr>
          <p:cNvSpPr/>
          <p:nvPr/>
        </p:nvSpPr>
        <p:spPr>
          <a:xfrm>
            <a:off x="1754063" y="3484320"/>
            <a:ext cx="691215" cy="317395"/>
          </a:xfrm>
          <a:prstGeom prst="rect">
            <a:avLst/>
          </a:prstGeom>
        </p:spPr>
        <p:txBody>
          <a:bodyPr wrap="none">
            <a:spAutoFit/>
          </a:bodyPr>
          <a:lstStyle/>
          <a:p>
            <a:pPr>
              <a:lnSpc>
                <a:spcPts val="600"/>
              </a:lnSpc>
              <a:spcAft>
                <a:spcPts val="545"/>
              </a:spcAft>
            </a:pPr>
            <a:r>
              <a:rPr lang="en-US" sz="800" dirty="0">
                <a:solidFill>
                  <a:srgbClr val="000000"/>
                </a:solidFill>
                <a:latin typeface="Arial" panose="020B0604020202020204" pitchFamily="34" charset="0"/>
                <a:ea typeface="Calibri" panose="020F0502020204030204" pitchFamily="34" charset="0"/>
                <a:cs typeface="Times New Roman" panose="02020603050405020304" pitchFamily="18" charset="0"/>
              </a:rPr>
              <a:t>AUC=0.88 </a:t>
            </a:r>
          </a:p>
          <a:p>
            <a:pPr>
              <a:lnSpc>
                <a:spcPts val="600"/>
              </a:lnSpc>
              <a:spcAft>
                <a:spcPts val="545"/>
              </a:spcAft>
            </a:pPr>
            <a:r>
              <a:rPr lang="en-US" sz="800" dirty="0">
                <a:solidFill>
                  <a:srgbClr val="000000"/>
                </a:solidFill>
                <a:latin typeface="Arial" panose="020B0604020202020204" pitchFamily="34" charset="0"/>
                <a:ea typeface="Calibri" panose="020F0502020204030204" pitchFamily="34" charset="0"/>
                <a:cs typeface="Times New Roman" panose="02020603050405020304" pitchFamily="18" charset="0"/>
              </a:rPr>
              <a:t>[0.86,0.89]</a:t>
            </a:r>
            <a:endParaRPr lang="en-US" sz="800" dirty="0">
              <a:latin typeface="Calibri" panose="020F0502020204030204" pitchFamily="34" charset="0"/>
              <a:ea typeface="Calibri" panose="020F0502020204030204" pitchFamily="34" charset="0"/>
              <a:cs typeface="Times New Roman" panose="02020603050405020304" pitchFamily="18" charset="0"/>
            </a:endParaRPr>
          </a:p>
        </p:txBody>
      </p:sp>
      <p:sp>
        <p:nvSpPr>
          <p:cNvPr id="6" name="TextBox 5">
            <a:extLst>
              <a:ext uri="{FF2B5EF4-FFF2-40B4-BE49-F238E27FC236}">
                <a16:creationId xmlns:a16="http://schemas.microsoft.com/office/drawing/2014/main" id="{43ADA6E4-E16D-47E7-8717-C8A138F92DA8}"/>
              </a:ext>
            </a:extLst>
          </p:cNvPr>
          <p:cNvSpPr txBox="1"/>
          <p:nvPr/>
        </p:nvSpPr>
        <p:spPr>
          <a:xfrm rot="16200000">
            <a:off x="-339540" y="1364976"/>
            <a:ext cx="1515158" cy="400110"/>
          </a:xfrm>
          <a:prstGeom prst="rect">
            <a:avLst/>
          </a:prstGeom>
          <a:noFill/>
        </p:spPr>
        <p:txBody>
          <a:bodyPr wrap="none" rtlCol="0">
            <a:spAutoFit/>
          </a:bodyPr>
          <a:lstStyle/>
          <a:p>
            <a:pPr algn="ctr"/>
            <a:r>
              <a:rPr lang="en-US" sz="1000" dirty="0">
                <a:latin typeface="Arial" panose="020B0604020202020204" pitchFamily="34" charset="0"/>
                <a:cs typeface="Arial" panose="020B0604020202020204" pitchFamily="34" charset="0"/>
              </a:rPr>
              <a:t>Hospitalization </a:t>
            </a:r>
          </a:p>
          <a:p>
            <a:pPr algn="ctr"/>
            <a:r>
              <a:rPr lang="en-US" sz="1000" dirty="0">
                <a:latin typeface="Arial" panose="020B0604020202020204" pitchFamily="34" charset="0"/>
                <a:cs typeface="Arial" panose="020B0604020202020204" pitchFamily="34" charset="0"/>
              </a:rPr>
              <a:t>(Inpatient vs outpatient)</a:t>
            </a:r>
          </a:p>
        </p:txBody>
      </p:sp>
      <p:sp>
        <p:nvSpPr>
          <p:cNvPr id="7" name="TextBox 6">
            <a:extLst>
              <a:ext uri="{FF2B5EF4-FFF2-40B4-BE49-F238E27FC236}">
                <a16:creationId xmlns:a16="http://schemas.microsoft.com/office/drawing/2014/main" id="{92648AB0-0503-42AE-9980-101C663B432A}"/>
              </a:ext>
            </a:extLst>
          </p:cNvPr>
          <p:cNvSpPr txBox="1"/>
          <p:nvPr/>
        </p:nvSpPr>
        <p:spPr>
          <a:xfrm rot="16200000">
            <a:off x="-309119" y="3075963"/>
            <a:ext cx="1641796"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Mortality (Alive vs. Death)</a:t>
            </a:r>
          </a:p>
        </p:txBody>
      </p:sp>
      <p:sp>
        <p:nvSpPr>
          <p:cNvPr id="8" name="TextBox 7">
            <a:extLst>
              <a:ext uri="{FF2B5EF4-FFF2-40B4-BE49-F238E27FC236}">
                <a16:creationId xmlns:a16="http://schemas.microsoft.com/office/drawing/2014/main" id="{E5D301D5-2352-45C8-8CB1-7FB02A8EE238}"/>
              </a:ext>
            </a:extLst>
          </p:cNvPr>
          <p:cNvSpPr txBox="1"/>
          <p:nvPr/>
        </p:nvSpPr>
        <p:spPr>
          <a:xfrm>
            <a:off x="1481425" y="603249"/>
            <a:ext cx="4315605"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Age                                    BMI                    Number of Comorbidities</a:t>
            </a:r>
          </a:p>
        </p:txBody>
      </p:sp>
      <p:pic>
        <p:nvPicPr>
          <p:cNvPr id="9" name="Picture 3" descr="ROC Curves for Comparisons">
            <a:extLst>
              <a:ext uri="{FF2B5EF4-FFF2-40B4-BE49-F238E27FC236}">
                <a16:creationId xmlns:a16="http://schemas.microsoft.com/office/drawing/2014/main" id="{5CE328B2-E63A-42C5-9F7A-3BF5A14005FC}"/>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9194" t="5548" r="5399" b="19983"/>
          <a:stretch/>
        </p:blipFill>
        <p:spPr bwMode="auto">
          <a:xfrm>
            <a:off x="2571107" y="882123"/>
            <a:ext cx="1343318" cy="1326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5" descr="ROC Curves for Comparisons">
            <a:extLst>
              <a:ext uri="{FF2B5EF4-FFF2-40B4-BE49-F238E27FC236}">
                <a16:creationId xmlns:a16="http://schemas.microsoft.com/office/drawing/2014/main" id="{CF78460D-4F7A-4CA1-9D74-CC5E14D12A13}"/>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9231" t="5427" r="6814" b="20232"/>
          <a:stretch/>
        </p:blipFill>
        <p:spPr bwMode="auto">
          <a:xfrm>
            <a:off x="2559231" y="2476121"/>
            <a:ext cx="1346941" cy="1353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a:extLst>
              <a:ext uri="{FF2B5EF4-FFF2-40B4-BE49-F238E27FC236}">
                <a16:creationId xmlns:a16="http://schemas.microsoft.com/office/drawing/2014/main" id="{D3F2BDE3-2AA9-43C1-A6E4-21FCC39AEE27}"/>
              </a:ext>
            </a:extLst>
          </p:cNvPr>
          <p:cNvSpPr/>
          <p:nvPr/>
        </p:nvSpPr>
        <p:spPr>
          <a:xfrm>
            <a:off x="3204734" y="1810711"/>
            <a:ext cx="704039" cy="338554"/>
          </a:xfrm>
          <a:prstGeom prst="rect">
            <a:avLst/>
          </a:prstGeom>
        </p:spPr>
        <p:txBody>
          <a:bodyPr wrap="none">
            <a:spAutoFit/>
          </a:bodyPr>
          <a:lstStyle/>
          <a:p>
            <a:pPr algn="r"/>
            <a:r>
              <a:rPr lang="en-US" sz="800" dirty="0">
                <a:solidFill>
                  <a:srgbClr val="000000"/>
                </a:solidFill>
                <a:latin typeface="Arial" panose="020B0604020202020204" pitchFamily="34" charset="0"/>
                <a:ea typeface="Calibri" panose="020F0502020204030204" pitchFamily="34" charset="0"/>
              </a:rPr>
              <a:t>AUC=0.54 </a:t>
            </a:r>
          </a:p>
          <a:p>
            <a:pPr algn="r"/>
            <a:r>
              <a:rPr lang="en-US" sz="800" dirty="0">
                <a:solidFill>
                  <a:srgbClr val="000000"/>
                </a:solidFill>
                <a:latin typeface="Arial" panose="020B0604020202020204" pitchFamily="34" charset="0"/>
                <a:ea typeface="Calibri" panose="020F0502020204030204" pitchFamily="34" charset="0"/>
              </a:rPr>
              <a:t>[0.53, 0.55]</a:t>
            </a:r>
            <a:endParaRPr lang="en-US" sz="800" dirty="0"/>
          </a:p>
        </p:txBody>
      </p:sp>
      <p:sp>
        <p:nvSpPr>
          <p:cNvPr id="12" name="Rectangle 11">
            <a:extLst>
              <a:ext uri="{FF2B5EF4-FFF2-40B4-BE49-F238E27FC236}">
                <a16:creationId xmlns:a16="http://schemas.microsoft.com/office/drawing/2014/main" id="{C87F78AC-E2C2-4864-9F9B-6CBEAA3F15E6}"/>
              </a:ext>
            </a:extLst>
          </p:cNvPr>
          <p:cNvSpPr/>
          <p:nvPr/>
        </p:nvSpPr>
        <p:spPr>
          <a:xfrm>
            <a:off x="3240152" y="3493990"/>
            <a:ext cx="704039" cy="317395"/>
          </a:xfrm>
          <a:prstGeom prst="rect">
            <a:avLst/>
          </a:prstGeom>
        </p:spPr>
        <p:txBody>
          <a:bodyPr wrap="none">
            <a:spAutoFit/>
          </a:bodyPr>
          <a:lstStyle/>
          <a:p>
            <a:pPr>
              <a:lnSpc>
                <a:spcPts val="600"/>
              </a:lnSpc>
              <a:spcAft>
                <a:spcPts val="545"/>
              </a:spcAft>
            </a:pPr>
            <a:r>
              <a:rPr lang="en-US" sz="800" dirty="0">
                <a:solidFill>
                  <a:srgbClr val="000000"/>
                </a:solidFill>
                <a:latin typeface="Arial" panose="020B0604020202020204" pitchFamily="34" charset="0"/>
                <a:ea typeface="Calibri" panose="020F0502020204030204" pitchFamily="34" charset="0"/>
                <a:cs typeface="Times New Roman" panose="02020603050405020304" pitchFamily="18" charset="0"/>
              </a:rPr>
              <a:t>AUC=0.61 </a:t>
            </a:r>
          </a:p>
          <a:p>
            <a:pPr>
              <a:lnSpc>
                <a:spcPts val="600"/>
              </a:lnSpc>
              <a:spcAft>
                <a:spcPts val="545"/>
              </a:spcAft>
            </a:pPr>
            <a:r>
              <a:rPr lang="en-US" sz="800" dirty="0">
                <a:solidFill>
                  <a:srgbClr val="000000"/>
                </a:solidFill>
                <a:latin typeface="Arial" panose="020B0604020202020204" pitchFamily="34" charset="0"/>
                <a:ea typeface="Calibri" panose="020F0502020204030204" pitchFamily="34" charset="0"/>
                <a:cs typeface="Times New Roman" panose="02020603050405020304" pitchFamily="18" charset="0"/>
              </a:rPr>
              <a:t>[0.58, 0.63]</a:t>
            </a:r>
            <a:endParaRPr lang="en-US" sz="8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13" name="Picture 3" descr="ROC Curves for Comparisons">
            <a:extLst>
              <a:ext uri="{FF2B5EF4-FFF2-40B4-BE49-F238E27FC236}">
                <a16:creationId xmlns:a16="http://schemas.microsoft.com/office/drawing/2014/main" id="{F93B81D9-85B3-47E6-9BD3-BB4444FB3EEE}"/>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9479" t="6179" r="6993" b="20581"/>
          <a:stretch/>
        </p:blipFill>
        <p:spPr bwMode="auto">
          <a:xfrm>
            <a:off x="4125159" y="2482286"/>
            <a:ext cx="1353114" cy="1347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5" descr="ROC Curves for Comparisons">
            <a:extLst>
              <a:ext uri="{FF2B5EF4-FFF2-40B4-BE49-F238E27FC236}">
                <a16:creationId xmlns:a16="http://schemas.microsoft.com/office/drawing/2014/main" id="{80F6A817-987F-4BB5-AAE9-F5FF2AF3EDF4}"/>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9391" t="6199" r="5608" b="20279"/>
          <a:stretch/>
        </p:blipFill>
        <p:spPr bwMode="auto">
          <a:xfrm>
            <a:off x="4112732" y="884226"/>
            <a:ext cx="1343318" cy="1316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14">
            <a:extLst>
              <a:ext uri="{FF2B5EF4-FFF2-40B4-BE49-F238E27FC236}">
                <a16:creationId xmlns:a16="http://schemas.microsoft.com/office/drawing/2014/main" id="{755BBE69-8199-44CC-B5CC-470C938E15A1}"/>
              </a:ext>
            </a:extLst>
          </p:cNvPr>
          <p:cNvSpPr/>
          <p:nvPr/>
        </p:nvSpPr>
        <p:spPr>
          <a:xfrm>
            <a:off x="4795686" y="3508252"/>
            <a:ext cx="720069" cy="317395"/>
          </a:xfrm>
          <a:prstGeom prst="rect">
            <a:avLst/>
          </a:prstGeom>
        </p:spPr>
        <p:txBody>
          <a:bodyPr wrap="none">
            <a:spAutoFit/>
          </a:bodyPr>
          <a:lstStyle/>
          <a:p>
            <a:pPr>
              <a:lnSpc>
                <a:spcPts val="600"/>
              </a:lnSpc>
              <a:spcAft>
                <a:spcPts val="545"/>
              </a:spcAft>
            </a:pPr>
            <a:r>
              <a:rPr lang="en-US" sz="800" dirty="0">
                <a:solidFill>
                  <a:srgbClr val="000000"/>
                </a:solidFill>
                <a:latin typeface="Arial" panose="020B0604020202020204" pitchFamily="34" charset="0"/>
                <a:ea typeface="Calibri" panose="020F0502020204030204" pitchFamily="34" charset="0"/>
                <a:cs typeface="Times New Roman" panose="02020603050405020304" pitchFamily="18" charset="0"/>
              </a:rPr>
              <a:t>AUC= 0.82 </a:t>
            </a:r>
          </a:p>
          <a:p>
            <a:pPr>
              <a:lnSpc>
                <a:spcPts val="600"/>
              </a:lnSpc>
              <a:spcAft>
                <a:spcPts val="545"/>
              </a:spcAft>
            </a:pPr>
            <a:r>
              <a:rPr lang="en-US" sz="800" dirty="0">
                <a:solidFill>
                  <a:srgbClr val="000000"/>
                </a:solidFill>
                <a:latin typeface="Arial" panose="020B0604020202020204" pitchFamily="34" charset="0"/>
                <a:ea typeface="Calibri" panose="020F0502020204030204" pitchFamily="34" charset="0"/>
                <a:cs typeface="Times New Roman" panose="02020603050405020304" pitchFamily="18" charset="0"/>
              </a:rPr>
              <a:t>[0.81, 0.84]</a:t>
            </a:r>
            <a:endParaRPr lang="en-US" sz="800" dirty="0">
              <a:latin typeface="Calibri" panose="020F0502020204030204" pitchFamily="34" charset="0"/>
              <a:ea typeface="Calibri" panose="020F0502020204030204" pitchFamily="34" charset="0"/>
              <a:cs typeface="Times New Roman" panose="02020603050405020304" pitchFamily="18" charset="0"/>
            </a:endParaRPr>
          </a:p>
        </p:txBody>
      </p:sp>
      <p:sp>
        <p:nvSpPr>
          <p:cNvPr id="16" name="Rectangle 15">
            <a:extLst>
              <a:ext uri="{FF2B5EF4-FFF2-40B4-BE49-F238E27FC236}">
                <a16:creationId xmlns:a16="http://schemas.microsoft.com/office/drawing/2014/main" id="{B0D567A1-89AF-4FF6-A035-3D7E1F6CCEAC}"/>
              </a:ext>
            </a:extLst>
          </p:cNvPr>
          <p:cNvSpPr/>
          <p:nvPr/>
        </p:nvSpPr>
        <p:spPr>
          <a:xfrm>
            <a:off x="4758204" y="1820207"/>
            <a:ext cx="720069" cy="338554"/>
          </a:xfrm>
          <a:prstGeom prst="rect">
            <a:avLst/>
          </a:prstGeom>
        </p:spPr>
        <p:txBody>
          <a:bodyPr wrap="none">
            <a:spAutoFit/>
          </a:bodyPr>
          <a:lstStyle/>
          <a:p>
            <a:r>
              <a:rPr lang="en-US" sz="800" dirty="0">
                <a:solidFill>
                  <a:srgbClr val="000000"/>
                </a:solidFill>
                <a:latin typeface="Arial" panose="020B0604020202020204" pitchFamily="34" charset="0"/>
                <a:ea typeface="Calibri" panose="020F0502020204030204" pitchFamily="34" charset="0"/>
              </a:rPr>
              <a:t>AUC= 0.75 </a:t>
            </a:r>
          </a:p>
          <a:p>
            <a:r>
              <a:rPr lang="en-US" sz="800" dirty="0">
                <a:solidFill>
                  <a:srgbClr val="000000"/>
                </a:solidFill>
                <a:latin typeface="Arial" panose="020B0604020202020204" pitchFamily="34" charset="0"/>
                <a:ea typeface="Calibri" panose="020F0502020204030204" pitchFamily="34" charset="0"/>
              </a:rPr>
              <a:t>[0.74, 0.76]</a:t>
            </a:r>
            <a:endParaRPr lang="en-US" sz="800" dirty="0"/>
          </a:p>
        </p:txBody>
      </p:sp>
      <p:sp>
        <p:nvSpPr>
          <p:cNvPr id="17" name="TextBox 16">
            <a:extLst>
              <a:ext uri="{FF2B5EF4-FFF2-40B4-BE49-F238E27FC236}">
                <a16:creationId xmlns:a16="http://schemas.microsoft.com/office/drawing/2014/main" id="{8052592C-CEB2-4653-BBA0-3B6AFF8B8FD2}"/>
              </a:ext>
            </a:extLst>
          </p:cNvPr>
          <p:cNvSpPr txBox="1"/>
          <p:nvPr/>
        </p:nvSpPr>
        <p:spPr>
          <a:xfrm>
            <a:off x="121064" y="244731"/>
            <a:ext cx="6271348" cy="246221"/>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Supplementary Figure 1. </a:t>
            </a:r>
          </a:p>
        </p:txBody>
      </p:sp>
      <p:sp>
        <p:nvSpPr>
          <p:cNvPr id="18" name="TextBox 17">
            <a:extLst>
              <a:ext uri="{FF2B5EF4-FFF2-40B4-BE49-F238E27FC236}">
                <a16:creationId xmlns:a16="http://schemas.microsoft.com/office/drawing/2014/main" id="{3EA5C93D-D5A7-4393-A77A-5D765B63DE74}"/>
              </a:ext>
            </a:extLst>
          </p:cNvPr>
          <p:cNvSpPr txBox="1"/>
          <p:nvPr/>
        </p:nvSpPr>
        <p:spPr>
          <a:xfrm rot="16200000">
            <a:off x="346362" y="1421101"/>
            <a:ext cx="780496"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Sensitivity</a:t>
            </a:r>
          </a:p>
        </p:txBody>
      </p:sp>
      <p:sp>
        <p:nvSpPr>
          <p:cNvPr id="19" name="TextBox 18">
            <a:extLst>
              <a:ext uri="{FF2B5EF4-FFF2-40B4-BE49-F238E27FC236}">
                <a16:creationId xmlns:a16="http://schemas.microsoft.com/office/drawing/2014/main" id="{C224FF50-01B9-45C1-9092-A4B945829C66}"/>
              </a:ext>
            </a:extLst>
          </p:cNvPr>
          <p:cNvSpPr txBox="1"/>
          <p:nvPr/>
        </p:nvSpPr>
        <p:spPr>
          <a:xfrm>
            <a:off x="878257" y="2158351"/>
            <a:ext cx="1656223"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0.00    0.25    0.50    0.75    1.00</a:t>
            </a:r>
          </a:p>
        </p:txBody>
      </p:sp>
      <p:sp>
        <p:nvSpPr>
          <p:cNvPr id="20" name="TextBox 19">
            <a:extLst>
              <a:ext uri="{FF2B5EF4-FFF2-40B4-BE49-F238E27FC236}">
                <a16:creationId xmlns:a16="http://schemas.microsoft.com/office/drawing/2014/main" id="{036F678E-6E58-435D-BCBF-F6E8CF02D022}"/>
              </a:ext>
            </a:extLst>
          </p:cNvPr>
          <p:cNvSpPr txBox="1"/>
          <p:nvPr/>
        </p:nvSpPr>
        <p:spPr>
          <a:xfrm>
            <a:off x="760748" y="826167"/>
            <a:ext cx="386644" cy="1446550"/>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1.00</a:t>
            </a:r>
          </a:p>
          <a:p>
            <a:pPr>
              <a:lnSpc>
                <a:spcPct val="150000"/>
              </a:lnSpc>
            </a:pPr>
            <a:endParaRPr lang="en-US" sz="800" dirty="0">
              <a:latin typeface="Arial" panose="020B0604020202020204" pitchFamily="34" charset="0"/>
              <a:cs typeface="Arial" panose="020B0604020202020204" pitchFamily="34" charset="0"/>
            </a:endParaRPr>
          </a:p>
          <a:p>
            <a:r>
              <a:rPr lang="en-US" sz="800" dirty="0">
                <a:latin typeface="Arial" panose="020B0604020202020204" pitchFamily="34" charset="0"/>
                <a:cs typeface="Arial" panose="020B0604020202020204" pitchFamily="34" charset="0"/>
              </a:rPr>
              <a:t>0.75</a:t>
            </a:r>
          </a:p>
          <a:p>
            <a:pPr>
              <a:lnSpc>
                <a:spcPct val="150000"/>
              </a:lnSpc>
            </a:pPr>
            <a:endParaRPr lang="en-US" sz="800" dirty="0">
              <a:latin typeface="Arial" panose="020B0604020202020204" pitchFamily="34" charset="0"/>
              <a:cs typeface="Arial" panose="020B0604020202020204" pitchFamily="34" charset="0"/>
            </a:endParaRPr>
          </a:p>
          <a:p>
            <a:r>
              <a:rPr lang="en-US" sz="800" dirty="0">
                <a:latin typeface="Arial" panose="020B0604020202020204" pitchFamily="34" charset="0"/>
                <a:cs typeface="Arial" panose="020B0604020202020204" pitchFamily="34" charset="0"/>
              </a:rPr>
              <a:t>0.50</a:t>
            </a:r>
          </a:p>
          <a:p>
            <a:pPr>
              <a:lnSpc>
                <a:spcPct val="150000"/>
              </a:lnSpc>
            </a:pPr>
            <a:endParaRPr lang="en-US" sz="800" dirty="0">
              <a:latin typeface="Arial" panose="020B0604020202020204" pitchFamily="34" charset="0"/>
              <a:cs typeface="Arial" panose="020B0604020202020204" pitchFamily="34" charset="0"/>
            </a:endParaRPr>
          </a:p>
          <a:p>
            <a:r>
              <a:rPr lang="en-US" sz="800" dirty="0">
                <a:latin typeface="Arial" panose="020B0604020202020204" pitchFamily="34" charset="0"/>
                <a:cs typeface="Arial" panose="020B0604020202020204" pitchFamily="34" charset="0"/>
              </a:rPr>
              <a:t>0.25</a:t>
            </a:r>
          </a:p>
          <a:p>
            <a:pPr>
              <a:lnSpc>
                <a:spcPct val="150000"/>
              </a:lnSpc>
            </a:pPr>
            <a:endParaRPr lang="en-US" sz="800" dirty="0">
              <a:latin typeface="Arial" panose="020B0604020202020204" pitchFamily="34" charset="0"/>
              <a:cs typeface="Arial" panose="020B0604020202020204" pitchFamily="34" charset="0"/>
            </a:endParaRPr>
          </a:p>
          <a:p>
            <a:r>
              <a:rPr lang="en-US" sz="800" dirty="0">
                <a:latin typeface="Arial" panose="020B0604020202020204" pitchFamily="34" charset="0"/>
                <a:cs typeface="Arial" panose="020B0604020202020204" pitchFamily="34" charset="0"/>
              </a:rPr>
              <a:t>0.00</a:t>
            </a:r>
          </a:p>
        </p:txBody>
      </p:sp>
      <p:sp>
        <p:nvSpPr>
          <p:cNvPr id="21" name="TextBox 20">
            <a:extLst>
              <a:ext uri="{FF2B5EF4-FFF2-40B4-BE49-F238E27FC236}">
                <a16:creationId xmlns:a16="http://schemas.microsoft.com/office/drawing/2014/main" id="{5D08E8BE-8383-4A12-9435-88AB7AD39884}"/>
              </a:ext>
            </a:extLst>
          </p:cNvPr>
          <p:cNvSpPr txBox="1"/>
          <p:nvPr/>
        </p:nvSpPr>
        <p:spPr>
          <a:xfrm>
            <a:off x="2399909" y="2159685"/>
            <a:ext cx="1656223"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0.00    0.25    0.50    0.75    1.00</a:t>
            </a:r>
          </a:p>
        </p:txBody>
      </p:sp>
      <p:sp>
        <p:nvSpPr>
          <p:cNvPr id="22" name="TextBox 21">
            <a:extLst>
              <a:ext uri="{FF2B5EF4-FFF2-40B4-BE49-F238E27FC236}">
                <a16:creationId xmlns:a16="http://schemas.microsoft.com/office/drawing/2014/main" id="{6B488B96-93AC-4135-BE78-97CFF06B11F3}"/>
              </a:ext>
            </a:extLst>
          </p:cNvPr>
          <p:cNvSpPr txBox="1"/>
          <p:nvPr/>
        </p:nvSpPr>
        <p:spPr>
          <a:xfrm>
            <a:off x="3941499" y="2136910"/>
            <a:ext cx="1656223"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0.00    0.25    0.50    0.75    1.00</a:t>
            </a:r>
          </a:p>
        </p:txBody>
      </p:sp>
      <p:sp>
        <p:nvSpPr>
          <p:cNvPr id="23" name="TextBox 22">
            <a:extLst>
              <a:ext uri="{FF2B5EF4-FFF2-40B4-BE49-F238E27FC236}">
                <a16:creationId xmlns:a16="http://schemas.microsoft.com/office/drawing/2014/main" id="{3DC132F2-F8A2-486A-B1C2-64F9AA172526}"/>
              </a:ext>
            </a:extLst>
          </p:cNvPr>
          <p:cNvSpPr txBox="1"/>
          <p:nvPr/>
        </p:nvSpPr>
        <p:spPr>
          <a:xfrm rot="16200000">
            <a:off x="346361" y="3035282"/>
            <a:ext cx="780496"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Sensitivity</a:t>
            </a:r>
          </a:p>
        </p:txBody>
      </p:sp>
      <p:sp>
        <p:nvSpPr>
          <p:cNvPr id="24" name="TextBox 23">
            <a:extLst>
              <a:ext uri="{FF2B5EF4-FFF2-40B4-BE49-F238E27FC236}">
                <a16:creationId xmlns:a16="http://schemas.microsoft.com/office/drawing/2014/main" id="{29893A8D-17F9-4B4D-A99E-F97A5B48FF82}"/>
              </a:ext>
            </a:extLst>
          </p:cNvPr>
          <p:cNvSpPr txBox="1"/>
          <p:nvPr/>
        </p:nvSpPr>
        <p:spPr>
          <a:xfrm>
            <a:off x="760747" y="2440348"/>
            <a:ext cx="386644" cy="1446550"/>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1.00</a:t>
            </a:r>
          </a:p>
          <a:p>
            <a:pPr>
              <a:lnSpc>
                <a:spcPct val="150000"/>
              </a:lnSpc>
            </a:pPr>
            <a:endParaRPr lang="en-US" sz="800" dirty="0">
              <a:latin typeface="Arial" panose="020B0604020202020204" pitchFamily="34" charset="0"/>
              <a:cs typeface="Arial" panose="020B0604020202020204" pitchFamily="34" charset="0"/>
            </a:endParaRPr>
          </a:p>
          <a:p>
            <a:r>
              <a:rPr lang="en-US" sz="800" dirty="0">
                <a:latin typeface="Arial" panose="020B0604020202020204" pitchFamily="34" charset="0"/>
                <a:cs typeface="Arial" panose="020B0604020202020204" pitchFamily="34" charset="0"/>
              </a:rPr>
              <a:t>0.75</a:t>
            </a:r>
          </a:p>
          <a:p>
            <a:pPr>
              <a:lnSpc>
                <a:spcPct val="150000"/>
              </a:lnSpc>
            </a:pPr>
            <a:endParaRPr lang="en-US" sz="800" dirty="0">
              <a:latin typeface="Arial" panose="020B0604020202020204" pitchFamily="34" charset="0"/>
              <a:cs typeface="Arial" panose="020B0604020202020204" pitchFamily="34" charset="0"/>
            </a:endParaRPr>
          </a:p>
          <a:p>
            <a:r>
              <a:rPr lang="en-US" sz="800" dirty="0">
                <a:latin typeface="Arial" panose="020B0604020202020204" pitchFamily="34" charset="0"/>
                <a:cs typeface="Arial" panose="020B0604020202020204" pitchFamily="34" charset="0"/>
              </a:rPr>
              <a:t>0.50</a:t>
            </a:r>
          </a:p>
          <a:p>
            <a:pPr>
              <a:lnSpc>
                <a:spcPct val="150000"/>
              </a:lnSpc>
            </a:pPr>
            <a:endParaRPr lang="en-US" sz="800" dirty="0">
              <a:latin typeface="Arial" panose="020B0604020202020204" pitchFamily="34" charset="0"/>
              <a:cs typeface="Arial" panose="020B0604020202020204" pitchFamily="34" charset="0"/>
            </a:endParaRPr>
          </a:p>
          <a:p>
            <a:r>
              <a:rPr lang="en-US" sz="800" dirty="0">
                <a:latin typeface="Arial" panose="020B0604020202020204" pitchFamily="34" charset="0"/>
                <a:cs typeface="Arial" panose="020B0604020202020204" pitchFamily="34" charset="0"/>
              </a:rPr>
              <a:t>0.25</a:t>
            </a:r>
          </a:p>
          <a:p>
            <a:pPr>
              <a:lnSpc>
                <a:spcPct val="150000"/>
              </a:lnSpc>
            </a:pPr>
            <a:endParaRPr lang="en-US" sz="800" dirty="0">
              <a:latin typeface="Arial" panose="020B0604020202020204" pitchFamily="34" charset="0"/>
              <a:cs typeface="Arial" panose="020B0604020202020204" pitchFamily="34" charset="0"/>
            </a:endParaRPr>
          </a:p>
          <a:p>
            <a:r>
              <a:rPr lang="en-US" sz="800" dirty="0">
                <a:latin typeface="Arial" panose="020B0604020202020204" pitchFamily="34" charset="0"/>
                <a:cs typeface="Arial" panose="020B0604020202020204" pitchFamily="34" charset="0"/>
              </a:rPr>
              <a:t>0.00</a:t>
            </a:r>
          </a:p>
        </p:txBody>
      </p:sp>
      <p:sp>
        <p:nvSpPr>
          <p:cNvPr id="25" name="TextBox 24">
            <a:extLst>
              <a:ext uri="{FF2B5EF4-FFF2-40B4-BE49-F238E27FC236}">
                <a16:creationId xmlns:a16="http://schemas.microsoft.com/office/drawing/2014/main" id="{50FD5CCA-AE97-4630-A0AC-6C1BF96CA4B8}"/>
              </a:ext>
            </a:extLst>
          </p:cNvPr>
          <p:cNvSpPr txBox="1"/>
          <p:nvPr/>
        </p:nvSpPr>
        <p:spPr>
          <a:xfrm>
            <a:off x="1298108" y="3918303"/>
            <a:ext cx="873957"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1-Specificity</a:t>
            </a:r>
          </a:p>
        </p:txBody>
      </p:sp>
      <p:sp>
        <p:nvSpPr>
          <p:cNvPr id="26" name="TextBox 25">
            <a:extLst>
              <a:ext uri="{FF2B5EF4-FFF2-40B4-BE49-F238E27FC236}">
                <a16:creationId xmlns:a16="http://schemas.microsoft.com/office/drawing/2014/main" id="{36F23060-BFC9-47CF-A0D1-AE788C0E5581}"/>
              </a:ext>
            </a:extLst>
          </p:cNvPr>
          <p:cNvSpPr txBox="1"/>
          <p:nvPr/>
        </p:nvSpPr>
        <p:spPr>
          <a:xfrm>
            <a:off x="2819760" y="3919637"/>
            <a:ext cx="873957"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1-Specificity</a:t>
            </a:r>
          </a:p>
        </p:txBody>
      </p:sp>
      <p:sp>
        <p:nvSpPr>
          <p:cNvPr id="27" name="TextBox 26">
            <a:extLst>
              <a:ext uri="{FF2B5EF4-FFF2-40B4-BE49-F238E27FC236}">
                <a16:creationId xmlns:a16="http://schemas.microsoft.com/office/drawing/2014/main" id="{64ADC0F6-10B4-4C50-9FD3-3ED37347F7C8}"/>
              </a:ext>
            </a:extLst>
          </p:cNvPr>
          <p:cNvSpPr txBox="1"/>
          <p:nvPr/>
        </p:nvSpPr>
        <p:spPr>
          <a:xfrm>
            <a:off x="4430506" y="3896862"/>
            <a:ext cx="873957"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1-Specificity</a:t>
            </a:r>
          </a:p>
        </p:txBody>
      </p:sp>
      <p:sp>
        <p:nvSpPr>
          <p:cNvPr id="28" name="TextBox 27">
            <a:extLst>
              <a:ext uri="{FF2B5EF4-FFF2-40B4-BE49-F238E27FC236}">
                <a16:creationId xmlns:a16="http://schemas.microsoft.com/office/drawing/2014/main" id="{62128900-F2BD-4814-8155-6B59C4601E74}"/>
              </a:ext>
            </a:extLst>
          </p:cNvPr>
          <p:cNvSpPr txBox="1"/>
          <p:nvPr/>
        </p:nvSpPr>
        <p:spPr>
          <a:xfrm>
            <a:off x="906975" y="3785292"/>
            <a:ext cx="1656223"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0.00    0.25    0.50    0.75    1.00</a:t>
            </a:r>
          </a:p>
        </p:txBody>
      </p:sp>
      <p:sp>
        <p:nvSpPr>
          <p:cNvPr id="29" name="TextBox 28">
            <a:extLst>
              <a:ext uri="{FF2B5EF4-FFF2-40B4-BE49-F238E27FC236}">
                <a16:creationId xmlns:a16="http://schemas.microsoft.com/office/drawing/2014/main" id="{29D34CF2-ACE3-44C7-8C3D-8C341B44515D}"/>
              </a:ext>
            </a:extLst>
          </p:cNvPr>
          <p:cNvSpPr txBox="1"/>
          <p:nvPr/>
        </p:nvSpPr>
        <p:spPr>
          <a:xfrm>
            <a:off x="2428627" y="3786626"/>
            <a:ext cx="1656223"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0.00    0.25    0.50    0.75    1.00</a:t>
            </a:r>
          </a:p>
        </p:txBody>
      </p:sp>
      <p:sp>
        <p:nvSpPr>
          <p:cNvPr id="30" name="TextBox 29">
            <a:extLst>
              <a:ext uri="{FF2B5EF4-FFF2-40B4-BE49-F238E27FC236}">
                <a16:creationId xmlns:a16="http://schemas.microsoft.com/office/drawing/2014/main" id="{DD41A264-BD32-49C6-929A-38C926C4F25E}"/>
              </a:ext>
            </a:extLst>
          </p:cNvPr>
          <p:cNvSpPr txBox="1"/>
          <p:nvPr/>
        </p:nvSpPr>
        <p:spPr>
          <a:xfrm>
            <a:off x="3970217" y="3763851"/>
            <a:ext cx="1656223"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0.00    0.25    0.50    0.75    1.00</a:t>
            </a:r>
          </a:p>
        </p:txBody>
      </p:sp>
      <p:sp>
        <p:nvSpPr>
          <p:cNvPr id="31" name="TextBox 30">
            <a:extLst>
              <a:ext uri="{FF2B5EF4-FFF2-40B4-BE49-F238E27FC236}">
                <a16:creationId xmlns:a16="http://schemas.microsoft.com/office/drawing/2014/main" id="{7B577802-A8D1-4995-A49A-CC328838F85D}"/>
              </a:ext>
            </a:extLst>
          </p:cNvPr>
          <p:cNvSpPr txBox="1"/>
          <p:nvPr/>
        </p:nvSpPr>
        <p:spPr>
          <a:xfrm>
            <a:off x="173010" y="4324741"/>
            <a:ext cx="6371772" cy="1277273"/>
          </a:xfrm>
          <a:prstGeom prst="rect">
            <a:avLst/>
          </a:prstGeom>
          <a:noFill/>
        </p:spPr>
        <p:txBody>
          <a:bodyPr wrap="square" rtlCol="0">
            <a:spAutoFit/>
          </a:bodyPr>
          <a:lstStyle/>
          <a:p>
            <a:r>
              <a:rPr lang="en-US" sz="1100" b="1" dirty="0">
                <a:latin typeface="Arial" panose="020B0604020202020204" pitchFamily="34" charset="0"/>
                <a:cs typeface="Arial" panose="020B0604020202020204" pitchFamily="34" charset="0"/>
              </a:rPr>
              <a:t>Supplementary Figure 1</a:t>
            </a:r>
            <a:r>
              <a:rPr lang="en-US" sz="1100" dirty="0">
                <a:latin typeface="Arial" panose="020B0604020202020204" pitchFamily="34" charset="0"/>
                <a:cs typeface="Arial" panose="020B0604020202020204" pitchFamily="34" charset="0"/>
              </a:rPr>
              <a:t>. The receiver operating characteristic (ROC) curves of age, body mass index (BMI) and number of comorbidities for hospitalization and mortality in a cohort of 13,642 adult patients with COVID-19.  We extracted a set of demographic and clinical data from 13,642 adult patients (age &gt; 18) who were diagnosed with SARS-CoV-2 infection. The number of comorbidities was determined based on the </a:t>
            </a:r>
            <a:r>
              <a:rPr lang="en-US" sz="1100" dirty="0" err="1">
                <a:latin typeface="Arial" panose="020B0604020202020204" pitchFamily="34" charset="0"/>
                <a:cs typeface="Arial" panose="020B0604020202020204" pitchFamily="34" charset="0"/>
              </a:rPr>
              <a:t>Elixhauser</a:t>
            </a:r>
            <a:r>
              <a:rPr lang="en-US" sz="1100" dirty="0">
                <a:latin typeface="Arial" panose="020B0604020202020204" pitchFamily="34" charset="0"/>
                <a:cs typeface="Arial" panose="020B0604020202020204" pitchFamily="34" charset="0"/>
              </a:rPr>
              <a:t> Comorbidity Index and 17 additional medical conditions.  The areas under the ROC curve (AUC) of age, BMI, and number of comorbidities for hospitalization and mortality were assessed.  The numbers in the brackets indicate 95% confidence intervals.</a:t>
            </a:r>
            <a:endParaRPr lang="en-US" dirty="0"/>
          </a:p>
        </p:txBody>
      </p:sp>
    </p:spTree>
    <p:extLst>
      <p:ext uri="{BB962C8B-B14F-4D97-AF65-F5344CB8AC3E}">
        <p14:creationId xmlns:p14="http://schemas.microsoft.com/office/powerpoint/2010/main" val="35610570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FF5541FE-8809-401D-ABB3-49B3FB00FD51}"/>
              </a:ext>
            </a:extLst>
          </p:cNvPr>
          <p:cNvGraphicFramePr>
            <a:graphicFrameLocks noGrp="1"/>
          </p:cNvGraphicFramePr>
          <p:nvPr>
            <p:extLst>
              <p:ext uri="{D42A27DB-BD31-4B8C-83A1-F6EECF244321}">
                <p14:modId xmlns:p14="http://schemas.microsoft.com/office/powerpoint/2010/main" val="2941712646"/>
              </p:ext>
            </p:extLst>
          </p:nvPr>
        </p:nvGraphicFramePr>
        <p:xfrm>
          <a:off x="392240" y="701854"/>
          <a:ext cx="5915025" cy="3431236"/>
        </p:xfrm>
        <a:graphic>
          <a:graphicData uri="http://schemas.openxmlformats.org/drawingml/2006/table">
            <a:tbl>
              <a:tblPr firstRow="1" firstCol="1" bandRow="1"/>
              <a:tblGrid>
                <a:gridCol w="1822749">
                  <a:extLst>
                    <a:ext uri="{9D8B030D-6E8A-4147-A177-3AD203B41FA5}">
                      <a16:colId xmlns:a16="http://schemas.microsoft.com/office/drawing/2014/main" val="3642298522"/>
                    </a:ext>
                  </a:extLst>
                </a:gridCol>
                <a:gridCol w="1022932">
                  <a:extLst>
                    <a:ext uri="{9D8B030D-6E8A-4147-A177-3AD203B41FA5}">
                      <a16:colId xmlns:a16="http://schemas.microsoft.com/office/drawing/2014/main" val="2667546729"/>
                    </a:ext>
                  </a:extLst>
                </a:gridCol>
                <a:gridCol w="1022932">
                  <a:extLst>
                    <a:ext uri="{9D8B030D-6E8A-4147-A177-3AD203B41FA5}">
                      <a16:colId xmlns:a16="http://schemas.microsoft.com/office/drawing/2014/main" val="1415654305"/>
                    </a:ext>
                  </a:extLst>
                </a:gridCol>
                <a:gridCol w="1022932">
                  <a:extLst>
                    <a:ext uri="{9D8B030D-6E8A-4147-A177-3AD203B41FA5}">
                      <a16:colId xmlns:a16="http://schemas.microsoft.com/office/drawing/2014/main" val="2352091529"/>
                    </a:ext>
                  </a:extLst>
                </a:gridCol>
                <a:gridCol w="1023480">
                  <a:extLst>
                    <a:ext uri="{9D8B030D-6E8A-4147-A177-3AD203B41FA5}">
                      <a16:colId xmlns:a16="http://schemas.microsoft.com/office/drawing/2014/main" val="4197038252"/>
                    </a:ext>
                  </a:extLst>
                </a:gridCol>
              </a:tblGrid>
              <a:tr h="136407">
                <a:tc>
                  <a:txBody>
                    <a:bodyPr/>
                    <a:lstStyle/>
                    <a:p>
                      <a:pPr marL="0" marR="0">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Chronic Conditions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Hospitalization</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Mortality</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4231045857"/>
                  </a:ext>
                </a:extLst>
              </a:tr>
              <a:tr h="566689">
                <a:tc>
                  <a:txBody>
                    <a:bodyPr/>
                    <a:lstStyle/>
                    <a:p>
                      <a:pPr marL="0" marR="0">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Correlation</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Odds Ratio</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07000"/>
                        </a:lnSpc>
                        <a:spcBef>
                          <a:spcPts val="0"/>
                        </a:spcBef>
                        <a:spcAft>
                          <a:spcPts val="0"/>
                        </a:spcAft>
                      </a:pPr>
                      <a:r>
                        <a:rPr lang="en-US" sz="700" i="1" u="sng">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Adjusted for age, gender, and No. of comorbidity</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Correlation</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Odds Ratio</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07000"/>
                        </a:lnSpc>
                        <a:spcBef>
                          <a:spcPts val="0"/>
                        </a:spcBef>
                        <a:spcAft>
                          <a:spcPts val="0"/>
                        </a:spcAft>
                      </a:pPr>
                      <a:r>
                        <a:rPr lang="en-US" sz="700" i="1" u="sng">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Adjusted for age, gender, and No. of comorbidity</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57007086"/>
                  </a:ext>
                </a:extLst>
              </a:tr>
              <a:tr h="136407">
                <a:tc>
                  <a:txBody>
                    <a:bodyPr/>
                    <a:lstStyle/>
                    <a:p>
                      <a:pPr marL="0" marR="0">
                        <a:lnSpc>
                          <a:spcPct val="107000"/>
                        </a:lnSpc>
                        <a:spcBef>
                          <a:spcPts val="0"/>
                        </a:spcBef>
                        <a:spcAft>
                          <a:spcPts val="0"/>
                        </a:spcAft>
                      </a:pPr>
                      <a:r>
                        <a:rPr lang="en-US" sz="7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Electrolyte Disorder (ELX)</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marL="0" marR="0" algn="ctr">
                        <a:lnSpc>
                          <a:spcPct val="107000"/>
                        </a:lnSpc>
                        <a:spcBef>
                          <a:spcPts val="0"/>
                        </a:spcBef>
                        <a:spcAft>
                          <a:spcPts val="0"/>
                        </a:spcAft>
                      </a:pPr>
                      <a:r>
                        <a:rPr lang="en-US" sz="7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0.382</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marL="0" marR="0" algn="ctr">
                        <a:lnSpc>
                          <a:spcPct val="107000"/>
                        </a:lnSpc>
                        <a:spcBef>
                          <a:spcPts val="0"/>
                        </a:spcBef>
                        <a:spcAft>
                          <a:spcPts val="0"/>
                        </a:spcAft>
                      </a:pPr>
                      <a:r>
                        <a:rPr lang="en-US" sz="7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2.06 [1.82, 2.34]</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marL="0" marR="0" algn="ctr">
                        <a:lnSpc>
                          <a:spcPct val="107000"/>
                        </a:lnSpc>
                        <a:spcBef>
                          <a:spcPts val="0"/>
                        </a:spcBef>
                        <a:spcAft>
                          <a:spcPts val="0"/>
                        </a:spcAft>
                      </a:pPr>
                      <a:r>
                        <a:rPr lang="en-US" sz="7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0.251</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marL="0" marR="0" algn="ctr">
                        <a:lnSpc>
                          <a:spcPct val="107000"/>
                        </a:lnSpc>
                        <a:spcBef>
                          <a:spcPts val="0"/>
                        </a:spcBef>
                        <a:spcAft>
                          <a:spcPts val="0"/>
                        </a:spcAft>
                      </a:pPr>
                      <a:r>
                        <a:rPr lang="en-US" sz="7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1.71 [1.36, 2.14]</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3354283035"/>
                  </a:ext>
                </a:extLst>
              </a:tr>
              <a:tr h="136407">
                <a:tc>
                  <a:txBody>
                    <a:bodyPr/>
                    <a:lstStyle/>
                    <a:p>
                      <a:pPr marL="0" marR="0">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Complicated Hypertension (ELX)</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0.333</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1.11 [0.94, 1.30]</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0.249</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1.02 [0.83, 1.30]</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77126539"/>
                  </a:ext>
                </a:extLst>
              </a:tr>
              <a:tr h="136407">
                <a:tc>
                  <a:txBody>
                    <a:bodyPr/>
                    <a:lstStyle/>
                    <a:p>
                      <a:pPr marL="0" marR="0">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Uncomplicated Hypertension (ELX)</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0.322</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0.99 [0.89, 1.11]</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0.209</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1.23 [0.93, 1.62]</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38758441"/>
                  </a:ext>
                </a:extLst>
              </a:tr>
              <a:tr h="136407">
                <a:tc>
                  <a:txBody>
                    <a:bodyPr/>
                    <a:lstStyle/>
                    <a:p>
                      <a:pPr marL="0" marR="0">
                        <a:lnSpc>
                          <a:spcPct val="107000"/>
                        </a:lnSpc>
                        <a:spcBef>
                          <a:spcPts val="0"/>
                        </a:spcBef>
                        <a:spcAft>
                          <a:spcPts val="0"/>
                        </a:spcAft>
                      </a:pPr>
                      <a:r>
                        <a:rPr lang="en-US" sz="7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Neurological Disorder (ELX)</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marL="0" marR="0" algn="ctr">
                        <a:lnSpc>
                          <a:spcPct val="107000"/>
                        </a:lnSpc>
                        <a:spcBef>
                          <a:spcPts val="0"/>
                        </a:spcBef>
                        <a:spcAft>
                          <a:spcPts val="0"/>
                        </a:spcAft>
                      </a:pPr>
                      <a:r>
                        <a:rPr lang="en-US" sz="7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0.308</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marL="0" marR="0" algn="ctr">
                        <a:lnSpc>
                          <a:spcPct val="107000"/>
                        </a:lnSpc>
                        <a:spcBef>
                          <a:spcPts val="0"/>
                        </a:spcBef>
                        <a:spcAft>
                          <a:spcPts val="0"/>
                        </a:spcAft>
                      </a:pPr>
                      <a:r>
                        <a:rPr lang="en-US" sz="7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1.65 [1.43, 1.90]</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marL="0" marR="0" algn="ctr">
                        <a:lnSpc>
                          <a:spcPct val="107000"/>
                        </a:lnSpc>
                        <a:spcBef>
                          <a:spcPts val="0"/>
                        </a:spcBef>
                        <a:spcAft>
                          <a:spcPts val="0"/>
                        </a:spcAft>
                      </a:pPr>
                      <a:r>
                        <a:rPr lang="en-US" sz="7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0.245</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marL="0" marR="0" algn="ctr">
                        <a:lnSpc>
                          <a:spcPct val="107000"/>
                        </a:lnSpc>
                        <a:spcBef>
                          <a:spcPts val="0"/>
                        </a:spcBef>
                        <a:spcAft>
                          <a:spcPts val="0"/>
                        </a:spcAft>
                      </a:pPr>
                      <a:r>
                        <a:rPr lang="en-US" sz="7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1.59 [1.30, 1.95]</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3410179677"/>
                  </a:ext>
                </a:extLst>
              </a:tr>
              <a:tr h="136407">
                <a:tc>
                  <a:txBody>
                    <a:bodyPr/>
                    <a:lstStyle/>
                    <a:p>
                      <a:pPr marL="0" marR="0">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Chronic Heart Failure (ELX)</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0.300</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1.03 [0.87, 1.21]</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0.229</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0.93 [0.74, 1.17]</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11312277"/>
                  </a:ext>
                </a:extLst>
              </a:tr>
              <a:tr h="136407">
                <a:tc>
                  <a:txBody>
                    <a:bodyPr/>
                    <a:lstStyle/>
                    <a:p>
                      <a:pPr marL="0" marR="0">
                        <a:lnSpc>
                          <a:spcPct val="107000"/>
                        </a:lnSpc>
                        <a:spcBef>
                          <a:spcPts val="0"/>
                        </a:spcBef>
                        <a:spcAft>
                          <a:spcPts val="0"/>
                        </a:spcAft>
                      </a:pPr>
                      <a:r>
                        <a:rPr lang="en-US" sz="7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Renal Failure (ELX)</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0.297</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1.15 [0.98, 1.35]</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0.236</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marL="0" marR="0" algn="ctr">
                        <a:lnSpc>
                          <a:spcPct val="107000"/>
                        </a:lnSpc>
                        <a:spcBef>
                          <a:spcPts val="0"/>
                        </a:spcBef>
                        <a:spcAft>
                          <a:spcPts val="0"/>
                        </a:spcAft>
                      </a:pPr>
                      <a:r>
                        <a:rPr lang="en-US" sz="7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1.25 [1.00, 1.57]</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2562251581"/>
                  </a:ext>
                </a:extLst>
              </a:tr>
              <a:tr h="136407">
                <a:tc>
                  <a:txBody>
                    <a:bodyPr/>
                    <a:lstStyle/>
                    <a:p>
                      <a:pPr marL="0" marR="0">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Chronic Kidney Disease</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0.296</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1.13 [0.06, 1.34]</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0.235</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1.20 [0.96, 1.51]</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61011555"/>
                  </a:ext>
                </a:extLst>
              </a:tr>
              <a:tr h="136407">
                <a:tc>
                  <a:txBody>
                    <a:bodyPr/>
                    <a:lstStyle/>
                    <a:p>
                      <a:pPr marL="0" marR="0">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Arrhythmia (ELX)</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0.281</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1.07 [0.95, 1.20]</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0.191</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0.90 [0.72, 1.11]</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59804120"/>
                  </a:ext>
                </a:extLst>
              </a:tr>
              <a:tr h="136407">
                <a:tc>
                  <a:txBody>
                    <a:bodyPr/>
                    <a:lstStyle/>
                    <a:p>
                      <a:pPr marL="0" marR="0">
                        <a:lnSpc>
                          <a:spcPct val="107000"/>
                        </a:lnSpc>
                        <a:spcBef>
                          <a:spcPts val="0"/>
                        </a:spcBef>
                        <a:spcAft>
                          <a:spcPts val="0"/>
                        </a:spcAft>
                      </a:pPr>
                      <a:r>
                        <a:rPr lang="en-US" sz="7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Complicated DM (ELX)</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marL="0" marR="0" algn="ctr">
                        <a:lnSpc>
                          <a:spcPct val="107000"/>
                        </a:lnSpc>
                        <a:spcBef>
                          <a:spcPts val="0"/>
                        </a:spcBef>
                        <a:spcAft>
                          <a:spcPts val="0"/>
                        </a:spcAft>
                      </a:pPr>
                      <a:r>
                        <a:rPr lang="en-US" sz="7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0.272</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marL="0" marR="0" algn="ctr">
                        <a:lnSpc>
                          <a:spcPct val="107000"/>
                        </a:lnSpc>
                        <a:spcBef>
                          <a:spcPts val="0"/>
                        </a:spcBef>
                        <a:spcAft>
                          <a:spcPts val="0"/>
                        </a:spcAft>
                      </a:pPr>
                      <a:r>
                        <a:rPr lang="en-US" sz="7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1.17 [1.03, 1.34]</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marL="0" marR="0" algn="ctr">
                        <a:lnSpc>
                          <a:spcPct val="107000"/>
                        </a:lnSpc>
                        <a:spcBef>
                          <a:spcPts val="0"/>
                        </a:spcBef>
                        <a:spcAft>
                          <a:spcPts val="0"/>
                        </a:spcAft>
                      </a:pPr>
                      <a:r>
                        <a:rPr lang="en-US" sz="7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0.168</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marL="0" marR="0" algn="ctr">
                        <a:lnSpc>
                          <a:spcPct val="107000"/>
                        </a:lnSpc>
                        <a:spcBef>
                          <a:spcPts val="0"/>
                        </a:spcBef>
                        <a:spcAft>
                          <a:spcPts val="0"/>
                        </a:spcAft>
                      </a:pPr>
                      <a:r>
                        <a:rPr lang="en-US" sz="7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1.24 [1.01, 1.54]</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2533015188"/>
                  </a:ext>
                </a:extLst>
              </a:tr>
              <a:tr h="136407">
                <a:tc>
                  <a:txBody>
                    <a:bodyPr/>
                    <a:lstStyle/>
                    <a:p>
                      <a:pPr marL="0" marR="0">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Cardiovascular Diseases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0.266</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0.99 [0.86, 1.16]</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0.191</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0.87 [0.70, 1.08]</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924347"/>
                  </a:ext>
                </a:extLst>
              </a:tr>
              <a:tr h="136407">
                <a:tc>
                  <a:txBody>
                    <a:bodyPr/>
                    <a:lstStyle/>
                    <a:p>
                      <a:pPr marL="0" marR="0">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Peripheral vascular Diseases (ELX)</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0.265</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0.86 [0.73, 1.01]</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0.198</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0.84 [0.67, 1.05]</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67969459"/>
                  </a:ext>
                </a:extLst>
              </a:tr>
              <a:tr h="136407">
                <a:tc>
                  <a:txBody>
                    <a:bodyPr/>
                    <a:lstStyle/>
                    <a:p>
                      <a:pPr marL="0" marR="0">
                        <a:lnSpc>
                          <a:spcPct val="107000"/>
                        </a:lnSpc>
                        <a:spcBef>
                          <a:spcPts val="0"/>
                        </a:spcBef>
                        <a:spcAft>
                          <a:spcPts val="0"/>
                        </a:spcAft>
                      </a:pPr>
                      <a:r>
                        <a:rPr lang="en-US" sz="7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Uncomplicated DM (ELX)</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marL="0" marR="0" algn="ctr">
                        <a:lnSpc>
                          <a:spcPct val="107000"/>
                        </a:lnSpc>
                        <a:spcBef>
                          <a:spcPts val="0"/>
                        </a:spcBef>
                        <a:spcAft>
                          <a:spcPts val="0"/>
                        </a:spcAft>
                      </a:pPr>
                      <a:r>
                        <a:rPr lang="en-US" sz="7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0.261</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marL="0" marR="0" algn="ctr">
                        <a:lnSpc>
                          <a:spcPct val="107000"/>
                        </a:lnSpc>
                        <a:spcBef>
                          <a:spcPts val="0"/>
                        </a:spcBef>
                        <a:spcAft>
                          <a:spcPts val="0"/>
                        </a:spcAft>
                      </a:pPr>
                      <a:r>
                        <a:rPr lang="en-US" sz="7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1.14 [1.03, 1.28]</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0.152</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1.20 [0.99, 1.46]</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74614547"/>
                  </a:ext>
                </a:extLst>
              </a:tr>
              <a:tr h="136407">
                <a:tc>
                  <a:txBody>
                    <a:bodyPr/>
                    <a:lstStyle/>
                    <a:p>
                      <a:pPr marL="0" marR="0">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Valvular Disorder (ELX)</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0.253</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0.84 [0.73, 0.97]</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0.182</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0.77 [0.62, 0.96]</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91178584"/>
                  </a:ext>
                </a:extLst>
              </a:tr>
              <a:tr h="136407">
                <a:tc>
                  <a:txBody>
                    <a:bodyPr/>
                    <a:lstStyle/>
                    <a:p>
                      <a:pPr marL="0" marR="0">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Lipid Disorder</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0.249</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0.64 [0.57, 0.71]</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0.184</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0.94 [0.75, 1.18]</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41679535"/>
                  </a:ext>
                </a:extLst>
              </a:tr>
              <a:tr h="136407">
                <a:tc>
                  <a:txBody>
                    <a:bodyPr/>
                    <a:lstStyle/>
                    <a:p>
                      <a:pPr marL="0" marR="0">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Atrial Fibrillation and flutter</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0.238</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0.87 [0.73, 1.03]</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0.206</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0.85 [0.68, 1.06]</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24478467"/>
                  </a:ext>
                </a:extLst>
              </a:tr>
              <a:tr h="136407">
                <a:tc>
                  <a:txBody>
                    <a:bodyPr/>
                    <a:lstStyle/>
                    <a:p>
                      <a:pPr marL="0" marR="0">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COPD</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0.219</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0.93 [0.80, 1.07]</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0.164</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1.08 [0.87, 1.34]</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51869267"/>
                  </a:ext>
                </a:extLst>
              </a:tr>
              <a:tr h="136407">
                <a:tc>
                  <a:txBody>
                    <a:bodyPr/>
                    <a:lstStyle/>
                    <a:p>
                      <a:pPr marL="0" marR="0">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Myocadiac diseases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0.219</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1.13 [0.92, 1.38]</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0.158</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0.98 [0.76, 1.25]</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82636186"/>
                  </a:ext>
                </a:extLst>
              </a:tr>
              <a:tr h="136407">
                <a:tc>
                  <a:txBody>
                    <a:bodyPr/>
                    <a:lstStyle/>
                    <a:p>
                      <a:pPr marL="0" marR="0">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Stroke</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0.215</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1.01 [0.83, 1.22]</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0.157</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0.95 [0.74, 1.21]</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26996145"/>
                  </a:ext>
                </a:extLst>
              </a:tr>
              <a:tr h="136407">
                <a:tc>
                  <a:txBody>
                    <a:bodyPr/>
                    <a:lstStyle/>
                    <a:p>
                      <a:pPr marL="0" marR="0">
                        <a:lnSpc>
                          <a:spcPct val="107000"/>
                        </a:lnSpc>
                        <a:spcBef>
                          <a:spcPts val="0"/>
                        </a:spcBef>
                        <a:spcAft>
                          <a:spcPts val="0"/>
                        </a:spcAft>
                      </a:pPr>
                      <a:r>
                        <a:rPr lang="en-US" sz="7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Weight loss (ELX)</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marL="0" marR="0" algn="ctr">
                        <a:lnSpc>
                          <a:spcPct val="107000"/>
                        </a:lnSpc>
                        <a:spcBef>
                          <a:spcPts val="0"/>
                        </a:spcBef>
                        <a:spcAft>
                          <a:spcPts val="0"/>
                        </a:spcAft>
                      </a:pPr>
                      <a:r>
                        <a:rPr lang="en-US" sz="7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0.212</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marL="0" marR="0" algn="ctr">
                        <a:lnSpc>
                          <a:spcPct val="107000"/>
                        </a:lnSpc>
                        <a:spcBef>
                          <a:spcPts val="0"/>
                        </a:spcBef>
                        <a:spcAft>
                          <a:spcPts val="0"/>
                        </a:spcAft>
                      </a:pPr>
                      <a:r>
                        <a:rPr lang="en-US" sz="7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1.21 [1.03, 1.42]</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marL="0" marR="0" algn="ctr">
                        <a:lnSpc>
                          <a:spcPct val="107000"/>
                        </a:lnSpc>
                        <a:spcBef>
                          <a:spcPts val="0"/>
                        </a:spcBef>
                        <a:spcAft>
                          <a:spcPts val="0"/>
                        </a:spcAft>
                      </a:pPr>
                      <a:r>
                        <a:rPr lang="en-US" sz="7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0.173</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marL="0" marR="0" algn="ctr">
                        <a:lnSpc>
                          <a:spcPct val="107000"/>
                        </a:lnSpc>
                        <a:spcBef>
                          <a:spcPts val="0"/>
                        </a:spcBef>
                        <a:spcAft>
                          <a:spcPts val="0"/>
                        </a:spcAft>
                      </a:pPr>
                      <a:r>
                        <a:rPr lang="en-US" sz="7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1.26 [1.01, 1.57]</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599347962"/>
                  </a:ext>
                </a:extLst>
              </a:tr>
              <a:tr h="136407">
                <a:tc>
                  <a:txBody>
                    <a:bodyPr/>
                    <a:lstStyle/>
                    <a:p>
                      <a:pPr marL="0" marR="0">
                        <a:lnSpc>
                          <a:spcPct val="107000"/>
                        </a:lnSpc>
                        <a:spcBef>
                          <a:spcPts val="0"/>
                        </a:spcBef>
                        <a:spcAft>
                          <a:spcPts val="0"/>
                        </a:spcAft>
                      </a:pPr>
                      <a:r>
                        <a:rPr lang="en-US" sz="700">
                          <a:effectLst/>
                          <a:latin typeface="Times New Roman" panose="02020603050405020304" pitchFamily="18" charset="0"/>
                          <a:ea typeface="Calibri" panose="020F0502020204030204" pitchFamily="34" charset="0"/>
                          <a:cs typeface="Times New Roman" panose="02020603050405020304" pitchFamily="18" charset="0"/>
                        </a:rPr>
                        <a:t>Pulmonary circulatory Dx (ELX)</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0.190</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1.16 [0.93, 1.43]</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0.148</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7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1.16 [0.89, 1.52]</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9205" marR="59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91072569"/>
                  </a:ext>
                </a:extLst>
              </a:tr>
            </a:tbl>
          </a:graphicData>
        </a:graphic>
      </p:graphicFrame>
      <p:sp>
        <p:nvSpPr>
          <p:cNvPr id="3" name="Rectangle 1">
            <a:extLst>
              <a:ext uri="{FF2B5EF4-FFF2-40B4-BE49-F238E27FC236}">
                <a16:creationId xmlns:a16="http://schemas.microsoft.com/office/drawing/2014/main" id="{06404390-7ACB-4DE0-8D79-1DC96D651118}"/>
              </a:ext>
            </a:extLst>
          </p:cNvPr>
          <p:cNvSpPr>
            <a:spLocks noChangeArrowheads="1"/>
          </p:cNvSpPr>
          <p:nvPr/>
        </p:nvSpPr>
        <p:spPr bwMode="auto">
          <a:xfrm>
            <a:off x="302983" y="351264"/>
            <a:ext cx="6252033"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1" i="0" u="none" strike="noStrike" cap="none" normalizeH="0" baseline="0" dirty="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Supplementary Table 2. Ranked Chronic Conditions Based on Correlations with Hospitalization and Mortality</a:t>
            </a:r>
            <a:endParaRPr kumimoji="0" lang="en-US" altLang="en-US" sz="600" b="0" i="0" u="none" strike="noStrike" cap="none" normalizeH="0" baseline="0" dirty="0">
              <a:ln>
                <a:noFill/>
              </a:ln>
              <a:solidFill>
                <a:schemeClr val="tx1"/>
              </a:solidFill>
              <a:effectLst/>
            </a:endParaRPr>
          </a:p>
        </p:txBody>
      </p:sp>
      <p:sp>
        <p:nvSpPr>
          <p:cNvPr id="4" name="Rectangle 1">
            <a:extLst>
              <a:ext uri="{FF2B5EF4-FFF2-40B4-BE49-F238E27FC236}">
                <a16:creationId xmlns:a16="http://schemas.microsoft.com/office/drawing/2014/main" id="{56BC3E50-DDBF-4EC3-A86E-0326A5A67657}"/>
              </a:ext>
            </a:extLst>
          </p:cNvPr>
          <p:cNvSpPr>
            <a:spLocks noChangeArrowheads="1"/>
          </p:cNvSpPr>
          <p:nvPr/>
        </p:nvSpPr>
        <p:spPr bwMode="auto">
          <a:xfrm>
            <a:off x="447104" y="4133090"/>
            <a:ext cx="5593198"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err="1">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Elixhauser</a:t>
            </a:r>
            <a:r>
              <a:rPr kumimoji="0" lang="en-US" altLang="en-US" sz="1000" b="0" i="0" u="none" strike="noStrike" cap="none" normalizeH="0" baseline="0" dirty="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comorbidity (ELX), Diabetes Mellitus (DM), Chronic obstructive pulmonary disease (COPD)</a:t>
            </a:r>
            <a:endParaRPr kumimoji="0" lang="en-US" altLang="en-US" sz="600" b="0" i="0" u="none" strike="noStrike" cap="none" normalizeH="0" baseline="0" dirty="0">
              <a:ln>
                <a:noFill/>
              </a:ln>
              <a:solidFill>
                <a:schemeClr val="tx1"/>
              </a:solidFill>
              <a:effectLst/>
            </a:endParaRPr>
          </a:p>
        </p:txBody>
      </p:sp>
    </p:spTree>
    <p:extLst>
      <p:ext uri="{BB962C8B-B14F-4D97-AF65-F5344CB8AC3E}">
        <p14:creationId xmlns:p14="http://schemas.microsoft.com/office/powerpoint/2010/main" val="38475933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D9F9C89B-476B-0949-81FA-E99254E49A85}"/>
              </a:ext>
            </a:extLst>
          </p:cNvPr>
          <p:cNvGraphicFramePr>
            <a:graphicFrameLocks noGrp="1"/>
          </p:cNvGraphicFramePr>
          <p:nvPr>
            <p:extLst>
              <p:ext uri="{D42A27DB-BD31-4B8C-83A1-F6EECF244321}">
                <p14:modId xmlns:p14="http://schemas.microsoft.com/office/powerpoint/2010/main" val="467411833"/>
              </p:ext>
            </p:extLst>
          </p:nvPr>
        </p:nvGraphicFramePr>
        <p:xfrm>
          <a:off x="744011" y="504716"/>
          <a:ext cx="5369977" cy="1094592"/>
        </p:xfrm>
        <a:graphic>
          <a:graphicData uri="http://schemas.openxmlformats.org/drawingml/2006/table">
            <a:tbl>
              <a:tblPr firstRow="1" bandRow="1">
                <a:tableStyleId>{5940675A-B579-460E-94D1-54222C63F5DA}</a:tableStyleId>
              </a:tblPr>
              <a:tblGrid>
                <a:gridCol w="1062842">
                  <a:extLst>
                    <a:ext uri="{9D8B030D-6E8A-4147-A177-3AD203B41FA5}">
                      <a16:colId xmlns:a16="http://schemas.microsoft.com/office/drawing/2014/main" val="3288527592"/>
                    </a:ext>
                  </a:extLst>
                </a:gridCol>
                <a:gridCol w="854866">
                  <a:extLst>
                    <a:ext uri="{9D8B030D-6E8A-4147-A177-3AD203B41FA5}">
                      <a16:colId xmlns:a16="http://schemas.microsoft.com/office/drawing/2014/main" val="2237957291"/>
                    </a:ext>
                  </a:extLst>
                </a:gridCol>
                <a:gridCol w="854866">
                  <a:extLst>
                    <a:ext uri="{9D8B030D-6E8A-4147-A177-3AD203B41FA5}">
                      <a16:colId xmlns:a16="http://schemas.microsoft.com/office/drawing/2014/main" val="2347801502"/>
                    </a:ext>
                  </a:extLst>
                </a:gridCol>
                <a:gridCol w="908008">
                  <a:extLst>
                    <a:ext uri="{9D8B030D-6E8A-4147-A177-3AD203B41FA5}">
                      <a16:colId xmlns:a16="http://schemas.microsoft.com/office/drawing/2014/main" val="1772571120"/>
                    </a:ext>
                  </a:extLst>
                </a:gridCol>
                <a:gridCol w="854866">
                  <a:extLst>
                    <a:ext uri="{9D8B030D-6E8A-4147-A177-3AD203B41FA5}">
                      <a16:colId xmlns:a16="http://schemas.microsoft.com/office/drawing/2014/main" val="829927693"/>
                    </a:ext>
                  </a:extLst>
                </a:gridCol>
                <a:gridCol w="834529">
                  <a:extLst>
                    <a:ext uri="{9D8B030D-6E8A-4147-A177-3AD203B41FA5}">
                      <a16:colId xmlns:a16="http://schemas.microsoft.com/office/drawing/2014/main" val="2312060948"/>
                    </a:ext>
                  </a:extLst>
                </a:gridCol>
              </a:tblGrid>
              <a:tr h="181535">
                <a:tc>
                  <a:txBody>
                    <a:bodyPr/>
                    <a:lstStyle/>
                    <a:p>
                      <a:endParaRPr lang="en-US" sz="800">
                        <a:effectLst/>
                        <a:latin typeface="Times New Roman" panose="02020603050405020304" pitchFamily="18" charset="0"/>
                        <a:cs typeface="Times New Roman" panose="02020603050405020304" pitchFamily="18" charset="0"/>
                      </a:endParaRPr>
                    </a:p>
                  </a:txBody>
                  <a:tcPr marL="60512" marR="60512" marT="30256" marB="30256" anchor="ctr"/>
                </a:tc>
                <a:tc gridSpan="2">
                  <a:txBody>
                    <a:bodyPr/>
                    <a:lstStyle/>
                    <a:p>
                      <a:pPr marL="0" marR="0">
                        <a:spcBef>
                          <a:spcPts val="0"/>
                        </a:spcBef>
                        <a:spcAft>
                          <a:spcPts val="0"/>
                        </a:spcAft>
                      </a:pPr>
                      <a:r>
                        <a:rPr lang="en-US" sz="800">
                          <a:effectLst/>
                          <a:latin typeface="Times New Roman" panose="02020603050405020304" pitchFamily="18" charset="0"/>
                          <a:cs typeface="Times New Roman" panose="02020603050405020304" pitchFamily="18" charset="0"/>
                        </a:rPr>
                        <a:t>&lt;65 yo</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0512" marR="60512" marT="30256" marB="30256" anchor="ctr"/>
                </a:tc>
                <a:tc hMerge="1">
                  <a:txBody>
                    <a:bodyPr/>
                    <a:lstStyle/>
                    <a:p>
                      <a:endParaRPr lang="en-US"/>
                    </a:p>
                  </a:txBody>
                  <a:tcPr/>
                </a:tc>
                <a:tc gridSpan="2">
                  <a:txBody>
                    <a:bodyPr/>
                    <a:lstStyle/>
                    <a:p>
                      <a:pPr marL="0" marR="0">
                        <a:spcBef>
                          <a:spcPts val="0"/>
                        </a:spcBef>
                        <a:spcAft>
                          <a:spcPts val="0"/>
                        </a:spcAft>
                      </a:pPr>
                      <a:r>
                        <a:rPr lang="en-US" sz="800" dirty="0">
                          <a:effectLst/>
                          <a:latin typeface="Times New Roman" panose="02020603050405020304" pitchFamily="18" charset="0"/>
                          <a:cs typeface="Times New Roman" panose="02020603050405020304" pitchFamily="18" charset="0"/>
                        </a:rPr>
                        <a:t>≥ 65 </a:t>
                      </a:r>
                      <a:r>
                        <a:rPr lang="en-US" sz="800" dirty="0" err="1">
                          <a:effectLst/>
                          <a:latin typeface="Times New Roman" panose="02020603050405020304" pitchFamily="18" charset="0"/>
                          <a:cs typeface="Times New Roman" panose="02020603050405020304" pitchFamily="18" charset="0"/>
                        </a:rPr>
                        <a:t>yo</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0512" marR="60512" marT="30256" marB="30256" anchor="ctr"/>
                </a:tc>
                <a:tc hMerge="1">
                  <a:txBody>
                    <a:bodyPr/>
                    <a:lstStyle/>
                    <a:p>
                      <a:endParaRPr lang="en-US"/>
                    </a:p>
                  </a:txBody>
                  <a:tcPr/>
                </a:tc>
                <a:tc>
                  <a:txBody>
                    <a:bodyPr/>
                    <a:lstStyle/>
                    <a:p>
                      <a:pPr marL="0" marR="0">
                        <a:spcBef>
                          <a:spcPts val="0"/>
                        </a:spcBef>
                        <a:spcAft>
                          <a:spcPts val="0"/>
                        </a:spcAft>
                      </a:pPr>
                      <a:r>
                        <a:rPr lang="en-US" sz="800">
                          <a:effectLst/>
                          <a:latin typeface="Times New Roman" panose="02020603050405020304" pitchFamily="18" charset="0"/>
                          <a:cs typeface="Times New Roman" panose="02020603050405020304" pitchFamily="18" charset="0"/>
                        </a:rPr>
                        <a:t>p value</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0512" marR="60512" marT="30256" marB="30256" anchor="ctr"/>
                </a:tc>
                <a:extLst>
                  <a:ext uri="{0D108BD9-81ED-4DB2-BD59-A6C34878D82A}">
                    <a16:rowId xmlns:a16="http://schemas.microsoft.com/office/drawing/2014/main" val="3548330003"/>
                  </a:ext>
                </a:extLst>
              </a:tr>
              <a:tr h="181535">
                <a:tc>
                  <a:txBody>
                    <a:bodyPr/>
                    <a:lstStyle/>
                    <a:p>
                      <a:endParaRPr lang="en-US" sz="800">
                        <a:effectLst/>
                        <a:latin typeface="Times New Roman" panose="02020603050405020304" pitchFamily="18" charset="0"/>
                        <a:cs typeface="Times New Roman" panose="02020603050405020304" pitchFamily="18" charset="0"/>
                      </a:endParaRPr>
                    </a:p>
                  </a:txBody>
                  <a:tcPr marL="60512" marR="60512" marT="30256" marB="30256" anchor="ctr"/>
                </a:tc>
                <a:tc>
                  <a:txBody>
                    <a:bodyPr/>
                    <a:lstStyle/>
                    <a:p>
                      <a:pPr marL="0" marR="0">
                        <a:spcBef>
                          <a:spcPts val="0"/>
                        </a:spcBef>
                        <a:spcAft>
                          <a:spcPts val="0"/>
                        </a:spcAft>
                      </a:pPr>
                      <a:r>
                        <a:rPr lang="en-US" sz="800" dirty="0">
                          <a:effectLst/>
                          <a:latin typeface="Times New Roman" panose="02020603050405020304" pitchFamily="18" charset="0"/>
                          <a:cs typeface="Times New Roman" panose="02020603050405020304" pitchFamily="18" charset="0"/>
                        </a:rPr>
                        <a:t>YES</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0512" marR="60512" marT="30256" marB="30256" anchor="ctr"/>
                </a:tc>
                <a:tc>
                  <a:txBody>
                    <a:bodyPr/>
                    <a:lstStyle/>
                    <a:p>
                      <a:pPr marL="0" marR="0">
                        <a:spcBef>
                          <a:spcPts val="0"/>
                        </a:spcBef>
                        <a:spcAft>
                          <a:spcPts val="0"/>
                        </a:spcAft>
                      </a:pPr>
                      <a:r>
                        <a:rPr lang="en-US" sz="800">
                          <a:effectLst/>
                          <a:latin typeface="Times New Roman" panose="02020603050405020304" pitchFamily="18" charset="0"/>
                          <a:cs typeface="Times New Roman" panose="02020603050405020304" pitchFamily="18" charset="0"/>
                        </a:rPr>
                        <a:t>NO</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0512" marR="60512" marT="30256" marB="30256" anchor="ctr"/>
                </a:tc>
                <a:tc>
                  <a:txBody>
                    <a:bodyPr/>
                    <a:lstStyle/>
                    <a:p>
                      <a:pPr marL="0" marR="0">
                        <a:spcBef>
                          <a:spcPts val="0"/>
                        </a:spcBef>
                        <a:spcAft>
                          <a:spcPts val="0"/>
                        </a:spcAft>
                      </a:pPr>
                      <a:r>
                        <a:rPr lang="en-US" sz="800">
                          <a:effectLst/>
                          <a:latin typeface="Times New Roman" panose="02020603050405020304" pitchFamily="18" charset="0"/>
                          <a:cs typeface="Times New Roman" panose="02020603050405020304" pitchFamily="18" charset="0"/>
                        </a:rPr>
                        <a:t>YES</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0512" marR="60512" marT="30256" marB="30256" anchor="ctr"/>
                </a:tc>
                <a:tc>
                  <a:txBody>
                    <a:bodyPr/>
                    <a:lstStyle/>
                    <a:p>
                      <a:pPr marL="0" marR="0">
                        <a:spcBef>
                          <a:spcPts val="0"/>
                        </a:spcBef>
                        <a:spcAft>
                          <a:spcPts val="0"/>
                        </a:spcAft>
                      </a:pPr>
                      <a:r>
                        <a:rPr lang="en-US" sz="800">
                          <a:effectLst/>
                          <a:latin typeface="Times New Roman" panose="02020603050405020304" pitchFamily="18" charset="0"/>
                          <a:cs typeface="Times New Roman" panose="02020603050405020304" pitchFamily="18" charset="0"/>
                        </a:rPr>
                        <a:t>NO</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0512" marR="60512" marT="30256" marB="30256" anchor="ctr"/>
                </a:tc>
                <a:tc>
                  <a:txBody>
                    <a:bodyPr/>
                    <a:lstStyle/>
                    <a:p>
                      <a:endParaRPr lang="en-US" sz="800">
                        <a:effectLst/>
                        <a:latin typeface="Times New Roman" panose="02020603050405020304" pitchFamily="18" charset="0"/>
                        <a:cs typeface="Times New Roman" panose="02020603050405020304" pitchFamily="18" charset="0"/>
                      </a:endParaRPr>
                    </a:p>
                  </a:txBody>
                  <a:tcPr marL="60512" marR="60512" marT="30256" marB="30256" anchor="ctr"/>
                </a:tc>
                <a:extLst>
                  <a:ext uri="{0D108BD9-81ED-4DB2-BD59-A6C34878D82A}">
                    <a16:rowId xmlns:a16="http://schemas.microsoft.com/office/drawing/2014/main" val="227101780"/>
                  </a:ext>
                </a:extLst>
              </a:tr>
              <a:tr h="161365">
                <a:tc>
                  <a:txBody>
                    <a:bodyPr/>
                    <a:lstStyle/>
                    <a:p>
                      <a:pPr marL="0" marR="0">
                        <a:spcBef>
                          <a:spcPts val="0"/>
                        </a:spcBef>
                        <a:spcAft>
                          <a:spcPts val="0"/>
                        </a:spcAft>
                      </a:pPr>
                      <a:r>
                        <a:rPr lang="en-US" sz="800" dirty="0">
                          <a:effectLst/>
                          <a:latin typeface="Times New Roman" panose="02020603050405020304" pitchFamily="18" charset="0"/>
                          <a:cs typeface="Times New Roman" panose="02020603050405020304" pitchFamily="18" charset="0"/>
                        </a:rPr>
                        <a:t>HCQ</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0512" marR="60512" marT="30256" marB="30256" anchor="ctr"/>
                </a:tc>
                <a:tc>
                  <a:txBody>
                    <a:bodyPr/>
                    <a:lstStyle/>
                    <a:p>
                      <a:pPr marL="0" marR="0">
                        <a:spcBef>
                          <a:spcPts val="0"/>
                        </a:spcBef>
                        <a:spcAft>
                          <a:spcPts val="0"/>
                        </a:spcAft>
                      </a:pPr>
                      <a:r>
                        <a:rPr lang="en-US" sz="800">
                          <a:effectLst/>
                          <a:latin typeface="Times New Roman" panose="02020603050405020304" pitchFamily="18" charset="0"/>
                          <a:cs typeface="Times New Roman" panose="02020603050405020304" pitchFamily="18" charset="0"/>
                        </a:rPr>
                        <a:t>389 (68.7)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0512" marR="60512" marT="30256" marB="30256" anchor="ctr"/>
                </a:tc>
                <a:tc>
                  <a:txBody>
                    <a:bodyPr/>
                    <a:lstStyle/>
                    <a:p>
                      <a:pPr marL="0" marR="0">
                        <a:spcBef>
                          <a:spcPts val="0"/>
                        </a:spcBef>
                        <a:spcAft>
                          <a:spcPts val="0"/>
                        </a:spcAft>
                      </a:pPr>
                      <a:r>
                        <a:rPr lang="en-US" sz="800">
                          <a:effectLst/>
                          <a:latin typeface="Times New Roman" panose="02020603050405020304" pitchFamily="18" charset="0"/>
                          <a:cs typeface="Times New Roman" panose="02020603050405020304" pitchFamily="18" charset="0"/>
                        </a:rPr>
                        <a:t>177 (31.3)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0512" marR="60512" marT="30256" marB="30256" anchor="ctr"/>
                </a:tc>
                <a:tc>
                  <a:txBody>
                    <a:bodyPr/>
                    <a:lstStyle/>
                    <a:p>
                      <a:pPr marL="0" marR="0">
                        <a:spcBef>
                          <a:spcPts val="0"/>
                        </a:spcBef>
                        <a:spcAft>
                          <a:spcPts val="0"/>
                        </a:spcAft>
                      </a:pPr>
                      <a:r>
                        <a:rPr lang="en-US" sz="800">
                          <a:effectLst/>
                          <a:latin typeface="Times New Roman" panose="02020603050405020304" pitchFamily="18" charset="0"/>
                          <a:cs typeface="Times New Roman" panose="02020603050405020304" pitchFamily="18" charset="0"/>
                        </a:rPr>
                        <a:t>508 (70.6)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0512" marR="60512" marT="30256" marB="30256" anchor="ctr"/>
                </a:tc>
                <a:tc>
                  <a:txBody>
                    <a:bodyPr/>
                    <a:lstStyle/>
                    <a:p>
                      <a:pPr marL="0" marR="0">
                        <a:spcBef>
                          <a:spcPts val="0"/>
                        </a:spcBef>
                        <a:spcAft>
                          <a:spcPts val="0"/>
                        </a:spcAft>
                      </a:pPr>
                      <a:r>
                        <a:rPr lang="en-US" sz="800">
                          <a:effectLst/>
                          <a:latin typeface="Times New Roman" panose="02020603050405020304" pitchFamily="18" charset="0"/>
                          <a:cs typeface="Times New Roman" panose="02020603050405020304" pitchFamily="18" charset="0"/>
                        </a:rPr>
                        <a:t>211 (29.4)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0512" marR="60512" marT="30256" marB="30256" anchor="ctr"/>
                </a:tc>
                <a:tc>
                  <a:txBody>
                    <a:bodyPr/>
                    <a:lstStyle/>
                    <a:p>
                      <a:pPr marL="0" marR="0">
                        <a:spcBef>
                          <a:spcPts val="0"/>
                        </a:spcBef>
                        <a:spcAft>
                          <a:spcPts val="0"/>
                        </a:spcAft>
                      </a:pPr>
                      <a:r>
                        <a:rPr lang="en-US" sz="800">
                          <a:effectLst/>
                          <a:latin typeface="Times New Roman" panose="02020603050405020304" pitchFamily="18" charset="0"/>
                          <a:cs typeface="Times New Roman" panose="02020603050405020304" pitchFamily="18" charset="0"/>
                        </a:rPr>
                        <a:t>0.501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0512" marR="60512" marT="30256" marB="30256" anchor="ctr"/>
                </a:tc>
                <a:extLst>
                  <a:ext uri="{0D108BD9-81ED-4DB2-BD59-A6C34878D82A}">
                    <a16:rowId xmlns:a16="http://schemas.microsoft.com/office/drawing/2014/main" val="4107006259"/>
                  </a:ext>
                </a:extLst>
              </a:tr>
              <a:tr h="161365">
                <a:tc>
                  <a:txBody>
                    <a:bodyPr/>
                    <a:lstStyle/>
                    <a:p>
                      <a:pPr marL="0" marR="0">
                        <a:spcBef>
                          <a:spcPts val="0"/>
                        </a:spcBef>
                        <a:spcAft>
                          <a:spcPts val="0"/>
                        </a:spcAft>
                      </a:pPr>
                      <a:r>
                        <a:rPr lang="en-US" sz="800">
                          <a:effectLst/>
                          <a:latin typeface="Times New Roman" panose="02020603050405020304" pitchFamily="18" charset="0"/>
                          <a:cs typeface="Times New Roman" panose="02020603050405020304" pitchFamily="18" charset="0"/>
                        </a:rPr>
                        <a:t>Remdesivir</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0512" marR="60512" marT="30256" marB="30256" anchor="ctr"/>
                </a:tc>
                <a:tc>
                  <a:txBody>
                    <a:bodyPr/>
                    <a:lstStyle/>
                    <a:p>
                      <a:pPr marL="0" marR="0">
                        <a:spcBef>
                          <a:spcPts val="0"/>
                        </a:spcBef>
                        <a:spcAft>
                          <a:spcPts val="0"/>
                        </a:spcAft>
                      </a:pPr>
                      <a:r>
                        <a:rPr lang="en-US" sz="800" dirty="0">
                          <a:effectLst/>
                          <a:latin typeface="Times New Roman" panose="02020603050405020304" pitchFamily="18" charset="0"/>
                          <a:cs typeface="Times New Roman" panose="02020603050405020304" pitchFamily="18" charset="0"/>
                        </a:rPr>
                        <a:t>102 (18.0)</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0512" marR="60512" marT="30256" marB="30256" anchor="ctr"/>
                </a:tc>
                <a:tc>
                  <a:txBody>
                    <a:bodyPr/>
                    <a:lstStyle/>
                    <a:p>
                      <a:pPr marL="0" marR="0">
                        <a:spcBef>
                          <a:spcPts val="0"/>
                        </a:spcBef>
                        <a:spcAft>
                          <a:spcPts val="0"/>
                        </a:spcAft>
                      </a:pPr>
                      <a:r>
                        <a:rPr lang="en-US" sz="800">
                          <a:effectLst/>
                          <a:latin typeface="Times New Roman" panose="02020603050405020304" pitchFamily="18" charset="0"/>
                          <a:cs typeface="Times New Roman" panose="02020603050405020304" pitchFamily="18" charset="0"/>
                        </a:rPr>
                        <a:t>464 (82.0)</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0512" marR="60512" marT="30256" marB="30256" anchor="ctr"/>
                </a:tc>
                <a:tc>
                  <a:txBody>
                    <a:bodyPr/>
                    <a:lstStyle/>
                    <a:p>
                      <a:pPr marL="0" marR="0">
                        <a:spcBef>
                          <a:spcPts val="0"/>
                        </a:spcBef>
                        <a:spcAft>
                          <a:spcPts val="0"/>
                        </a:spcAft>
                      </a:pPr>
                      <a:r>
                        <a:rPr lang="en-US" sz="800">
                          <a:effectLst/>
                          <a:latin typeface="Times New Roman" panose="02020603050405020304" pitchFamily="18" charset="0"/>
                          <a:cs typeface="Times New Roman" panose="02020603050405020304" pitchFamily="18" charset="0"/>
                        </a:rPr>
                        <a:t>97 (13.5)</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0512" marR="60512" marT="30256" marB="30256" anchor="ctr"/>
                </a:tc>
                <a:tc>
                  <a:txBody>
                    <a:bodyPr/>
                    <a:lstStyle/>
                    <a:p>
                      <a:pPr marL="0" marR="0">
                        <a:spcBef>
                          <a:spcPts val="0"/>
                        </a:spcBef>
                        <a:spcAft>
                          <a:spcPts val="0"/>
                        </a:spcAft>
                      </a:pPr>
                      <a:r>
                        <a:rPr lang="en-US" sz="800">
                          <a:effectLst/>
                          <a:latin typeface="Times New Roman" panose="02020603050405020304" pitchFamily="18" charset="0"/>
                          <a:cs typeface="Times New Roman" panose="02020603050405020304" pitchFamily="18" charset="0"/>
                        </a:rPr>
                        <a:t>620 (86.5)</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0512" marR="60512" marT="30256" marB="30256" anchor="ctr"/>
                </a:tc>
                <a:tc>
                  <a:txBody>
                    <a:bodyPr/>
                    <a:lstStyle/>
                    <a:p>
                      <a:pPr marL="0" marR="0">
                        <a:spcBef>
                          <a:spcPts val="0"/>
                        </a:spcBef>
                        <a:spcAft>
                          <a:spcPts val="0"/>
                        </a:spcAft>
                      </a:pPr>
                      <a:r>
                        <a:rPr lang="en-US" sz="800">
                          <a:effectLst/>
                          <a:latin typeface="Times New Roman" panose="02020603050405020304" pitchFamily="18" charset="0"/>
                          <a:cs typeface="Times New Roman" panose="02020603050405020304" pitchFamily="18" charset="0"/>
                        </a:rPr>
                        <a:t>0.027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0512" marR="60512" marT="30256" marB="30256" anchor="ctr"/>
                </a:tc>
                <a:extLst>
                  <a:ext uri="{0D108BD9-81ED-4DB2-BD59-A6C34878D82A}">
                    <a16:rowId xmlns:a16="http://schemas.microsoft.com/office/drawing/2014/main" val="382698937"/>
                  </a:ext>
                </a:extLst>
              </a:tr>
              <a:tr h="161365">
                <a:tc>
                  <a:txBody>
                    <a:bodyPr/>
                    <a:lstStyle/>
                    <a:p>
                      <a:pPr marL="0" marR="0">
                        <a:spcBef>
                          <a:spcPts val="0"/>
                        </a:spcBef>
                        <a:spcAft>
                          <a:spcPts val="0"/>
                        </a:spcAft>
                      </a:pPr>
                      <a:r>
                        <a:rPr lang="en-US" sz="800" dirty="0">
                          <a:effectLst/>
                          <a:latin typeface="Times New Roman" panose="02020603050405020304" pitchFamily="18" charset="0"/>
                          <a:cs typeface="Times New Roman" panose="02020603050405020304" pitchFamily="18" charset="0"/>
                        </a:rPr>
                        <a:t>Glucocorticoids</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0512" marR="60512" marT="30256" marB="30256" anchor="ctr"/>
                </a:tc>
                <a:tc>
                  <a:txBody>
                    <a:bodyPr/>
                    <a:lstStyle/>
                    <a:p>
                      <a:pPr marL="0" marR="0">
                        <a:spcBef>
                          <a:spcPts val="0"/>
                        </a:spcBef>
                        <a:spcAft>
                          <a:spcPts val="0"/>
                        </a:spcAft>
                      </a:pPr>
                      <a:r>
                        <a:rPr lang="en-US" sz="800">
                          <a:effectLst/>
                          <a:latin typeface="Times New Roman" panose="02020603050405020304" pitchFamily="18" charset="0"/>
                          <a:cs typeface="Times New Roman" panose="02020603050405020304" pitchFamily="18" charset="0"/>
                        </a:rPr>
                        <a:t>208 (36.4)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0512" marR="60512" marT="30256" marB="30256" anchor="ctr"/>
                </a:tc>
                <a:tc>
                  <a:txBody>
                    <a:bodyPr/>
                    <a:lstStyle/>
                    <a:p>
                      <a:pPr marL="0" marR="0">
                        <a:spcBef>
                          <a:spcPts val="0"/>
                        </a:spcBef>
                        <a:spcAft>
                          <a:spcPts val="0"/>
                        </a:spcAft>
                      </a:pPr>
                      <a:r>
                        <a:rPr lang="en-US" sz="800">
                          <a:effectLst/>
                          <a:latin typeface="Times New Roman" panose="02020603050405020304" pitchFamily="18" charset="0"/>
                          <a:cs typeface="Times New Roman" panose="02020603050405020304" pitchFamily="18" charset="0"/>
                        </a:rPr>
                        <a:t>360 (63.6)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0512" marR="60512" marT="30256" marB="30256" anchor="ctr"/>
                </a:tc>
                <a:tc>
                  <a:txBody>
                    <a:bodyPr/>
                    <a:lstStyle/>
                    <a:p>
                      <a:pPr marL="0" marR="0">
                        <a:spcBef>
                          <a:spcPts val="0"/>
                        </a:spcBef>
                        <a:spcAft>
                          <a:spcPts val="0"/>
                        </a:spcAft>
                      </a:pPr>
                      <a:r>
                        <a:rPr lang="en-US" sz="800">
                          <a:effectLst/>
                          <a:latin typeface="Times New Roman" panose="02020603050405020304" pitchFamily="18" charset="0"/>
                          <a:cs typeface="Times New Roman" panose="02020603050405020304" pitchFamily="18" charset="0"/>
                        </a:rPr>
                        <a:t>245 (34.2)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0512" marR="60512" marT="30256" marB="30256" anchor="ctr"/>
                </a:tc>
                <a:tc>
                  <a:txBody>
                    <a:bodyPr/>
                    <a:lstStyle/>
                    <a:p>
                      <a:pPr marL="0" marR="0">
                        <a:spcBef>
                          <a:spcPts val="0"/>
                        </a:spcBef>
                        <a:spcAft>
                          <a:spcPts val="0"/>
                        </a:spcAft>
                      </a:pPr>
                      <a:r>
                        <a:rPr lang="en-US" sz="800">
                          <a:effectLst/>
                          <a:latin typeface="Times New Roman" panose="02020603050405020304" pitchFamily="18" charset="0"/>
                          <a:cs typeface="Times New Roman" panose="02020603050405020304" pitchFamily="18" charset="0"/>
                        </a:rPr>
                        <a:t>472 (65.8)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0512" marR="60512" marT="30256" marB="30256" anchor="ctr"/>
                </a:tc>
                <a:tc>
                  <a:txBody>
                    <a:bodyPr/>
                    <a:lstStyle/>
                    <a:p>
                      <a:pPr marL="0" marR="0">
                        <a:spcBef>
                          <a:spcPts val="0"/>
                        </a:spcBef>
                        <a:spcAft>
                          <a:spcPts val="0"/>
                        </a:spcAft>
                      </a:pPr>
                      <a:r>
                        <a:rPr lang="en-US" sz="800">
                          <a:effectLst/>
                          <a:latin typeface="Times New Roman" panose="02020603050405020304" pitchFamily="18" charset="0"/>
                          <a:cs typeface="Times New Roman" panose="02020603050405020304" pitchFamily="18" charset="0"/>
                        </a:rPr>
                        <a:t>0.407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0512" marR="60512" marT="30256" marB="30256" anchor="ctr"/>
                </a:tc>
                <a:extLst>
                  <a:ext uri="{0D108BD9-81ED-4DB2-BD59-A6C34878D82A}">
                    <a16:rowId xmlns:a16="http://schemas.microsoft.com/office/drawing/2014/main" val="3750289973"/>
                  </a:ext>
                </a:extLst>
              </a:tr>
              <a:tr h="161365">
                <a:tc>
                  <a:txBody>
                    <a:bodyPr/>
                    <a:lstStyle/>
                    <a:p>
                      <a:pPr marL="0" marR="0">
                        <a:spcBef>
                          <a:spcPts val="0"/>
                        </a:spcBef>
                        <a:spcAft>
                          <a:spcPts val="0"/>
                        </a:spcAft>
                      </a:pPr>
                      <a:r>
                        <a:rPr lang="en-US" sz="800">
                          <a:effectLst/>
                          <a:latin typeface="Times New Roman" panose="02020603050405020304" pitchFamily="18" charset="0"/>
                          <a:cs typeface="Times New Roman" panose="02020603050405020304" pitchFamily="18" charset="0"/>
                        </a:rPr>
                        <a:t>Tocilizumab</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0512" marR="60512" marT="30256" marB="30256" anchor="ctr"/>
                </a:tc>
                <a:tc>
                  <a:txBody>
                    <a:bodyPr/>
                    <a:lstStyle/>
                    <a:p>
                      <a:pPr marL="0" marR="0">
                        <a:spcBef>
                          <a:spcPts val="0"/>
                        </a:spcBef>
                        <a:spcAft>
                          <a:spcPts val="0"/>
                        </a:spcAft>
                      </a:pPr>
                      <a:r>
                        <a:rPr lang="en-US" sz="800">
                          <a:effectLst/>
                          <a:latin typeface="Times New Roman" panose="02020603050405020304" pitchFamily="18" charset="0"/>
                          <a:cs typeface="Times New Roman" panose="02020603050405020304" pitchFamily="18" charset="0"/>
                        </a:rPr>
                        <a:t>308 (54.4)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0512" marR="60512" marT="30256" marB="30256" anchor="ctr"/>
                </a:tc>
                <a:tc>
                  <a:txBody>
                    <a:bodyPr/>
                    <a:lstStyle/>
                    <a:p>
                      <a:pPr marL="0" marR="0">
                        <a:spcBef>
                          <a:spcPts val="0"/>
                        </a:spcBef>
                        <a:spcAft>
                          <a:spcPts val="0"/>
                        </a:spcAft>
                      </a:pPr>
                      <a:r>
                        <a:rPr lang="en-US" sz="800">
                          <a:effectLst/>
                          <a:latin typeface="Times New Roman" panose="02020603050405020304" pitchFamily="18" charset="0"/>
                          <a:cs typeface="Times New Roman" panose="02020603050405020304" pitchFamily="18" charset="0"/>
                        </a:rPr>
                        <a:t>258 (45.6)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0512" marR="60512" marT="30256" marB="30256" anchor="ctr"/>
                </a:tc>
                <a:tc>
                  <a:txBody>
                    <a:bodyPr/>
                    <a:lstStyle/>
                    <a:p>
                      <a:pPr marL="0" marR="0">
                        <a:spcBef>
                          <a:spcPts val="0"/>
                        </a:spcBef>
                        <a:spcAft>
                          <a:spcPts val="0"/>
                        </a:spcAft>
                      </a:pPr>
                      <a:r>
                        <a:rPr lang="en-US" sz="800">
                          <a:effectLst/>
                          <a:latin typeface="Times New Roman" panose="02020603050405020304" pitchFamily="18" charset="0"/>
                          <a:cs typeface="Times New Roman" panose="02020603050405020304" pitchFamily="18" charset="0"/>
                        </a:rPr>
                        <a:t>398 (55.5)</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0512" marR="60512" marT="30256" marB="30256" anchor="ctr"/>
                </a:tc>
                <a:tc>
                  <a:txBody>
                    <a:bodyPr/>
                    <a:lstStyle/>
                    <a:p>
                      <a:pPr marL="0" marR="0">
                        <a:spcBef>
                          <a:spcPts val="0"/>
                        </a:spcBef>
                        <a:spcAft>
                          <a:spcPts val="0"/>
                        </a:spcAft>
                      </a:pPr>
                      <a:r>
                        <a:rPr lang="en-US" sz="800">
                          <a:effectLst/>
                          <a:latin typeface="Times New Roman" panose="02020603050405020304" pitchFamily="18" charset="0"/>
                          <a:cs typeface="Times New Roman" panose="02020603050405020304" pitchFamily="18" charset="0"/>
                        </a:rPr>
                        <a:t>319 (44.5)</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0512" marR="60512" marT="30256" marB="30256" anchor="ctr"/>
                </a:tc>
                <a:tc>
                  <a:txBody>
                    <a:bodyPr/>
                    <a:lstStyle/>
                    <a:p>
                      <a:pPr marL="0" marR="0">
                        <a:spcBef>
                          <a:spcPts val="0"/>
                        </a:spcBef>
                        <a:spcAft>
                          <a:spcPts val="0"/>
                        </a:spcAft>
                      </a:pPr>
                      <a:r>
                        <a:rPr lang="en-US" sz="800" dirty="0">
                          <a:effectLst/>
                          <a:latin typeface="Times New Roman" panose="02020603050405020304" pitchFamily="18" charset="0"/>
                          <a:cs typeface="Times New Roman" panose="02020603050405020304" pitchFamily="18" charset="0"/>
                        </a:rPr>
                        <a:t>0.696</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0512" marR="60512" marT="30256" marB="30256" anchor="ctr"/>
                </a:tc>
                <a:extLst>
                  <a:ext uri="{0D108BD9-81ED-4DB2-BD59-A6C34878D82A}">
                    <a16:rowId xmlns:a16="http://schemas.microsoft.com/office/drawing/2014/main" val="1744660468"/>
                  </a:ext>
                </a:extLst>
              </a:tr>
            </a:tbl>
          </a:graphicData>
        </a:graphic>
      </p:graphicFrame>
      <p:sp>
        <p:nvSpPr>
          <p:cNvPr id="3" name="Rectangle 1">
            <a:extLst>
              <a:ext uri="{FF2B5EF4-FFF2-40B4-BE49-F238E27FC236}">
                <a16:creationId xmlns:a16="http://schemas.microsoft.com/office/drawing/2014/main" id="{3F8C8810-2F63-8E45-A02F-E0191B51E88F}"/>
              </a:ext>
            </a:extLst>
          </p:cNvPr>
          <p:cNvSpPr>
            <a:spLocks noChangeArrowheads="1"/>
          </p:cNvSpPr>
          <p:nvPr/>
        </p:nvSpPr>
        <p:spPr bwMode="auto">
          <a:xfrm>
            <a:off x="0" y="205167"/>
            <a:ext cx="6858000" cy="2149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0512" tIns="30256" rIns="60512" bIns="30256" numCol="1" anchor="ctr" anchorCtr="0" compatLnSpc="1">
            <a:prstTxWarp prst="textNoShape">
              <a:avLst/>
            </a:prstTxWarp>
            <a:spAutoFit/>
          </a:bodyPr>
          <a:lstStyle/>
          <a:p>
            <a:pPr algn="ctr" defTabSz="605150" eaLnBrk="0" fontAlgn="base" hangingPunct="0">
              <a:spcBef>
                <a:spcPct val="0"/>
              </a:spcBef>
              <a:spcAft>
                <a:spcPct val="0"/>
              </a:spcAft>
            </a:pPr>
            <a:r>
              <a:rPr lang="en-US" altLang="en-US" sz="1000" b="1" dirty="0">
                <a:latin typeface="Times New Roman" panose="02020603050405020304" pitchFamily="18" charset="0"/>
                <a:ea typeface="Malgun Gothic" panose="020B0503020000020004" pitchFamily="34" charset="-127"/>
                <a:cs typeface="Times New Roman" panose="02020603050405020304" pitchFamily="18" charset="0"/>
              </a:rPr>
              <a:t>Supplementary Table 3. COVID-19 treatment for patients &lt;65 years old (</a:t>
            </a:r>
            <a:r>
              <a:rPr lang="en-US" altLang="en-US" sz="1000" b="1" dirty="0" err="1">
                <a:latin typeface="Times New Roman" panose="02020603050405020304" pitchFamily="18" charset="0"/>
                <a:ea typeface="Malgun Gothic" panose="020B0503020000020004" pitchFamily="34" charset="-127"/>
                <a:cs typeface="Times New Roman" panose="02020603050405020304" pitchFamily="18" charset="0"/>
              </a:rPr>
              <a:t>yo</a:t>
            </a:r>
            <a:r>
              <a:rPr lang="en-US" altLang="en-US" sz="1000" b="1" dirty="0">
                <a:latin typeface="Times New Roman" panose="02020603050405020304" pitchFamily="18" charset="0"/>
                <a:ea typeface="Malgun Gothic" panose="020B0503020000020004" pitchFamily="34" charset="-127"/>
                <a:cs typeface="Times New Roman" panose="02020603050405020304" pitchFamily="18" charset="0"/>
              </a:rPr>
              <a:t>) and ≥65 </a:t>
            </a:r>
            <a:r>
              <a:rPr lang="en-US" altLang="en-US" sz="1000" b="1" dirty="0" err="1">
                <a:latin typeface="Times New Roman" panose="02020603050405020304" pitchFamily="18" charset="0"/>
                <a:ea typeface="Malgun Gothic" panose="020B0503020000020004" pitchFamily="34" charset="-127"/>
                <a:cs typeface="Times New Roman" panose="02020603050405020304" pitchFamily="18" charset="0"/>
              </a:rPr>
              <a:t>yo</a:t>
            </a:r>
            <a:r>
              <a:rPr lang="en-US" altLang="en-US" sz="1000" b="1" dirty="0">
                <a:latin typeface="Times New Roman" panose="02020603050405020304" pitchFamily="18" charset="0"/>
                <a:ea typeface="Malgun Gothic" panose="020B0503020000020004" pitchFamily="34" charset="-127"/>
                <a:cs typeface="Times New Roman" panose="02020603050405020304" pitchFamily="18" charset="0"/>
              </a:rPr>
              <a:t>.</a:t>
            </a:r>
            <a:endParaRPr lang="en-US" altLang="en-US" sz="1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021645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9619BA11-7B97-B04B-9C6A-3DD1B267DAD2}"/>
              </a:ext>
            </a:extLst>
          </p:cNvPr>
          <p:cNvGraphicFramePr>
            <a:graphicFrameLocks noGrp="1"/>
          </p:cNvGraphicFramePr>
          <p:nvPr>
            <p:extLst>
              <p:ext uri="{D42A27DB-BD31-4B8C-83A1-F6EECF244321}">
                <p14:modId xmlns:p14="http://schemas.microsoft.com/office/powerpoint/2010/main" val="1643534081"/>
              </p:ext>
            </p:extLst>
          </p:nvPr>
        </p:nvGraphicFramePr>
        <p:xfrm>
          <a:off x="238041" y="965198"/>
          <a:ext cx="6381916" cy="7437120"/>
        </p:xfrm>
        <a:graphic>
          <a:graphicData uri="http://schemas.openxmlformats.org/drawingml/2006/table">
            <a:tbl>
              <a:tblPr firstRow="1" firstCol="1" bandRow="1">
                <a:tableStyleId>{5940675A-B579-460E-94D1-54222C63F5DA}</a:tableStyleId>
              </a:tblPr>
              <a:tblGrid>
                <a:gridCol w="1214280">
                  <a:extLst>
                    <a:ext uri="{9D8B030D-6E8A-4147-A177-3AD203B41FA5}">
                      <a16:colId xmlns:a16="http://schemas.microsoft.com/office/drawing/2014/main" val="3416878650"/>
                    </a:ext>
                  </a:extLst>
                </a:gridCol>
                <a:gridCol w="861174">
                  <a:extLst>
                    <a:ext uri="{9D8B030D-6E8A-4147-A177-3AD203B41FA5}">
                      <a16:colId xmlns:a16="http://schemas.microsoft.com/office/drawing/2014/main" val="2793295855"/>
                    </a:ext>
                  </a:extLst>
                </a:gridCol>
                <a:gridCol w="861174">
                  <a:extLst>
                    <a:ext uri="{9D8B030D-6E8A-4147-A177-3AD203B41FA5}">
                      <a16:colId xmlns:a16="http://schemas.microsoft.com/office/drawing/2014/main" val="1894676224"/>
                    </a:ext>
                  </a:extLst>
                </a:gridCol>
                <a:gridCol w="861174">
                  <a:extLst>
                    <a:ext uri="{9D8B030D-6E8A-4147-A177-3AD203B41FA5}">
                      <a16:colId xmlns:a16="http://schemas.microsoft.com/office/drawing/2014/main" val="2083040091"/>
                    </a:ext>
                  </a:extLst>
                </a:gridCol>
                <a:gridCol w="861174">
                  <a:extLst>
                    <a:ext uri="{9D8B030D-6E8A-4147-A177-3AD203B41FA5}">
                      <a16:colId xmlns:a16="http://schemas.microsoft.com/office/drawing/2014/main" val="1838133791"/>
                    </a:ext>
                  </a:extLst>
                </a:gridCol>
                <a:gridCol w="861174">
                  <a:extLst>
                    <a:ext uri="{9D8B030D-6E8A-4147-A177-3AD203B41FA5}">
                      <a16:colId xmlns:a16="http://schemas.microsoft.com/office/drawing/2014/main" val="68313650"/>
                    </a:ext>
                  </a:extLst>
                </a:gridCol>
                <a:gridCol w="861766">
                  <a:extLst>
                    <a:ext uri="{9D8B030D-6E8A-4147-A177-3AD203B41FA5}">
                      <a16:colId xmlns:a16="http://schemas.microsoft.com/office/drawing/2014/main" val="391169623"/>
                    </a:ext>
                  </a:extLst>
                </a:gridCol>
              </a:tblGrid>
              <a:tr h="186259">
                <a:tc>
                  <a:txBody>
                    <a:bodyPr/>
                    <a:lstStyle/>
                    <a:p>
                      <a:pPr marL="0" marR="0" algn="ctr">
                        <a:spcBef>
                          <a:spcPts val="0"/>
                        </a:spcBef>
                        <a:spcAft>
                          <a:spcPts val="0"/>
                        </a:spcAft>
                      </a:pPr>
                      <a:r>
                        <a:rPr lang="en-US" sz="800">
                          <a:effectLst/>
                          <a:latin typeface="Times New Roman" panose="02020603050405020304" pitchFamily="18" charset="0"/>
                          <a:cs typeface="Times New Roman" panose="02020603050405020304" pitchFamily="18" charset="0"/>
                        </a:rPr>
                        <a:t>&lt;65 yo (n=566)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gridSpan="2">
                  <a:txBody>
                    <a:bodyPr/>
                    <a:lstStyle/>
                    <a:p>
                      <a:pPr marL="0" marR="0" algn="ctr">
                        <a:spcBef>
                          <a:spcPts val="0"/>
                        </a:spcBef>
                        <a:spcAft>
                          <a:spcPts val="0"/>
                        </a:spcAft>
                      </a:pPr>
                      <a:r>
                        <a:rPr lang="en-US" sz="800" dirty="0">
                          <a:effectLst/>
                          <a:latin typeface="Times New Roman" panose="02020603050405020304" pitchFamily="18" charset="0"/>
                          <a:cs typeface="Times New Roman" panose="02020603050405020304" pitchFamily="18" charset="0"/>
                        </a:rPr>
                        <a:t>Non-severe vs. severe at admission (n=403 vs. 163)</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hMerge="1">
                  <a:txBody>
                    <a:bodyPr/>
                    <a:lstStyle/>
                    <a:p>
                      <a:endParaRPr lang="en-US"/>
                    </a:p>
                  </a:txBody>
                  <a:tcPr/>
                </a:tc>
                <a:tc gridSpan="2">
                  <a:txBody>
                    <a:bodyPr/>
                    <a:lstStyle/>
                    <a:p>
                      <a:pPr marL="0" marR="0" algn="ctr">
                        <a:spcBef>
                          <a:spcPts val="0"/>
                        </a:spcBef>
                        <a:spcAft>
                          <a:spcPts val="0"/>
                        </a:spcAft>
                      </a:pPr>
                      <a:r>
                        <a:rPr lang="en-US" sz="800">
                          <a:effectLst/>
                          <a:latin typeface="Times New Roman" panose="02020603050405020304" pitchFamily="18" charset="0"/>
                          <a:cs typeface="Times New Roman" panose="02020603050405020304" pitchFamily="18" charset="0"/>
                        </a:rPr>
                        <a:t>Non-ICU vs ICU</a:t>
                      </a:r>
                    </a:p>
                    <a:p>
                      <a:pPr marL="0" marR="0" algn="ctr">
                        <a:spcBef>
                          <a:spcPts val="0"/>
                        </a:spcBef>
                        <a:spcAft>
                          <a:spcPts val="0"/>
                        </a:spcAft>
                      </a:pPr>
                      <a:r>
                        <a:rPr lang="en-US" sz="800">
                          <a:effectLst/>
                          <a:latin typeface="Times New Roman" panose="02020603050405020304" pitchFamily="18" charset="0"/>
                          <a:cs typeface="Times New Roman" panose="02020603050405020304" pitchFamily="18" charset="0"/>
                        </a:rPr>
                        <a:t>(n=371 vs 195)</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hMerge="1">
                  <a:txBody>
                    <a:bodyPr/>
                    <a:lstStyle/>
                    <a:p>
                      <a:endParaRPr lang="en-US"/>
                    </a:p>
                  </a:txBody>
                  <a:tcPr/>
                </a:tc>
                <a:tc gridSpan="2">
                  <a:txBody>
                    <a:bodyPr/>
                    <a:lstStyle/>
                    <a:p>
                      <a:pPr marL="0" marR="0" algn="ctr">
                        <a:spcBef>
                          <a:spcPts val="0"/>
                        </a:spcBef>
                        <a:spcAft>
                          <a:spcPts val="0"/>
                        </a:spcAft>
                      </a:pPr>
                      <a:r>
                        <a:rPr lang="en-US" sz="800">
                          <a:effectLst/>
                          <a:latin typeface="Times New Roman" panose="02020603050405020304" pitchFamily="18" charset="0"/>
                          <a:cs typeface="Times New Roman" panose="02020603050405020304" pitchFamily="18" charset="0"/>
                        </a:rPr>
                        <a:t>Alive vs. Death</a:t>
                      </a:r>
                    </a:p>
                    <a:p>
                      <a:pPr marL="0" marR="0" algn="ctr">
                        <a:spcBef>
                          <a:spcPts val="0"/>
                        </a:spcBef>
                        <a:spcAft>
                          <a:spcPts val="0"/>
                        </a:spcAft>
                      </a:pPr>
                      <a:r>
                        <a:rPr lang="en-US" sz="800">
                          <a:effectLst/>
                          <a:latin typeface="Times New Roman" panose="02020603050405020304" pitchFamily="18" charset="0"/>
                          <a:cs typeface="Times New Roman" panose="02020603050405020304" pitchFamily="18" charset="0"/>
                        </a:rPr>
                        <a:t>(n=522 vs. 44)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hMerge="1">
                  <a:txBody>
                    <a:bodyPr/>
                    <a:lstStyle/>
                    <a:p>
                      <a:endParaRPr lang="en-US"/>
                    </a:p>
                  </a:txBody>
                  <a:tcPr/>
                </a:tc>
                <a:extLst>
                  <a:ext uri="{0D108BD9-81ED-4DB2-BD59-A6C34878D82A}">
                    <a16:rowId xmlns:a16="http://schemas.microsoft.com/office/drawing/2014/main" val="808044213"/>
                  </a:ext>
                </a:extLst>
              </a:tr>
              <a:tr h="93129">
                <a:tc>
                  <a:txBody>
                    <a:bodyPr/>
                    <a:lstStyle/>
                    <a:p>
                      <a:pPr marL="0" marR="0" algn="l">
                        <a:spcBef>
                          <a:spcPts val="0"/>
                        </a:spcBef>
                        <a:spcAft>
                          <a:spcPts val="0"/>
                        </a:spcAft>
                      </a:pPr>
                      <a:r>
                        <a:rPr lang="en-US" sz="800" b="1" dirty="0">
                          <a:effectLst/>
                          <a:latin typeface="Times New Roman" panose="02020603050405020304" pitchFamily="18" charset="0"/>
                          <a:cs typeface="Times New Roman" panose="02020603050405020304" pitchFamily="18" charset="0"/>
                        </a:rPr>
                        <a:t>Demographics</a:t>
                      </a:r>
                      <a:endParaRPr lang="en-US" sz="800" b="1"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b="1" dirty="0">
                          <a:effectLst/>
                          <a:latin typeface="Times New Roman" panose="02020603050405020304" pitchFamily="18" charset="0"/>
                          <a:cs typeface="Times New Roman" panose="02020603050405020304" pitchFamily="18" charset="0"/>
                        </a:rPr>
                        <a:t>p value</a:t>
                      </a:r>
                      <a:endParaRPr lang="en-US" sz="800" b="1"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b="1" dirty="0">
                          <a:effectLst/>
                          <a:latin typeface="Times New Roman" panose="02020603050405020304" pitchFamily="18" charset="0"/>
                          <a:cs typeface="Times New Roman" panose="02020603050405020304" pitchFamily="18" charset="0"/>
                        </a:rPr>
                        <a:t>Odd Ratio</a:t>
                      </a:r>
                      <a:endParaRPr lang="en-US" sz="800" b="1"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b="1" dirty="0">
                          <a:effectLst/>
                          <a:latin typeface="Times New Roman" panose="02020603050405020304" pitchFamily="18" charset="0"/>
                          <a:cs typeface="Times New Roman" panose="02020603050405020304" pitchFamily="18" charset="0"/>
                        </a:rPr>
                        <a:t>p value</a:t>
                      </a:r>
                      <a:endParaRPr lang="en-US" sz="800" b="1"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b="1" dirty="0">
                          <a:effectLst/>
                          <a:latin typeface="Times New Roman" panose="02020603050405020304" pitchFamily="18" charset="0"/>
                          <a:cs typeface="Times New Roman" panose="02020603050405020304" pitchFamily="18" charset="0"/>
                        </a:rPr>
                        <a:t>Odd Ratio</a:t>
                      </a:r>
                      <a:endParaRPr lang="en-US" sz="800" b="1"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b="1" dirty="0">
                          <a:effectLst/>
                          <a:latin typeface="Times New Roman" panose="02020603050405020304" pitchFamily="18" charset="0"/>
                          <a:cs typeface="Times New Roman" panose="02020603050405020304" pitchFamily="18" charset="0"/>
                        </a:rPr>
                        <a:t>p value</a:t>
                      </a:r>
                      <a:endParaRPr lang="en-US" sz="800" b="1"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b="1" dirty="0">
                          <a:effectLst/>
                          <a:latin typeface="Times New Roman" panose="02020603050405020304" pitchFamily="18" charset="0"/>
                          <a:cs typeface="Times New Roman" panose="02020603050405020304" pitchFamily="18" charset="0"/>
                        </a:rPr>
                        <a:t>Odd Ratio</a:t>
                      </a:r>
                      <a:endParaRPr lang="en-US" sz="800" b="1"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787469633"/>
                  </a:ext>
                </a:extLst>
              </a:tr>
              <a:tr h="93129">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Gender</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0.005390</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1.815590</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0.000944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1.951905</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0.101928</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1.851394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1780013126"/>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Race</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0.414658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 </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0.083520</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 </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0.470428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 </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164476813"/>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Ethnicity</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0.639044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 </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0.054448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 </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0.388286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 </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626849932"/>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Age</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0.002408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1.032764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0.033876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1.020836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0.013630</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1.054761</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extLst>
                  <a:ext uri="{0D108BD9-81ED-4DB2-BD59-A6C34878D82A}">
                    <a16:rowId xmlns:a16="http://schemas.microsoft.com/office/drawing/2014/main" val="3778203102"/>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BMI</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0.029146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1.027019</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0.132124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1.017121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0.486073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0.984329</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597002182"/>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ELX score</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0.066382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0.917827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0.364974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0.963709</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0.388021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1.058297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255185642"/>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Electrolyte do</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0.675124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1.142771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0.030476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0.535623</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0.119238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0.435207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1414326830"/>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Neurological do</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0.259101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1.468408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0.612070</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0.864247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0.393382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0.674859</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2063120821"/>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Renal failure</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0.301747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0.684600</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0.895559</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0.958989</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0.150553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0.500512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2134598332"/>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Uncomplicated DM</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0.506374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0.813812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0.143801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0.653413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0.983692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0.989243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3815116688"/>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Complicated DM</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0.915561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1.036918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0.367791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1.331948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0.256465</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1.936564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638973120"/>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Weight loss</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0.886957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1.057528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0.240428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1.499298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0.133703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2.326174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760883075"/>
                  </a:ext>
                </a:extLst>
              </a:tr>
              <a:tr h="93129">
                <a:tc>
                  <a:txBody>
                    <a:bodyPr/>
                    <a:lstStyle/>
                    <a:p>
                      <a:pPr marL="0" marR="0" algn="l">
                        <a:spcBef>
                          <a:spcPts val="0"/>
                        </a:spcBef>
                        <a:spcAft>
                          <a:spcPts val="0"/>
                        </a:spcAft>
                      </a:pPr>
                      <a:r>
                        <a:rPr lang="en-US" sz="800" b="1" dirty="0">
                          <a:effectLst/>
                          <a:latin typeface="Times New Roman" panose="02020603050405020304" pitchFamily="18" charset="0"/>
                          <a:cs typeface="Times New Roman" panose="02020603050405020304" pitchFamily="18" charset="0"/>
                        </a:rPr>
                        <a:t>First Labs</a:t>
                      </a:r>
                      <a:endParaRPr lang="en-US" sz="800" b="1"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gridSpan="6">
                  <a:txBody>
                    <a:bodyPr/>
                    <a:lstStyle/>
                    <a:p>
                      <a:pPr marL="0" marR="0" algn="l">
                        <a:spcBef>
                          <a:spcPts val="0"/>
                        </a:spcBef>
                        <a:spcAft>
                          <a:spcPts val="0"/>
                        </a:spcAft>
                      </a:pP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hMerge="1">
                  <a:txBody>
                    <a:bodyPr/>
                    <a:lstStyle/>
                    <a:p>
                      <a:pPr marL="0" marR="0" algn="l">
                        <a:spcBef>
                          <a:spcPts val="0"/>
                        </a:spcBef>
                        <a:spcAft>
                          <a:spcPts val="0"/>
                        </a:spcAft>
                      </a:pPr>
                      <a:endParaRPr lang="en-US" sz="800" dirty="0">
                        <a:effectLst/>
                        <a:latin typeface="Arial" panose="020B0604020202020204" pitchFamily="34" charset="0"/>
                        <a:ea typeface="Malgun Gothic" panose="020B0503020000020004" pitchFamily="34" charset="-127"/>
                        <a:cs typeface="Arial" panose="020B0604020202020204" pitchFamily="34" charset="0"/>
                      </a:endParaRPr>
                    </a:p>
                  </a:txBody>
                  <a:tcPr marL="25346" marR="25346" marT="0" marB="0"/>
                </a:tc>
                <a:tc hMerge="1">
                  <a:txBody>
                    <a:bodyPr/>
                    <a:lstStyle/>
                    <a:p>
                      <a:pPr marL="0" marR="0" algn="l">
                        <a:spcBef>
                          <a:spcPts val="0"/>
                        </a:spcBef>
                        <a:spcAft>
                          <a:spcPts val="0"/>
                        </a:spcAft>
                      </a:pPr>
                      <a:endParaRPr lang="en-US" sz="800" dirty="0">
                        <a:effectLst/>
                        <a:latin typeface="Arial" panose="020B0604020202020204" pitchFamily="34" charset="0"/>
                        <a:ea typeface="Malgun Gothic" panose="020B0503020000020004" pitchFamily="34" charset="-127"/>
                        <a:cs typeface="Arial" panose="020B0604020202020204" pitchFamily="34" charset="0"/>
                      </a:endParaRPr>
                    </a:p>
                  </a:txBody>
                  <a:tcPr marL="25346" marR="25346" marT="0" marB="0"/>
                </a:tc>
                <a:tc hMerge="1">
                  <a:txBody>
                    <a:bodyPr/>
                    <a:lstStyle/>
                    <a:p>
                      <a:pPr marL="0" marR="0" algn="l">
                        <a:spcBef>
                          <a:spcPts val="0"/>
                        </a:spcBef>
                        <a:spcAft>
                          <a:spcPts val="0"/>
                        </a:spcAft>
                      </a:pPr>
                      <a:endParaRPr lang="en-US" sz="800" dirty="0">
                        <a:effectLst/>
                        <a:latin typeface="Arial" panose="020B0604020202020204" pitchFamily="34" charset="0"/>
                        <a:ea typeface="Malgun Gothic" panose="020B0503020000020004" pitchFamily="34" charset="-127"/>
                        <a:cs typeface="Arial" panose="020B0604020202020204" pitchFamily="34" charset="0"/>
                      </a:endParaRPr>
                    </a:p>
                  </a:txBody>
                  <a:tcPr marL="25346" marR="25346" marT="0" marB="0"/>
                </a:tc>
                <a:tc hMerge="1">
                  <a:txBody>
                    <a:bodyPr/>
                    <a:lstStyle/>
                    <a:p>
                      <a:pPr marL="0" marR="0" algn="l">
                        <a:spcBef>
                          <a:spcPts val="0"/>
                        </a:spcBef>
                        <a:spcAft>
                          <a:spcPts val="0"/>
                        </a:spcAft>
                      </a:pPr>
                      <a:endParaRPr lang="en-US" sz="800" dirty="0">
                        <a:effectLst/>
                        <a:latin typeface="Arial" panose="020B0604020202020204" pitchFamily="34" charset="0"/>
                        <a:ea typeface="Malgun Gothic" panose="020B0503020000020004" pitchFamily="34" charset="-127"/>
                        <a:cs typeface="Arial" panose="020B0604020202020204" pitchFamily="34" charset="0"/>
                      </a:endParaRPr>
                    </a:p>
                  </a:txBody>
                  <a:tcPr marL="25346" marR="25346" marT="0" marB="0"/>
                </a:tc>
                <a:tc hMerge="1">
                  <a:txBody>
                    <a:bodyPr/>
                    <a:lstStyle/>
                    <a:p>
                      <a:pPr marL="0" marR="0" algn="l">
                        <a:spcBef>
                          <a:spcPts val="0"/>
                        </a:spcBef>
                        <a:spcAft>
                          <a:spcPts val="0"/>
                        </a:spcAft>
                      </a:pPr>
                      <a:endParaRPr lang="en-US" sz="800" dirty="0">
                        <a:effectLst/>
                        <a:latin typeface="Arial" panose="020B0604020202020204" pitchFamily="34" charset="0"/>
                        <a:ea typeface="Malgun Gothic" panose="020B0503020000020004" pitchFamily="34" charset="-127"/>
                        <a:cs typeface="Arial" panose="020B0604020202020204" pitchFamily="34" charset="0"/>
                      </a:endParaRPr>
                    </a:p>
                  </a:txBody>
                  <a:tcPr marL="25346" marR="25346" marT="0" marB="0"/>
                </a:tc>
                <a:extLst>
                  <a:ext uri="{0D108BD9-81ED-4DB2-BD59-A6C34878D82A}">
                    <a16:rowId xmlns:a16="http://schemas.microsoft.com/office/drawing/2014/main" val="2301548696"/>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Albumin</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0.269172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0.782559</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0.195606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0.768327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0.026183</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0.458379</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extLst>
                  <a:ext uri="{0D108BD9-81ED-4DB2-BD59-A6C34878D82A}">
                    <a16:rowId xmlns:a16="http://schemas.microsoft.com/office/drawing/2014/main" val="1019599886"/>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CRP</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0.000003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1.006686</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0.870251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1.000211</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0.929661</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1.000182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3378575927"/>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D-Dimer</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0.786647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0.993814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0.131459</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1.035797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0.001451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1.074594</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extLst>
                  <a:ext uri="{0D108BD9-81ED-4DB2-BD59-A6C34878D82A}">
                    <a16:rowId xmlns:a16="http://schemas.microsoft.com/office/drawing/2014/main" val="3650290746"/>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Ferritin</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0.005489</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1.000217</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0.069199</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1.000116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0.018385</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1.000133</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extLst>
                  <a:ext uri="{0D108BD9-81ED-4DB2-BD59-A6C34878D82A}">
                    <a16:rowId xmlns:a16="http://schemas.microsoft.com/office/drawing/2014/main" val="3728620028"/>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Procalcitonin</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0.455897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0.965693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0.486425</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1.018203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0.644587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1.006739</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2231424838"/>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WBC</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0.526136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1.019195</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0.462509</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1.020711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0.335251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1.039474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16769175"/>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Neutrophil %</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0.164616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1.028087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0.783409</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0.995541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0.023958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0.957738</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extLst>
                  <a:ext uri="{0D108BD9-81ED-4DB2-BD59-A6C34878D82A}">
                    <a16:rowId xmlns:a16="http://schemas.microsoft.com/office/drawing/2014/main" val="113020166"/>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Lymphocyte %</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0.167834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1.034500</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0.015183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0.949503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0.007041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0.917521</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extLst>
                  <a:ext uri="{0D108BD9-81ED-4DB2-BD59-A6C34878D82A}">
                    <a16:rowId xmlns:a16="http://schemas.microsoft.com/office/drawing/2014/main" val="2989644204"/>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Monocyte %</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0.107198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0.942183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0.016651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0.925969</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0.884004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1.005859</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1533290587"/>
                  </a:ext>
                </a:extLst>
              </a:tr>
              <a:tr h="93129">
                <a:tc>
                  <a:txBody>
                    <a:bodyPr/>
                    <a:lstStyle/>
                    <a:p>
                      <a:pPr marL="0" marR="0" algn="l">
                        <a:spcBef>
                          <a:spcPts val="0"/>
                        </a:spcBef>
                        <a:spcAft>
                          <a:spcPts val="0"/>
                        </a:spcAft>
                      </a:pPr>
                      <a:r>
                        <a:rPr lang="en-US" sz="800" b="1" dirty="0">
                          <a:effectLst/>
                          <a:latin typeface="Times New Roman" panose="02020603050405020304" pitchFamily="18" charset="0"/>
                          <a:cs typeface="Times New Roman" panose="02020603050405020304" pitchFamily="18" charset="0"/>
                        </a:rPr>
                        <a:t>Max Labs</a:t>
                      </a:r>
                      <a:endParaRPr lang="en-US" sz="800" b="1"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712570459"/>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Albumin</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0.703231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1.097732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0.194634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1.405203</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0.049795</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0.446299</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1270236511"/>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CRP</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0.000148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1.005092</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0.738633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0.999532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0.803541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1.000617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3784649915"/>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D-Dimer</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0.637029</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0.994072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0.000033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1.061782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0.016284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1.042040</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extLst>
                  <a:ext uri="{0D108BD9-81ED-4DB2-BD59-A6C34878D82A}">
                    <a16:rowId xmlns:a16="http://schemas.microsoft.com/office/drawing/2014/main" val="741763543"/>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Ferritin</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0.054163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1.000086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0.216282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1.000065</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0.056121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1.000116</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413437204"/>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Procalcitonin</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0.227789</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0.994674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0.634590</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0.996903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0.895296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1.000646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1460524717"/>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WBC</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0.005261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1.042904</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0.000097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1.074757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0.000030</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1.090351</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extLst>
                  <a:ext uri="{0D108BD9-81ED-4DB2-BD59-A6C34878D82A}">
                    <a16:rowId xmlns:a16="http://schemas.microsoft.com/office/drawing/2014/main" val="2705843139"/>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Neutrophil %</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0.072295</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1.026763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8.5417E-7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1.081447</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0.862818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0.994697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715404412"/>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Lymphocyte %</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0.940756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1.000745</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0.074647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1.018578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0.039336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0.957574</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extLst>
                  <a:ext uri="{0D108BD9-81ED-4DB2-BD59-A6C34878D82A}">
                    <a16:rowId xmlns:a16="http://schemas.microsoft.com/office/drawing/2014/main" val="1989326186"/>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Monocyte %</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0.019420</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0.940668</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0.691113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0.990753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0.733236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1.015346</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1776104031"/>
                  </a:ext>
                </a:extLst>
              </a:tr>
              <a:tr h="93129">
                <a:tc>
                  <a:txBody>
                    <a:bodyPr/>
                    <a:lstStyle/>
                    <a:p>
                      <a:pPr marL="0" marR="0" algn="l">
                        <a:spcBef>
                          <a:spcPts val="0"/>
                        </a:spcBef>
                        <a:spcAft>
                          <a:spcPts val="0"/>
                        </a:spcAft>
                      </a:pPr>
                      <a:r>
                        <a:rPr lang="en-US" sz="800" b="1" dirty="0">
                          <a:effectLst/>
                          <a:latin typeface="Times New Roman" panose="02020603050405020304" pitchFamily="18" charset="0"/>
                          <a:cs typeface="Times New Roman" panose="02020603050405020304" pitchFamily="18" charset="0"/>
                        </a:rPr>
                        <a:t>First Cytokines</a:t>
                      </a:r>
                      <a:endParaRPr lang="en-US" sz="800" b="1"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gridSpan="6">
                  <a:txBody>
                    <a:bodyPr/>
                    <a:lstStyle/>
                    <a:p>
                      <a:pPr marL="0" marR="0" algn="l">
                        <a:spcBef>
                          <a:spcPts val="0"/>
                        </a:spcBef>
                        <a:spcAft>
                          <a:spcPts val="0"/>
                        </a:spcAft>
                      </a:pP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hMerge="1">
                  <a:txBody>
                    <a:bodyPr/>
                    <a:lstStyle/>
                    <a:p>
                      <a:pPr marL="0" marR="0" algn="l">
                        <a:spcBef>
                          <a:spcPts val="0"/>
                        </a:spcBef>
                        <a:spcAft>
                          <a:spcPts val="0"/>
                        </a:spcAft>
                      </a:pPr>
                      <a:endParaRPr lang="en-US" sz="800" dirty="0">
                        <a:effectLst/>
                        <a:latin typeface="Arial" panose="020B0604020202020204" pitchFamily="34" charset="0"/>
                        <a:ea typeface="Malgun Gothic" panose="020B0503020000020004" pitchFamily="34" charset="-127"/>
                        <a:cs typeface="Arial" panose="020B0604020202020204" pitchFamily="34" charset="0"/>
                      </a:endParaRPr>
                    </a:p>
                  </a:txBody>
                  <a:tcPr marL="25346" marR="25346" marT="0" marB="0"/>
                </a:tc>
                <a:tc hMerge="1">
                  <a:txBody>
                    <a:bodyPr/>
                    <a:lstStyle/>
                    <a:p>
                      <a:pPr marL="0" marR="0" algn="l">
                        <a:spcBef>
                          <a:spcPts val="0"/>
                        </a:spcBef>
                        <a:spcAft>
                          <a:spcPts val="0"/>
                        </a:spcAft>
                      </a:pPr>
                      <a:endParaRPr lang="en-US" sz="800" dirty="0">
                        <a:effectLst/>
                        <a:latin typeface="Arial" panose="020B0604020202020204" pitchFamily="34" charset="0"/>
                        <a:ea typeface="Malgun Gothic" panose="020B0503020000020004" pitchFamily="34" charset="-127"/>
                        <a:cs typeface="Arial" panose="020B0604020202020204" pitchFamily="34" charset="0"/>
                      </a:endParaRPr>
                    </a:p>
                  </a:txBody>
                  <a:tcPr marL="25346" marR="25346" marT="0" marB="0"/>
                </a:tc>
                <a:tc hMerge="1">
                  <a:txBody>
                    <a:bodyPr/>
                    <a:lstStyle/>
                    <a:p>
                      <a:pPr marL="0" marR="0" algn="l">
                        <a:spcBef>
                          <a:spcPts val="0"/>
                        </a:spcBef>
                        <a:spcAft>
                          <a:spcPts val="0"/>
                        </a:spcAft>
                      </a:pPr>
                      <a:endParaRPr lang="en-US" sz="800" dirty="0">
                        <a:effectLst/>
                        <a:latin typeface="Arial" panose="020B0604020202020204" pitchFamily="34" charset="0"/>
                        <a:ea typeface="Malgun Gothic" panose="020B0503020000020004" pitchFamily="34" charset="-127"/>
                        <a:cs typeface="Arial" panose="020B0604020202020204" pitchFamily="34" charset="0"/>
                      </a:endParaRPr>
                    </a:p>
                  </a:txBody>
                  <a:tcPr marL="25346" marR="25346" marT="0" marB="0"/>
                </a:tc>
                <a:tc hMerge="1">
                  <a:txBody>
                    <a:bodyPr/>
                    <a:lstStyle/>
                    <a:p>
                      <a:pPr marL="0" marR="0" algn="l">
                        <a:spcBef>
                          <a:spcPts val="0"/>
                        </a:spcBef>
                        <a:spcAft>
                          <a:spcPts val="0"/>
                        </a:spcAft>
                      </a:pPr>
                      <a:endParaRPr lang="en-US" sz="800" dirty="0">
                        <a:effectLst/>
                        <a:latin typeface="Arial" panose="020B0604020202020204" pitchFamily="34" charset="0"/>
                        <a:ea typeface="Malgun Gothic" panose="020B0503020000020004" pitchFamily="34" charset="-127"/>
                        <a:cs typeface="Arial" panose="020B0604020202020204" pitchFamily="34" charset="0"/>
                      </a:endParaRPr>
                    </a:p>
                  </a:txBody>
                  <a:tcPr marL="25346" marR="25346" marT="0" marB="0"/>
                </a:tc>
                <a:tc hMerge="1">
                  <a:txBody>
                    <a:bodyPr/>
                    <a:lstStyle/>
                    <a:p>
                      <a:pPr marL="0" marR="0" algn="l">
                        <a:spcBef>
                          <a:spcPts val="0"/>
                        </a:spcBef>
                        <a:spcAft>
                          <a:spcPts val="0"/>
                        </a:spcAft>
                      </a:pPr>
                      <a:endParaRPr lang="en-US" sz="800" dirty="0">
                        <a:effectLst/>
                        <a:latin typeface="Arial" panose="020B0604020202020204" pitchFamily="34" charset="0"/>
                        <a:ea typeface="Malgun Gothic" panose="020B0503020000020004" pitchFamily="34" charset="-127"/>
                        <a:cs typeface="Arial" panose="020B0604020202020204" pitchFamily="34" charset="0"/>
                      </a:endParaRPr>
                    </a:p>
                  </a:txBody>
                  <a:tcPr marL="25346" marR="25346" marT="0" marB="0"/>
                </a:tc>
                <a:extLst>
                  <a:ext uri="{0D108BD9-81ED-4DB2-BD59-A6C34878D82A}">
                    <a16:rowId xmlns:a16="http://schemas.microsoft.com/office/drawing/2014/main" val="3881265668"/>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IL-1</a:t>
                      </a:r>
                      <a:r>
                        <a:rPr lang="en-US" sz="800">
                          <a:effectLst/>
                          <a:latin typeface="Times New Roman" panose="02020603050405020304" pitchFamily="18" charset="0"/>
                          <a:cs typeface="Times New Roman" panose="02020603050405020304" pitchFamily="18" charset="0"/>
                          <a:sym typeface="Symbol" pitchFamily="2" charset="2"/>
                        </a:rPr>
                        <a:t></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0.634763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0.993281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0.020437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1.028335</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0.946164</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0.998383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2747825160"/>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IL-2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0.454934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0.977663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0.420905</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0.981177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0.679763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0.982154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2503933512"/>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IL-2R</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0.931301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1.000007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0.269021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1.000096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0.004301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1.000246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extLst>
                  <a:ext uri="{0D108BD9-81ED-4DB2-BD59-A6C34878D82A}">
                    <a16:rowId xmlns:a16="http://schemas.microsoft.com/office/drawing/2014/main" val="4005775314"/>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IL-4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0.707280</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1.016297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0.784470</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0.990232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0.039259</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0.789375</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extLst>
                  <a:ext uri="{0D108BD9-81ED-4DB2-BD59-A6C34878D82A}">
                    <a16:rowId xmlns:a16="http://schemas.microsoft.com/office/drawing/2014/main" val="2274591627"/>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IL-5</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0.773739</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0.991425</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0.341660</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1.058267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0.298647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1.081376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82810110"/>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IL-6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0.000484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1.004472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0.000084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1.007656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0.005691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1.003305</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extLst>
                  <a:ext uri="{0D108BD9-81ED-4DB2-BD59-A6C34878D82A}">
                    <a16:rowId xmlns:a16="http://schemas.microsoft.com/office/drawing/2014/main" val="3993934137"/>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IL-8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0.681787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0.997083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0.118398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1.190796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0.747964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1.006925</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2943024006"/>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IL-10</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0.002095</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1.020781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0.043675</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1.010854</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0.688021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1.003171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1660060628"/>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IL-12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0.490920</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1.045809</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0.785827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0.986533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0.639472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1.058661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1202088959"/>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IL-13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0.981559</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0.998492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0.429931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0.945969</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0.998214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0.999748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470972377"/>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IL-17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0.353743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0.961836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0.262095</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0.994582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0.969588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0.999563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2665269704"/>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IFN-</a:t>
                      </a:r>
                      <a:r>
                        <a:rPr lang="en-US" sz="800">
                          <a:effectLst/>
                          <a:latin typeface="Times New Roman" panose="02020603050405020304" pitchFamily="18" charset="0"/>
                          <a:cs typeface="Times New Roman" panose="02020603050405020304" pitchFamily="18" charset="0"/>
                          <a:sym typeface="Symbol" pitchFamily="2" charset="2"/>
                        </a:rPr>
                        <a:t></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0.447725</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0.965717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0.157925</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0.951034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0.002897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1.149453</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extLst>
                  <a:ext uri="{0D108BD9-81ED-4DB2-BD59-A6C34878D82A}">
                    <a16:rowId xmlns:a16="http://schemas.microsoft.com/office/drawing/2014/main" val="1722920616"/>
                  </a:ext>
                </a:extLst>
              </a:tr>
              <a:tr h="93129">
                <a:tc>
                  <a:txBody>
                    <a:bodyPr/>
                    <a:lstStyle/>
                    <a:p>
                      <a:pPr marL="0" marR="0" algn="l">
                        <a:spcBef>
                          <a:spcPts val="0"/>
                        </a:spcBef>
                        <a:spcAft>
                          <a:spcPts val="0"/>
                        </a:spcAft>
                      </a:pPr>
                      <a:r>
                        <a:rPr lang="en-US" sz="800" b="1" dirty="0">
                          <a:effectLst/>
                          <a:latin typeface="Times New Roman" panose="02020603050405020304" pitchFamily="18" charset="0"/>
                          <a:cs typeface="Times New Roman" panose="02020603050405020304" pitchFamily="18" charset="0"/>
                        </a:rPr>
                        <a:t>Max Cytokines</a:t>
                      </a:r>
                      <a:endParaRPr lang="en-US" sz="800" b="1"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gridSpan="6">
                  <a:txBody>
                    <a:bodyPr/>
                    <a:lstStyle/>
                    <a:p>
                      <a:pPr marL="0" marR="0" algn="l">
                        <a:spcBef>
                          <a:spcPts val="0"/>
                        </a:spcBef>
                        <a:spcAft>
                          <a:spcPts val="0"/>
                        </a:spcAft>
                      </a:pP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hMerge="1">
                  <a:txBody>
                    <a:bodyPr/>
                    <a:lstStyle/>
                    <a:p>
                      <a:pPr marL="0" marR="0" algn="l">
                        <a:spcBef>
                          <a:spcPts val="0"/>
                        </a:spcBef>
                        <a:spcAft>
                          <a:spcPts val="0"/>
                        </a:spcAft>
                      </a:pPr>
                      <a:endParaRPr lang="en-US" sz="800" dirty="0">
                        <a:effectLst/>
                        <a:latin typeface="Arial" panose="020B0604020202020204" pitchFamily="34" charset="0"/>
                        <a:ea typeface="Malgun Gothic" panose="020B0503020000020004" pitchFamily="34" charset="-127"/>
                        <a:cs typeface="Arial" panose="020B0604020202020204" pitchFamily="34" charset="0"/>
                      </a:endParaRPr>
                    </a:p>
                  </a:txBody>
                  <a:tcPr marL="25346" marR="25346" marT="0" marB="0"/>
                </a:tc>
                <a:tc hMerge="1">
                  <a:txBody>
                    <a:bodyPr/>
                    <a:lstStyle/>
                    <a:p>
                      <a:pPr marL="0" marR="0" algn="l">
                        <a:spcBef>
                          <a:spcPts val="0"/>
                        </a:spcBef>
                        <a:spcAft>
                          <a:spcPts val="0"/>
                        </a:spcAft>
                      </a:pPr>
                      <a:endParaRPr lang="en-US" sz="800" dirty="0">
                        <a:effectLst/>
                        <a:latin typeface="Arial" panose="020B0604020202020204" pitchFamily="34" charset="0"/>
                        <a:ea typeface="Malgun Gothic" panose="020B0503020000020004" pitchFamily="34" charset="-127"/>
                        <a:cs typeface="Arial" panose="020B0604020202020204" pitchFamily="34" charset="0"/>
                      </a:endParaRPr>
                    </a:p>
                  </a:txBody>
                  <a:tcPr marL="25346" marR="25346" marT="0" marB="0"/>
                </a:tc>
                <a:tc hMerge="1">
                  <a:txBody>
                    <a:bodyPr/>
                    <a:lstStyle/>
                    <a:p>
                      <a:pPr marL="0" marR="0" algn="l">
                        <a:spcBef>
                          <a:spcPts val="0"/>
                        </a:spcBef>
                        <a:spcAft>
                          <a:spcPts val="0"/>
                        </a:spcAft>
                      </a:pPr>
                      <a:endParaRPr lang="en-US" sz="800" dirty="0">
                        <a:effectLst/>
                        <a:latin typeface="Arial" panose="020B0604020202020204" pitchFamily="34" charset="0"/>
                        <a:ea typeface="Malgun Gothic" panose="020B0503020000020004" pitchFamily="34" charset="-127"/>
                        <a:cs typeface="Arial" panose="020B0604020202020204" pitchFamily="34" charset="0"/>
                      </a:endParaRPr>
                    </a:p>
                  </a:txBody>
                  <a:tcPr marL="25346" marR="25346" marT="0" marB="0"/>
                </a:tc>
                <a:tc hMerge="1">
                  <a:txBody>
                    <a:bodyPr/>
                    <a:lstStyle/>
                    <a:p>
                      <a:pPr marL="0" marR="0" algn="l">
                        <a:spcBef>
                          <a:spcPts val="0"/>
                        </a:spcBef>
                        <a:spcAft>
                          <a:spcPts val="0"/>
                        </a:spcAft>
                      </a:pPr>
                      <a:endParaRPr lang="en-US" sz="800" dirty="0">
                        <a:effectLst/>
                        <a:latin typeface="Arial" panose="020B0604020202020204" pitchFamily="34" charset="0"/>
                        <a:ea typeface="Malgun Gothic" panose="020B0503020000020004" pitchFamily="34" charset="-127"/>
                        <a:cs typeface="Arial" panose="020B0604020202020204" pitchFamily="34" charset="0"/>
                      </a:endParaRPr>
                    </a:p>
                  </a:txBody>
                  <a:tcPr marL="25346" marR="25346" marT="0" marB="0"/>
                </a:tc>
                <a:tc hMerge="1">
                  <a:txBody>
                    <a:bodyPr/>
                    <a:lstStyle/>
                    <a:p>
                      <a:pPr marL="0" marR="0" algn="l">
                        <a:spcBef>
                          <a:spcPts val="0"/>
                        </a:spcBef>
                        <a:spcAft>
                          <a:spcPts val="0"/>
                        </a:spcAft>
                      </a:pPr>
                      <a:endParaRPr lang="en-US" sz="800" dirty="0">
                        <a:effectLst/>
                        <a:latin typeface="Arial" panose="020B0604020202020204" pitchFamily="34" charset="0"/>
                        <a:ea typeface="Malgun Gothic" panose="020B0503020000020004" pitchFamily="34" charset="-127"/>
                        <a:cs typeface="Arial" panose="020B0604020202020204" pitchFamily="34" charset="0"/>
                      </a:endParaRPr>
                    </a:p>
                  </a:txBody>
                  <a:tcPr marL="25346" marR="25346" marT="0" marB="0"/>
                </a:tc>
                <a:extLst>
                  <a:ext uri="{0D108BD9-81ED-4DB2-BD59-A6C34878D82A}">
                    <a16:rowId xmlns:a16="http://schemas.microsoft.com/office/drawing/2014/main" val="1207385808"/>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IL-1</a:t>
                      </a:r>
                      <a:r>
                        <a:rPr lang="en-US" sz="800">
                          <a:effectLst/>
                          <a:latin typeface="Times New Roman" panose="02020603050405020304" pitchFamily="18" charset="0"/>
                          <a:cs typeface="Times New Roman" panose="02020603050405020304" pitchFamily="18" charset="0"/>
                          <a:sym typeface="Symbol" pitchFamily="2" charset="2"/>
                        </a:rPr>
                        <a:t></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0.532963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1.007637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0.221526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1.011977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0.116153</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1.020353</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1982097318"/>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IL-2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0.229344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0.967781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0.753353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1.003368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0.537814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0.981556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1636576303"/>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IL-2R</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0.295285</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0.999934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0.085238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1.000116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0.003645</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1.000179</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extLst>
                  <a:ext uri="{0D108BD9-81ED-4DB2-BD59-A6C34878D82A}">
                    <a16:rowId xmlns:a16="http://schemas.microsoft.com/office/drawing/2014/main" val="3041771590"/>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IL-4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0.960898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0.999440</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0.876778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0.997323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0.495540</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1.001065</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3507635467"/>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IL-5</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0.266780</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1.017875</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0.273440</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1.042597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0.157631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1.068549</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3902181677"/>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IL-6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0.004359</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1.001219</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0.000001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1.002957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0.355136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1.000361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4072323599"/>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IL-8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0.792452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0.998423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0.163728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1.043440</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0.019284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1.037063</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extLst>
                  <a:ext uri="{0D108BD9-81ED-4DB2-BD59-A6C34878D82A}">
                    <a16:rowId xmlns:a16="http://schemas.microsoft.com/office/drawing/2014/main" val="2398966188"/>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IL-10</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0.001023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1.019030</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0.068227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1.008347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0.991364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1.000046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3096755918"/>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IL-12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0.971217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1.002113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0.137408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0.946945</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0.244367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0.905163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3320217128"/>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IL-13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0.161567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1.075155</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0.558798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1.031693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0.282184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1.075071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2348797944"/>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IL-17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0.103755</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0.979393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0.085347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0.993048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0.161857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0.993863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2776166759"/>
                  </a:ext>
                </a:extLst>
              </a:tr>
              <a:tr h="9312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IFN-</a:t>
                      </a:r>
                      <a:r>
                        <a:rPr lang="en-US" sz="800">
                          <a:effectLst/>
                          <a:latin typeface="Times New Roman" panose="02020603050405020304" pitchFamily="18" charset="0"/>
                          <a:cs typeface="Times New Roman" panose="02020603050405020304" pitchFamily="18" charset="0"/>
                          <a:sym typeface="Symbol" pitchFamily="2" charset="2"/>
                        </a:rPr>
                        <a:t></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0.376229</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0.980024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0.721451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1.005830</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0.209769</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1.029768</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3136972872"/>
                  </a:ext>
                </a:extLst>
              </a:tr>
            </a:tbl>
          </a:graphicData>
        </a:graphic>
      </p:graphicFrame>
      <p:sp>
        <p:nvSpPr>
          <p:cNvPr id="3" name="Rectangle 1">
            <a:extLst>
              <a:ext uri="{FF2B5EF4-FFF2-40B4-BE49-F238E27FC236}">
                <a16:creationId xmlns:a16="http://schemas.microsoft.com/office/drawing/2014/main" id="{624A76FB-0492-3646-B65D-2C4432C0F932}"/>
              </a:ext>
            </a:extLst>
          </p:cNvPr>
          <p:cNvSpPr>
            <a:spLocks noChangeArrowheads="1"/>
          </p:cNvSpPr>
          <p:nvPr/>
        </p:nvSpPr>
        <p:spPr bwMode="auto">
          <a:xfrm>
            <a:off x="126333" y="538599"/>
            <a:ext cx="6692417" cy="3688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0512" tIns="30256" rIns="60512" bIns="30256" numCol="1" anchor="ctr" anchorCtr="0" compatLnSpc="1">
            <a:prstTxWarp prst="textNoShape">
              <a:avLst/>
            </a:prstTxWarp>
            <a:spAutoFit/>
          </a:bodyPr>
          <a:lstStyle/>
          <a:p>
            <a:pPr defTabSz="605150" eaLnBrk="0" fontAlgn="base" hangingPunct="0">
              <a:spcBef>
                <a:spcPct val="0"/>
              </a:spcBef>
              <a:spcAft>
                <a:spcPct val="0"/>
              </a:spcAft>
            </a:pPr>
            <a:r>
              <a:rPr lang="en-US" altLang="en-US" sz="1000" b="1" dirty="0">
                <a:latin typeface="Times New Roman" panose="02020603050405020304" pitchFamily="18" charset="0"/>
                <a:ea typeface="Malgun Gothic" panose="020B0503020000020004" pitchFamily="34" charset="-127"/>
                <a:cs typeface="Times New Roman" panose="02020603050405020304" pitchFamily="18" charset="0"/>
              </a:rPr>
              <a:t>Supplementary Table 4. Relationship of disease severity at admission, ICU care and mortality with clinical and laboratory data in younger (&lt;65 years old) adult patients.</a:t>
            </a:r>
            <a:endParaRPr lang="en-US" altLang="en-US" sz="1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860863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E22B7F1B-B41F-3540-9AAE-7670DAE2B691}"/>
              </a:ext>
            </a:extLst>
          </p:cNvPr>
          <p:cNvGraphicFramePr>
            <a:graphicFrameLocks noGrp="1"/>
          </p:cNvGraphicFramePr>
          <p:nvPr>
            <p:extLst>
              <p:ext uri="{D42A27DB-BD31-4B8C-83A1-F6EECF244321}">
                <p14:modId xmlns:p14="http://schemas.microsoft.com/office/powerpoint/2010/main" val="2336251991"/>
              </p:ext>
            </p:extLst>
          </p:nvPr>
        </p:nvGraphicFramePr>
        <p:xfrm>
          <a:off x="320676" y="868452"/>
          <a:ext cx="6216648" cy="7464663"/>
        </p:xfrm>
        <a:graphic>
          <a:graphicData uri="http://schemas.openxmlformats.org/drawingml/2006/table">
            <a:tbl>
              <a:tblPr firstRow="1" firstCol="1" bandRow="1">
                <a:tableStyleId>{5940675A-B579-460E-94D1-54222C63F5DA}</a:tableStyleId>
              </a:tblPr>
              <a:tblGrid>
                <a:gridCol w="973134">
                  <a:extLst>
                    <a:ext uri="{9D8B030D-6E8A-4147-A177-3AD203B41FA5}">
                      <a16:colId xmlns:a16="http://schemas.microsoft.com/office/drawing/2014/main" val="3887196854"/>
                    </a:ext>
                  </a:extLst>
                </a:gridCol>
                <a:gridCol w="873919">
                  <a:extLst>
                    <a:ext uri="{9D8B030D-6E8A-4147-A177-3AD203B41FA5}">
                      <a16:colId xmlns:a16="http://schemas.microsoft.com/office/drawing/2014/main" val="2093076603"/>
                    </a:ext>
                  </a:extLst>
                </a:gridCol>
                <a:gridCol w="873919">
                  <a:extLst>
                    <a:ext uri="{9D8B030D-6E8A-4147-A177-3AD203B41FA5}">
                      <a16:colId xmlns:a16="http://schemas.microsoft.com/office/drawing/2014/main" val="1681161246"/>
                    </a:ext>
                  </a:extLst>
                </a:gridCol>
                <a:gridCol w="873919">
                  <a:extLst>
                    <a:ext uri="{9D8B030D-6E8A-4147-A177-3AD203B41FA5}">
                      <a16:colId xmlns:a16="http://schemas.microsoft.com/office/drawing/2014/main" val="3627708146"/>
                    </a:ext>
                  </a:extLst>
                </a:gridCol>
                <a:gridCol w="873919">
                  <a:extLst>
                    <a:ext uri="{9D8B030D-6E8A-4147-A177-3AD203B41FA5}">
                      <a16:colId xmlns:a16="http://schemas.microsoft.com/office/drawing/2014/main" val="337345041"/>
                    </a:ext>
                  </a:extLst>
                </a:gridCol>
                <a:gridCol w="873919">
                  <a:extLst>
                    <a:ext uri="{9D8B030D-6E8A-4147-A177-3AD203B41FA5}">
                      <a16:colId xmlns:a16="http://schemas.microsoft.com/office/drawing/2014/main" val="2497828780"/>
                    </a:ext>
                  </a:extLst>
                </a:gridCol>
                <a:gridCol w="873919">
                  <a:extLst>
                    <a:ext uri="{9D8B030D-6E8A-4147-A177-3AD203B41FA5}">
                      <a16:colId xmlns:a16="http://schemas.microsoft.com/office/drawing/2014/main" val="2854498962"/>
                    </a:ext>
                  </a:extLst>
                </a:gridCol>
              </a:tblGrid>
              <a:tr h="244761">
                <a:tc>
                  <a:txBody>
                    <a:bodyPr/>
                    <a:lstStyle/>
                    <a:p>
                      <a:pPr marL="0" marR="0" algn="ctr">
                        <a:spcBef>
                          <a:spcPts val="0"/>
                        </a:spcBef>
                        <a:spcAft>
                          <a:spcPts val="0"/>
                        </a:spcAft>
                      </a:pPr>
                      <a:r>
                        <a:rPr lang="en-US" sz="800">
                          <a:effectLst/>
                          <a:latin typeface="Times New Roman" panose="02020603050405020304" pitchFamily="18" charset="0"/>
                          <a:cs typeface="Times New Roman" panose="02020603050405020304" pitchFamily="18" charset="0"/>
                        </a:rPr>
                        <a:t>≥ 65 yo (n=717)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nchor="ctr"/>
                </a:tc>
                <a:tc gridSpan="2">
                  <a:txBody>
                    <a:bodyPr/>
                    <a:lstStyle/>
                    <a:p>
                      <a:pPr marL="0" marR="0" algn="ctr">
                        <a:spcBef>
                          <a:spcPts val="0"/>
                        </a:spcBef>
                        <a:spcAft>
                          <a:spcPts val="0"/>
                        </a:spcAft>
                      </a:pPr>
                      <a:r>
                        <a:rPr lang="en-US" sz="800" dirty="0">
                          <a:effectLst/>
                          <a:latin typeface="Times New Roman" panose="02020603050405020304" pitchFamily="18" charset="0"/>
                          <a:cs typeface="Times New Roman" panose="02020603050405020304" pitchFamily="18" charset="0"/>
                        </a:rPr>
                        <a:t>Non-severe vs. severe at admission (n=557 vs 160)</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hMerge="1">
                  <a:txBody>
                    <a:bodyPr/>
                    <a:lstStyle/>
                    <a:p>
                      <a:endParaRPr lang="en-US"/>
                    </a:p>
                  </a:txBody>
                  <a:tcPr/>
                </a:tc>
                <a:tc gridSpan="2">
                  <a:txBody>
                    <a:bodyPr/>
                    <a:lstStyle/>
                    <a:p>
                      <a:pPr marL="0" marR="0" algn="ctr">
                        <a:spcBef>
                          <a:spcPts val="0"/>
                        </a:spcBef>
                        <a:spcAft>
                          <a:spcPts val="0"/>
                        </a:spcAft>
                      </a:pPr>
                      <a:r>
                        <a:rPr lang="en-US" sz="800">
                          <a:effectLst/>
                          <a:latin typeface="Times New Roman" panose="02020603050405020304" pitchFamily="18" charset="0"/>
                          <a:cs typeface="Times New Roman" panose="02020603050405020304" pitchFamily="18" charset="0"/>
                        </a:rPr>
                        <a:t>Non-ICU vs ICU</a:t>
                      </a:r>
                    </a:p>
                    <a:p>
                      <a:pPr marL="0" marR="0" algn="ctr">
                        <a:spcBef>
                          <a:spcPts val="0"/>
                        </a:spcBef>
                        <a:spcAft>
                          <a:spcPts val="0"/>
                        </a:spcAft>
                      </a:pPr>
                      <a:r>
                        <a:rPr lang="en-US" sz="800">
                          <a:effectLst/>
                          <a:latin typeface="Times New Roman" panose="02020603050405020304" pitchFamily="18" charset="0"/>
                          <a:cs typeface="Times New Roman" panose="02020603050405020304" pitchFamily="18" charset="0"/>
                        </a:rPr>
                        <a:t>(n=531 vs 186)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hMerge="1">
                  <a:txBody>
                    <a:bodyPr/>
                    <a:lstStyle/>
                    <a:p>
                      <a:endParaRPr lang="en-US"/>
                    </a:p>
                  </a:txBody>
                  <a:tcPr/>
                </a:tc>
                <a:tc gridSpan="2">
                  <a:txBody>
                    <a:bodyPr/>
                    <a:lstStyle/>
                    <a:p>
                      <a:pPr marL="0" marR="0" algn="ctr">
                        <a:spcBef>
                          <a:spcPts val="0"/>
                        </a:spcBef>
                        <a:spcAft>
                          <a:spcPts val="0"/>
                        </a:spcAft>
                      </a:pPr>
                      <a:r>
                        <a:rPr lang="en-US" sz="800">
                          <a:effectLst/>
                          <a:latin typeface="Times New Roman" panose="02020603050405020304" pitchFamily="18" charset="0"/>
                          <a:cs typeface="Times New Roman" panose="02020603050405020304" pitchFamily="18" charset="0"/>
                        </a:rPr>
                        <a:t>Alive vs. Death</a:t>
                      </a:r>
                    </a:p>
                    <a:p>
                      <a:pPr marL="0" marR="0" algn="ctr">
                        <a:spcBef>
                          <a:spcPts val="0"/>
                        </a:spcBef>
                        <a:spcAft>
                          <a:spcPts val="0"/>
                        </a:spcAft>
                      </a:pPr>
                      <a:r>
                        <a:rPr lang="en-US" sz="800">
                          <a:effectLst/>
                          <a:latin typeface="Times New Roman" panose="02020603050405020304" pitchFamily="18" charset="0"/>
                          <a:cs typeface="Times New Roman" panose="02020603050405020304" pitchFamily="18" charset="0"/>
                        </a:rPr>
                        <a:t>(n=542 vs. 175)</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hMerge="1">
                  <a:txBody>
                    <a:bodyPr/>
                    <a:lstStyle/>
                    <a:p>
                      <a:endParaRPr lang="en-US"/>
                    </a:p>
                  </a:txBody>
                  <a:tcPr/>
                </a:tc>
                <a:extLst>
                  <a:ext uri="{0D108BD9-81ED-4DB2-BD59-A6C34878D82A}">
                    <a16:rowId xmlns:a16="http://schemas.microsoft.com/office/drawing/2014/main" val="2126867547"/>
                  </a:ext>
                </a:extLst>
              </a:tr>
              <a:tr h="122379">
                <a:tc>
                  <a:txBody>
                    <a:bodyPr/>
                    <a:lstStyle/>
                    <a:p>
                      <a:pPr marL="0" marR="0" algn="l">
                        <a:spcBef>
                          <a:spcPts val="0"/>
                        </a:spcBef>
                        <a:spcAft>
                          <a:spcPts val="0"/>
                        </a:spcAft>
                      </a:pPr>
                      <a:r>
                        <a:rPr lang="en-US" sz="800" b="1">
                          <a:effectLst/>
                          <a:latin typeface="Times New Roman" panose="02020603050405020304" pitchFamily="18" charset="0"/>
                          <a:cs typeface="Times New Roman" panose="02020603050405020304" pitchFamily="18" charset="0"/>
                        </a:rPr>
                        <a:t>Demographics</a:t>
                      </a:r>
                      <a:endParaRPr lang="en-US" sz="800" b="1">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b="1" dirty="0">
                          <a:effectLst/>
                          <a:latin typeface="Times New Roman" panose="02020603050405020304" pitchFamily="18" charset="0"/>
                          <a:cs typeface="Times New Roman" panose="02020603050405020304" pitchFamily="18" charset="0"/>
                        </a:rPr>
                        <a:t>p value</a:t>
                      </a:r>
                      <a:endParaRPr lang="en-US" sz="800" b="1"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b="1">
                          <a:effectLst/>
                          <a:latin typeface="Times New Roman" panose="02020603050405020304" pitchFamily="18" charset="0"/>
                          <a:cs typeface="Times New Roman" panose="02020603050405020304" pitchFamily="18" charset="0"/>
                        </a:rPr>
                        <a:t>Odd Ratio</a:t>
                      </a:r>
                      <a:endParaRPr lang="en-US" sz="800" b="1">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b="1">
                          <a:effectLst/>
                          <a:latin typeface="Times New Roman" panose="02020603050405020304" pitchFamily="18" charset="0"/>
                          <a:cs typeface="Times New Roman" panose="02020603050405020304" pitchFamily="18" charset="0"/>
                        </a:rPr>
                        <a:t>p value</a:t>
                      </a:r>
                      <a:endParaRPr lang="en-US" sz="800" b="1">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b="1">
                          <a:effectLst/>
                          <a:latin typeface="Times New Roman" panose="02020603050405020304" pitchFamily="18" charset="0"/>
                          <a:cs typeface="Times New Roman" panose="02020603050405020304" pitchFamily="18" charset="0"/>
                        </a:rPr>
                        <a:t>Odd Ratio</a:t>
                      </a:r>
                      <a:endParaRPr lang="en-US" sz="800" b="1">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b="1">
                          <a:effectLst/>
                          <a:latin typeface="Times New Roman" panose="02020603050405020304" pitchFamily="18" charset="0"/>
                          <a:cs typeface="Times New Roman" panose="02020603050405020304" pitchFamily="18" charset="0"/>
                        </a:rPr>
                        <a:t>p value</a:t>
                      </a:r>
                      <a:endParaRPr lang="en-US" sz="800" b="1">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b="1" dirty="0">
                          <a:effectLst/>
                          <a:latin typeface="Times New Roman" panose="02020603050405020304" pitchFamily="18" charset="0"/>
                          <a:cs typeface="Times New Roman" panose="02020603050405020304" pitchFamily="18" charset="0"/>
                        </a:rPr>
                        <a:t>Odd Ratio</a:t>
                      </a:r>
                      <a:endParaRPr lang="en-US" sz="800" b="1"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2081903727"/>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Gender (male)</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0.028029</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1.541311</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0.003633</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1.719542</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0.029069</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1.529479</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extLst>
                  <a:ext uri="{0D108BD9-81ED-4DB2-BD59-A6C34878D82A}">
                    <a16:rowId xmlns:a16="http://schemas.microsoft.com/office/drawing/2014/main" val="791015879"/>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Race</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0.141123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 </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0.507906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 </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0.423967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 </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777551739"/>
                  </a:ext>
                </a:extLst>
              </a:tr>
              <a:tr h="0">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Ethnicity</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0.657420</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 </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0.357707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 </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0.999575</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 </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2369050338"/>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Age</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0.288966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0.987444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0.002777</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0.966481</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1.1488E-8</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1.070258</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extLst>
                  <a:ext uri="{0D108BD9-81ED-4DB2-BD59-A6C34878D82A}">
                    <a16:rowId xmlns:a16="http://schemas.microsoft.com/office/drawing/2014/main" val="3482088597"/>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BMI</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0.011978</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1.036389</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0.566540</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1.007981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0.891309</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0.997900</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3818572344"/>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ELX score</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0.034493</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0.923610</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0.429959</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0.972991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0.207852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0.956067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3345091879"/>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Electrolyte do</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0.060136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0.627412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0.077053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0.657332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0.771220</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1.072788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1342576040"/>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Neurological do</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0.135371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1.424661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0.057099</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1.529786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0.032134</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0.630652</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extLst>
                  <a:ext uri="{0D108BD9-81ED-4DB2-BD59-A6C34878D82A}">
                    <a16:rowId xmlns:a16="http://schemas.microsoft.com/office/drawing/2014/main" val="3670506565"/>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Renal failure</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0.276238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1.324355</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0.136364</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1.429111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0.433820</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0.827599</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3376788809"/>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Uncomplicated DM</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0.262353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0.732889</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0.919717</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1.027481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0.150141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0.668456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361240276"/>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Complicated DM</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0.987715</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0.995358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0.861333</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0.950452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0.392421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1.294992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841942480"/>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Weight loss</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0.371872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0.785099</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0.162075</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0.705646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0.003178</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0.482100</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extLst>
                  <a:ext uri="{0D108BD9-81ED-4DB2-BD59-A6C34878D82A}">
                    <a16:rowId xmlns:a16="http://schemas.microsoft.com/office/drawing/2014/main" val="1164811132"/>
                  </a:ext>
                </a:extLst>
              </a:tr>
              <a:tr h="122379">
                <a:tc>
                  <a:txBody>
                    <a:bodyPr/>
                    <a:lstStyle/>
                    <a:p>
                      <a:pPr marL="0" marR="0" algn="l">
                        <a:spcBef>
                          <a:spcPts val="0"/>
                        </a:spcBef>
                        <a:spcAft>
                          <a:spcPts val="0"/>
                        </a:spcAft>
                      </a:pPr>
                      <a:r>
                        <a:rPr lang="en-US" sz="800" b="1" dirty="0">
                          <a:effectLst/>
                          <a:latin typeface="Times New Roman" panose="02020603050405020304" pitchFamily="18" charset="0"/>
                          <a:cs typeface="Times New Roman" panose="02020603050405020304" pitchFamily="18" charset="0"/>
                        </a:rPr>
                        <a:t>First Labs</a:t>
                      </a:r>
                      <a:endParaRPr lang="en-US" sz="800" b="1"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gridSpan="6">
                  <a:txBody>
                    <a:bodyPr/>
                    <a:lstStyle/>
                    <a:p>
                      <a:pPr marL="0" marR="0" algn="l">
                        <a:spcBef>
                          <a:spcPts val="0"/>
                        </a:spcBef>
                        <a:spcAft>
                          <a:spcPts val="0"/>
                        </a:spcAft>
                      </a:pP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hMerge="1">
                  <a:txBody>
                    <a:bodyPr/>
                    <a:lstStyle/>
                    <a:p>
                      <a:pPr marL="0" marR="0" algn="l">
                        <a:spcBef>
                          <a:spcPts val="0"/>
                        </a:spcBef>
                        <a:spcAft>
                          <a:spcPts val="0"/>
                        </a:spcAft>
                      </a:pPr>
                      <a:endParaRPr lang="en-US" sz="800" dirty="0">
                        <a:effectLst/>
                        <a:latin typeface="Arial" panose="020B0604020202020204" pitchFamily="34" charset="0"/>
                        <a:ea typeface="Malgun Gothic" panose="020B0503020000020004" pitchFamily="34" charset="-127"/>
                        <a:cs typeface="Arial" panose="020B0604020202020204" pitchFamily="34" charset="0"/>
                      </a:endParaRPr>
                    </a:p>
                  </a:txBody>
                  <a:tcPr marL="25346" marR="25346" marT="0" marB="0"/>
                </a:tc>
                <a:tc hMerge="1">
                  <a:txBody>
                    <a:bodyPr/>
                    <a:lstStyle/>
                    <a:p>
                      <a:pPr marL="0" marR="0" algn="l">
                        <a:spcBef>
                          <a:spcPts val="0"/>
                        </a:spcBef>
                        <a:spcAft>
                          <a:spcPts val="0"/>
                        </a:spcAft>
                      </a:pPr>
                      <a:endParaRPr lang="en-US" sz="800" dirty="0">
                        <a:effectLst/>
                        <a:latin typeface="Arial" panose="020B0604020202020204" pitchFamily="34" charset="0"/>
                        <a:ea typeface="Malgun Gothic" panose="020B0503020000020004" pitchFamily="34" charset="-127"/>
                        <a:cs typeface="Arial" panose="020B0604020202020204" pitchFamily="34" charset="0"/>
                      </a:endParaRPr>
                    </a:p>
                  </a:txBody>
                  <a:tcPr marL="25346" marR="25346" marT="0" marB="0"/>
                </a:tc>
                <a:tc hMerge="1">
                  <a:txBody>
                    <a:bodyPr/>
                    <a:lstStyle/>
                    <a:p>
                      <a:pPr marL="0" marR="0" algn="l">
                        <a:spcBef>
                          <a:spcPts val="0"/>
                        </a:spcBef>
                        <a:spcAft>
                          <a:spcPts val="0"/>
                        </a:spcAft>
                      </a:pPr>
                      <a:endParaRPr lang="en-US" sz="800" dirty="0">
                        <a:effectLst/>
                        <a:latin typeface="Arial" panose="020B0604020202020204" pitchFamily="34" charset="0"/>
                        <a:ea typeface="Malgun Gothic" panose="020B0503020000020004" pitchFamily="34" charset="-127"/>
                        <a:cs typeface="Arial" panose="020B0604020202020204" pitchFamily="34" charset="0"/>
                      </a:endParaRPr>
                    </a:p>
                  </a:txBody>
                  <a:tcPr marL="25346" marR="25346" marT="0" marB="0"/>
                </a:tc>
                <a:tc hMerge="1">
                  <a:txBody>
                    <a:bodyPr/>
                    <a:lstStyle/>
                    <a:p>
                      <a:pPr marL="0" marR="0" algn="l">
                        <a:spcBef>
                          <a:spcPts val="0"/>
                        </a:spcBef>
                        <a:spcAft>
                          <a:spcPts val="0"/>
                        </a:spcAft>
                      </a:pPr>
                      <a:endParaRPr lang="en-US" sz="800" dirty="0">
                        <a:effectLst/>
                        <a:latin typeface="Arial" panose="020B0604020202020204" pitchFamily="34" charset="0"/>
                        <a:ea typeface="Malgun Gothic" panose="020B0503020000020004" pitchFamily="34" charset="-127"/>
                        <a:cs typeface="Arial" panose="020B0604020202020204" pitchFamily="34" charset="0"/>
                      </a:endParaRPr>
                    </a:p>
                  </a:txBody>
                  <a:tcPr marL="25346" marR="25346" marT="0" marB="0"/>
                </a:tc>
                <a:tc hMerge="1">
                  <a:txBody>
                    <a:bodyPr/>
                    <a:lstStyle/>
                    <a:p>
                      <a:pPr marL="0" marR="0" algn="l">
                        <a:spcBef>
                          <a:spcPts val="0"/>
                        </a:spcBef>
                        <a:spcAft>
                          <a:spcPts val="0"/>
                        </a:spcAft>
                      </a:pPr>
                      <a:endParaRPr lang="en-US" sz="800" dirty="0">
                        <a:effectLst/>
                        <a:latin typeface="Arial" panose="020B0604020202020204" pitchFamily="34" charset="0"/>
                        <a:ea typeface="Malgun Gothic" panose="020B0503020000020004" pitchFamily="34" charset="-127"/>
                        <a:cs typeface="Arial" panose="020B0604020202020204" pitchFamily="34" charset="0"/>
                      </a:endParaRPr>
                    </a:p>
                  </a:txBody>
                  <a:tcPr marL="25346" marR="25346" marT="0" marB="0"/>
                </a:tc>
                <a:extLst>
                  <a:ext uri="{0D108BD9-81ED-4DB2-BD59-A6C34878D82A}">
                    <a16:rowId xmlns:a16="http://schemas.microsoft.com/office/drawing/2014/main" val="3989470315"/>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Albumin</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0.183764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1.315090</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0.173950</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0.773058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0.001950</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0.552320</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extLst>
                  <a:ext uri="{0D108BD9-81ED-4DB2-BD59-A6C34878D82A}">
                    <a16:rowId xmlns:a16="http://schemas.microsoft.com/office/drawing/2014/main" val="3855179974"/>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CRP</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0.000002</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1.006441</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0.001339</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1.004094</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0.865945</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1.000221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1983971807"/>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D-Dimer</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0.171298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1.019333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0.353893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1.012728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0.931782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0.998769</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2960087448"/>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Ferritin</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0.141632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1.000124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0.201882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1.000105</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0.031281</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1.000176</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extLst>
                  <a:ext uri="{0D108BD9-81ED-4DB2-BD59-A6C34878D82A}">
                    <a16:rowId xmlns:a16="http://schemas.microsoft.com/office/drawing/2014/main" val="1353712214"/>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Procalcitonin</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0.679564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0.994265</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0.730718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0.995310</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0.962298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1.000785</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1069142383"/>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WBC</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0.734951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1.004466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0.205842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1.023567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0.716482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1.004942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4081951918"/>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Neutrophil %</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0.398752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1.015059</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0.881408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0.997811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0.096862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1.041715</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1167337837"/>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Lymphocyte %</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0.519521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1.013293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0.494810</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0.988197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0.203577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1.034551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3669419371"/>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Monocyte %</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0.091631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0.949715</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0.256244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0.971758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0.386366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1.028820</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759639723"/>
                  </a:ext>
                </a:extLst>
              </a:tr>
              <a:tr h="122379">
                <a:tc>
                  <a:txBody>
                    <a:bodyPr/>
                    <a:lstStyle/>
                    <a:p>
                      <a:pPr marL="0" marR="0" algn="l">
                        <a:spcBef>
                          <a:spcPts val="0"/>
                        </a:spcBef>
                        <a:spcAft>
                          <a:spcPts val="0"/>
                        </a:spcAft>
                      </a:pPr>
                      <a:r>
                        <a:rPr lang="en-US" sz="800" b="1" dirty="0">
                          <a:effectLst/>
                          <a:latin typeface="Times New Roman" panose="02020603050405020304" pitchFamily="18" charset="0"/>
                          <a:cs typeface="Times New Roman" panose="02020603050405020304" pitchFamily="18" charset="0"/>
                        </a:rPr>
                        <a:t>Max Labs</a:t>
                      </a:r>
                      <a:endParaRPr lang="en-US" sz="800" b="1"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gridSpan="6">
                  <a:txBody>
                    <a:bodyPr/>
                    <a:lstStyle/>
                    <a:p>
                      <a:pPr marL="0" marR="0" algn="l">
                        <a:spcBef>
                          <a:spcPts val="0"/>
                        </a:spcBef>
                        <a:spcAft>
                          <a:spcPts val="0"/>
                        </a:spcAft>
                      </a:pP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hMerge="1">
                  <a:txBody>
                    <a:bodyPr/>
                    <a:lstStyle/>
                    <a:p>
                      <a:pPr marL="0" marR="0" algn="l">
                        <a:spcBef>
                          <a:spcPts val="0"/>
                        </a:spcBef>
                        <a:spcAft>
                          <a:spcPts val="0"/>
                        </a:spcAft>
                      </a:pPr>
                      <a:endParaRPr lang="en-US" sz="800">
                        <a:effectLst/>
                        <a:latin typeface="Arial" panose="020B0604020202020204" pitchFamily="34" charset="0"/>
                        <a:ea typeface="Malgun Gothic" panose="020B0503020000020004" pitchFamily="34" charset="-127"/>
                        <a:cs typeface="Arial" panose="020B0604020202020204" pitchFamily="34" charset="0"/>
                      </a:endParaRPr>
                    </a:p>
                  </a:txBody>
                  <a:tcPr marL="25346" marR="25346" marT="0" marB="0"/>
                </a:tc>
                <a:tc hMerge="1">
                  <a:txBody>
                    <a:bodyPr/>
                    <a:lstStyle/>
                    <a:p>
                      <a:pPr marL="0" marR="0" algn="l">
                        <a:spcBef>
                          <a:spcPts val="0"/>
                        </a:spcBef>
                        <a:spcAft>
                          <a:spcPts val="0"/>
                        </a:spcAft>
                      </a:pPr>
                      <a:endParaRPr lang="en-US" sz="800">
                        <a:effectLst/>
                        <a:latin typeface="Arial" panose="020B0604020202020204" pitchFamily="34" charset="0"/>
                        <a:ea typeface="Malgun Gothic" panose="020B0503020000020004" pitchFamily="34" charset="-127"/>
                        <a:cs typeface="Arial" panose="020B0604020202020204" pitchFamily="34" charset="0"/>
                      </a:endParaRPr>
                    </a:p>
                  </a:txBody>
                  <a:tcPr marL="25346" marR="25346" marT="0" marB="0"/>
                </a:tc>
                <a:tc hMerge="1">
                  <a:txBody>
                    <a:bodyPr/>
                    <a:lstStyle/>
                    <a:p>
                      <a:pPr marL="0" marR="0" algn="l">
                        <a:spcBef>
                          <a:spcPts val="0"/>
                        </a:spcBef>
                        <a:spcAft>
                          <a:spcPts val="0"/>
                        </a:spcAft>
                      </a:pPr>
                      <a:endParaRPr lang="en-US" sz="800">
                        <a:effectLst/>
                        <a:latin typeface="Arial" panose="020B0604020202020204" pitchFamily="34" charset="0"/>
                        <a:ea typeface="Malgun Gothic" panose="020B0503020000020004" pitchFamily="34" charset="-127"/>
                        <a:cs typeface="Arial" panose="020B0604020202020204" pitchFamily="34" charset="0"/>
                      </a:endParaRPr>
                    </a:p>
                  </a:txBody>
                  <a:tcPr marL="25346" marR="25346" marT="0" marB="0"/>
                </a:tc>
                <a:tc hMerge="1">
                  <a:txBody>
                    <a:bodyPr/>
                    <a:lstStyle/>
                    <a:p>
                      <a:pPr marL="0" marR="0" algn="l">
                        <a:spcBef>
                          <a:spcPts val="0"/>
                        </a:spcBef>
                        <a:spcAft>
                          <a:spcPts val="0"/>
                        </a:spcAft>
                      </a:pPr>
                      <a:endParaRPr lang="en-US" sz="800">
                        <a:effectLst/>
                        <a:latin typeface="Arial" panose="020B0604020202020204" pitchFamily="34" charset="0"/>
                        <a:ea typeface="Malgun Gothic" panose="020B0503020000020004" pitchFamily="34" charset="-127"/>
                        <a:cs typeface="Arial" panose="020B0604020202020204" pitchFamily="34" charset="0"/>
                      </a:endParaRPr>
                    </a:p>
                  </a:txBody>
                  <a:tcPr marL="25346" marR="25346" marT="0" marB="0"/>
                </a:tc>
                <a:tc hMerge="1">
                  <a:txBody>
                    <a:bodyPr/>
                    <a:lstStyle/>
                    <a:p>
                      <a:pPr marL="0" marR="0" algn="l">
                        <a:spcBef>
                          <a:spcPts val="0"/>
                        </a:spcBef>
                        <a:spcAft>
                          <a:spcPts val="0"/>
                        </a:spcAft>
                      </a:pPr>
                      <a:endParaRPr lang="en-US" sz="800" dirty="0">
                        <a:effectLst/>
                        <a:latin typeface="Arial" panose="020B0604020202020204" pitchFamily="34" charset="0"/>
                        <a:ea typeface="Malgun Gothic" panose="020B0503020000020004" pitchFamily="34" charset="-127"/>
                        <a:cs typeface="Arial" panose="020B0604020202020204" pitchFamily="34" charset="0"/>
                      </a:endParaRPr>
                    </a:p>
                  </a:txBody>
                  <a:tcPr marL="25346" marR="25346" marT="0" marB="0"/>
                </a:tc>
                <a:extLst>
                  <a:ext uri="{0D108BD9-81ED-4DB2-BD59-A6C34878D82A}">
                    <a16:rowId xmlns:a16="http://schemas.microsoft.com/office/drawing/2014/main" val="3299142330"/>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Albumin</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0.669280</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1.099166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0.463544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0.845886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0.003012</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0.512965</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extLst>
                  <a:ext uri="{0D108BD9-81ED-4DB2-BD59-A6C34878D82A}">
                    <a16:rowId xmlns:a16="http://schemas.microsoft.com/office/drawing/2014/main" val="2071771752"/>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CRP</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0.046449</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1.002532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0.414363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1.001064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0.101870</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0.997795</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1261124558"/>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D-Dimer</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0.001245</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1.033940</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0.000119</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1.043939</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0.253194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1.012542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726454230"/>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Ferritin</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0.391457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0.999976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0.340135</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1.000045</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0.013732</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1.000129</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extLst>
                  <a:ext uri="{0D108BD9-81ED-4DB2-BD59-A6C34878D82A}">
                    <a16:rowId xmlns:a16="http://schemas.microsoft.com/office/drawing/2014/main" val="2837444500"/>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Procalcitonin</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0.917651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0.999081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0.801993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0.997918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0.966522</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1.000396</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2071118833"/>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WBC</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0.011030</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1.021888</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0.000003</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1.061494</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0.000360</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1.030310</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extLst>
                  <a:ext uri="{0D108BD9-81ED-4DB2-BD59-A6C34878D82A}">
                    <a16:rowId xmlns:a16="http://schemas.microsoft.com/office/drawing/2014/main" val="2566878421"/>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Neutrophil %</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0.116376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1.017986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1.564E-8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1.081322</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0.052342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1.023930</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595129688"/>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Lymphocyte %</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0.642132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0.995962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0.074039</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1.015882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0.002773</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0.971631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extLst>
                  <a:ext uri="{0D108BD9-81ED-4DB2-BD59-A6C34878D82A}">
                    <a16:rowId xmlns:a16="http://schemas.microsoft.com/office/drawing/2014/main" val="1480320056"/>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Monocyte %</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0.413003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0.982952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0.282411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1.022944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0.001621</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0.928146</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extLst>
                  <a:ext uri="{0D108BD9-81ED-4DB2-BD59-A6C34878D82A}">
                    <a16:rowId xmlns:a16="http://schemas.microsoft.com/office/drawing/2014/main" val="414926067"/>
                  </a:ext>
                </a:extLst>
              </a:tr>
              <a:tr h="122379">
                <a:tc>
                  <a:txBody>
                    <a:bodyPr/>
                    <a:lstStyle/>
                    <a:p>
                      <a:pPr marL="0" marR="0" algn="l">
                        <a:spcBef>
                          <a:spcPts val="0"/>
                        </a:spcBef>
                        <a:spcAft>
                          <a:spcPts val="0"/>
                        </a:spcAft>
                      </a:pPr>
                      <a:r>
                        <a:rPr lang="en-US" sz="800" b="1" dirty="0">
                          <a:effectLst/>
                          <a:latin typeface="Times New Roman" panose="02020603050405020304" pitchFamily="18" charset="0"/>
                          <a:cs typeface="Times New Roman" panose="02020603050405020304" pitchFamily="18" charset="0"/>
                        </a:rPr>
                        <a:t>First Cytokines</a:t>
                      </a:r>
                      <a:endParaRPr lang="en-US" sz="800" b="1"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gridSpan="6">
                  <a:txBody>
                    <a:bodyPr/>
                    <a:lstStyle/>
                    <a:p>
                      <a:pPr marL="0" marR="0" algn="l">
                        <a:spcBef>
                          <a:spcPts val="0"/>
                        </a:spcBef>
                        <a:spcAft>
                          <a:spcPts val="0"/>
                        </a:spcAft>
                      </a:pP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hMerge="1">
                  <a:txBody>
                    <a:bodyPr/>
                    <a:lstStyle/>
                    <a:p>
                      <a:pPr marL="0" marR="0" algn="l">
                        <a:spcBef>
                          <a:spcPts val="0"/>
                        </a:spcBef>
                        <a:spcAft>
                          <a:spcPts val="0"/>
                        </a:spcAft>
                      </a:pPr>
                      <a:endParaRPr lang="en-US" sz="800">
                        <a:effectLst/>
                        <a:latin typeface="Arial" panose="020B0604020202020204" pitchFamily="34" charset="0"/>
                        <a:ea typeface="Malgun Gothic" panose="020B0503020000020004" pitchFamily="34" charset="-127"/>
                        <a:cs typeface="Arial" panose="020B0604020202020204" pitchFamily="34" charset="0"/>
                      </a:endParaRPr>
                    </a:p>
                  </a:txBody>
                  <a:tcPr marL="25346" marR="25346" marT="0" marB="0"/>
                </a:tc>
                <a:tc hMerge="1">
                  <a:txBody>
                    <a:bodyPr/>
                    <a:lstStyle/>
                    <a:p>
                      <a:pPr marL="0" marR="0" algn="l">
                        <a:spcBef>
                          <a:spcPts val="0"/>
                        </a:spcBef>
                        <a:spcAft>
                          <a:spcPts val="0"/>
                        </a:spcAft>
                      </a:pPr>
                      <a:endParaRPr lang="en-US" sz="800">
                        <a:effectLst/>
                        <a:latin typeface="Arial" panose="020B0604020202020204" pitchFamily="34" charset="0"/>
                        <a:ea typeface="Malgun Gothic" panose="020B0503020000020004" pitchFamily="34" charset="-127"/>
                        <a:cs typeface="Arial" panose="020B0604020202020204" pitchFamily="34" charset="0"/>
                      </a:endParaRPr>
                    </a:p>
                  </a:txBody>
                  <a:tcPr marL="25346" marR="25346" marT="0" marB="0"/>
                </a:tc>
                <a:tc hMerge="1">
                  <a:txBody>
                    <a:bodyPr/>
                    <a:lstStyle/>
                    <a:p>
                      <a:pPr marL="0" marR="0" algn="l">
                        <a:spcBef>
                          <a:spcPts val="0"/>
                        </a:spcBef>
                        <a:spcAft>
                          <a:spcPts val="0"/>
                        </a:spcAft>
                      </a:pPr>
                      <a:endParaRPr lang="en-US" sz="800">
                        <a:effectLst/>
                        <a:latin typeface="Arial" panose="020B0604020202020204" pitchFamily="34" charset="0"/>
                        <a:ea typeface="Malgun Gothic" panose="020B0503020000020004" pitchFamily="34" charset="-127"/>
                        <a:cs typeface="Arial" panose="020B0604020202020204" pitchFamily="34" charset="0"/>
                      </a:endParaRPr>
                    </a:p>
                  </a:txBody>
                  <a:tcPr marL="25346" marR="25346" marT="0" marB="0"/>
                </a:tc>
                <a:tc hMerge="1">
                  <a:txBody>
                    <a:bodyPr/>
                    <a:lstStyle/>
                    <a:p>
                      <a:pPr marL="0" marR="0" algn="l">
                        <a:spcBef>
                          <a:spcPts val="0"/>
                        </a:spcBef>
                        <a:spcAft>
                          <a:spcPts val="0"/>
                        </a:spcAft>
                      </a:pPr>
                      <a:endParaRPr lang="en-US" sz="800">
                        <a:effectLst/>
                        <a:latin typeface="Arial" panose="020B0604020202020204" pitchFamily="34" charset="0"/>
                        <a:ea typeface="Malgun Gothic" panose="020B0503020000020004" pitchFamily="34" charset="-127"/>
                        <a:cs typeface="Arial" panose="020B0604020202020204" pitchFamily="34" charset="0"/>
                      </a:endParaRPr>
                    </a:p>
                  </a:txBody>
                  <a:tcPr marL="25346" marR="25346" marT="0" marB="0"/>
                </a:tc>
                <a:tc hMerge="1">
                  <a:txBody>
                    <a:bodyPr/>
                    <a:lstStyle/>
                    <a:p>
                      <a:pPr marL="0" marR="0" algn="l">
                        <a:spcBef>
                          <a:spcPts val="0"/>
                        </a:spcBef>
                        <a:spcAft>
                          <a:spcPts val="0"/>
                        </a:spcAft>
                      </a:pPr>
                      <a:endParaRPr lang="en-US" sz="800" dirty="0">
                        <a:effectLst/>
                        <a:latin typeface="Arial" panose="020B0604020202020204" pitchFamily="34" charset="0"/>
                        <a:ea typeface="Malgun Gothic" panose="020B0503020000020004" pitchFamily="34" charset="-127"/>
                        <a:cs typeface="Arial" panose="020B0604020202020204" pitchFamily="34" charset="0"/>
                      </a:endParaRPr>
                    </a:p>
                  </a:txBody>
                  <a:tcPr marL="25346" marR="25346" marT="0" marB="0"/>
                </a:tc>
                <a:extLst>
                  <a:ext uri="{0D108BD9-81ED-4DB2-BD59-A6C34878D82A}">
                    <a16:rowId xmlns:a16="http://schemas.microsoft.com/office/drawing/2014/main" val="576009316"/>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IL-1</a:t>
                      </a:r>
                      <a:r>
                        <a:rPr lang="en-US" sz="800">
                          <a:effectLst/>
                          <a:latin typeface="Times New Roman" panose="02020603050405020304" pitchFamily="18" charset="0"/>
                          <a:cs typeface="Times New Roman" panose="02020603050405020304" pitchFamily="18" charset="0"/>
                          <a:sym typeface="Symbol" pitchFamily="2" charset="2"/>
                        </a:rPr>
                        <a:t></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0.165160</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1.016187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0.669681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0.994403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0.309418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0.989909</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1889694933"/>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IL-2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0.568267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0.995623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0.222603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1.012407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0.641327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1.001952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100909973"/>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IL-2R</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0.743574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0.999973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0.159877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1.000103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0.424101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0.999933</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66729201"/>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IL-4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0.245419</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0.902124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0.228081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0.881224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0.605428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0.989542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502425530"/>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IL-5</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0.247014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1.184087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0.298606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0.860026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0.619754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1.058205</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3454910365"/>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IL-6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0.000179</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1.004298</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0.000016</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1.006366</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0.896737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1.000126</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1732622521"/>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IL-8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0.348946</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0.899075</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0.135129</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1.097837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0.521547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1.032131</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1841139253"/>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IL-10</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0.020719</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1.011196</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0.022870</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1.011953</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0.004974</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1.014502</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extLst>
                  <a:ext uri="{0D108BD9-81ED-4DB2-BD59-A6C34878D82A}">
                    <a16:rowId xmlns:a16="http://schemas.microsoft.com/office/drawing/2014/main" val="962503430"/>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IL-12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0.526287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1.023562</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0.168044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1.065633</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0.179610</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1.053269</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710551087"/>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IL-13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0.300527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0.967063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0.797055</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0.991108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0.863910</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0.994502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3530381188"/>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IL-17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0.123054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0.987127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0.759628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0.998884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0.497956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0.997419</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1850089948"/>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IFN-</a:t>
                      </a:r>
                      <a:r>
                        <a:rPr lang="en-US" sz="800">
                          <a:effectLst/>
                          <a:latin typeface="Times New Roman" panose="02020603050405020304" pitchFamily="18" charset="0"/>
                          <a:cs typeface="Times New Roman" panose="02020603050405020304" pitchFamily="18" charset="0"/>
                          <a:sym typeface="Symbol" pitchFamily="2" charset="2"/>
                        </a:rPr>
                        <a:t></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0.388162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1.016579</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0.811380</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1.005047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0.713972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1.005667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192188258"/>
                  </a:ext>
                </a:extLst>
              </a:tr>
              <a:tr h="122379">
                <a:tc>
                  <a:txBody>
                    <a:bodyPr/>
                    <a:lstStyle/>
                    <a:p>
                      <a:pPr marL="0" marR="0" algn="l">
                        <a:spcBef>
                          <a:spcPts val="0"/>
                        </a:spcBef>
                        <a:spcAft>
                          <a:spcPts val="0"/>
                        </a:spcAft>
                      </a:pPr>
                      <a:r>
                        <a:rPr lang="en-US" sz="800" b="1" dirty="0">
                          <a:effectLst/>
                          <a:latin typeface="Times New Roman" panose="02020603050405020304" pitchFamily="18" charset="0"/>
                          <a:cs typeface="Times New Roman" panose="02020603050405020304" pitchFamily="18" charset="0"/>
                        </a:rPr>
                        <a:t>Max Cytokines</a:t>
                      </a:r>
                      <a:endParaRPr lang="en-US" sz="800" b="1"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gridSpan="6">
                  <a:txBody>
                    <a:bodyPr/>
                    <a:lstStyle/>
                    <a:p>
                      <a:pPr marL="0" marR="0" algn="l">
                        <a:spcBef>
                          <a:spcPts val="0"/>
                        </a:spcBef>
                        <a:spcAft>
                          <a:spcPts val="0"/>
                        </a:spcAft>
                      </a:pP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hMerge="1">
                  <a:txBody>
                    <a:bodyPr/>
                    <a:lstStyle/>
                    <a:p>
                      <a:pPr marL="0" marR="0" algn="l">
                        <a:spcBef>
                          <a:spcPts val="0"/>
                        </a:spcBef>
                        <a:spcAft>
                          <a:spcPts val="0"/>
                        </a:spcAft>
                      </a:pPr>
                      <a:endParaRPr lang="en-US" sz="800">
                        <a:effectLst/>
                        <a:latin typeface="Arial" panose="020B0604020202020204" pitchFamily="34" charset="0"/>
                        <a:ea typeface="Malgun Gothic" panose="020B0503020000020004" pitchFamily="34" charset="-127"/>
                        <a:cs typeface="Arial" panose="020B0604020202020204" pitchFamily="34" charset="0"/>
                      </a:endParaRPr>
                    </a:p>
                  </a:txBody>
                  <a:tcPr marL="25346" marR="25346" marT="0" marB="0"/>
                </a:tc>
                <a:tc hMerge="1">
                  <a:txBody>
                    <a:bodyPr/>
                    <a:lstStyle/>
                    <a:p>
                      <a:pPr marL="0" marR="0" algn="l">
                        <a:spcBef>
                          <a:spcPts val="0"/>
                        </a:spcBef>
                        <a:spcAft>
                          <a:spcPts val="0"/>
                        </a:spcAft>
                      </a:pPr>
                      <a:endParaRPr lang="en-US" sz="800">
                        <a:effectLst/>
                        <a:latin typeface="Arial" panose="020B0604020202020204" pitchFamily="34" charset="0"/>
                        <a:ea typeface="Malgun Gothic" panose="020B0503020000020004" pitchFamily="34" charset="-127"/>
                        <a:cs typeface="Arial" panose="020B0604020202020204" pitchFamily="34" charset="0"/>
                      </a:endParaRPr>
                    </a:p>
                  </a:txBody>
                  <a:tcPr marL="25346" marR="25346" marT="0" marB="0"/>
                </a:tc>
                <a:tc hMerge="1">
                  <a:txBody>
                    <a:bodyPr/>
                    <a:lstStyle/>
                    <a:p>
                      <a:pPr marL="0" marR="0" algn="l">
                        <a:spcBef>
                          <a:spcPts val="0"/>
                        </a:spcBef>
                        <a:spcAft>
                          <a:spcPts val="0"/>
                        </a:spcAft>
                      </a:pPr>
                      <a:endParaRPr lang="en-US" sz="800">
                        <a:effectLst/>
                        <a:latin typeface="Arial" panose="020B0604020202020204" pitchFamily="34" charset="0"/>
                        <a:ea typeface="Malgun Gothic" panose="020B0503020000020004" pitchFamily="34" charset="-127"/>
                        <a:cs typeface="Arial" panose="020B0604020202020204" pitchFamily="34" charset="0"/>
                      </a:endParaRPr>
                    </a:p>
                  </a:txBody>
                  <a:tcPr marL="25346" marR="25346" marT="0" marB="0"/>
                </a:tc>
                <a:tc hMerge="1">
                  <a:txBody>
                    <a:bodyPr/>
                    <a:lstStyle/>
                    <a:p>
                      <a:pPr marL="0" marR="0" algn="l">
                        <a:spcBef>
                          <a:spcPts val="0"/>
                        </a:spcBef>
                        <a:spcAft>
                          <a:spcPts val="0"/>
                        </a:spcAft>
                      </a:pPr>
                      <a:endParaRPr lang="en-US" sz="800">
                        <a:effectLst/>
                        <a:latin typeface="Arial" panose="020B0604020202020204" pitchFamily="34" charset="0"/>
                        <a:ea typeface="Malgun Gothic" panose="020B0503020000020004" pitchFamily="34" charset="-127"/>
                        <a:cs typeface="Arial" panose="020B0604020202020204" pitchFamily="34" charset="0"/>
                      </a:endParaRPr>
                    </a:p>
                  </a:txBody>
                  <a:tcPr marL="25346" marR="25346" marT="0" marB="0"/>
                </a:tc>
                <a:tc hMerge="1">
                  <a:txBody>
                    <a:bodyPr/>
                    <a:lstStyle/>
                    <a:p>
                      <a:pPr marL="0" marR="0" algn="l">
                        <a:spcBef>
                          <a:spcPts val="0"/>
                        </a:spcBef>
                        <a:spcAft>
                          <a:spcPts val="0"/>
                        </a:spcAft>
                      </a:pPr>
                      <a:endParaRPr lang="en-US" sz="800" dirty="0">
                        <a:effectLst/>
                        <a:latin typeface="Arial" panose="020B0604020202020204" pitchFamily="34" charset="0"/>
                        <a:ea typeface="Malgun Gothic" panose="020B0503020000020004" pitchFamily="34" charset="-127"/>
                        <a:cs typeface="Arial" panose="020B0604020202020204" pitchFamily="34" charset="0"/>
                      </a:endParaRPr>
                    </a:p>
                  </a:txBody>
                  <a:tcPr marL="25346" marR="25346" marT="0" marB="0"/>
                </a:tc>
                <a:extLst>
                  <a:ext uri="{0D108BD9-81ED-4DB2-BD59-A6C34878D82A}">
                    <a16:rowId xmlns:a16="http://schemas.microsoft.com/office/drawing/2014/main" val="3501359230"/>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IL-1</a:t>
                      </a:r>
                      <a:r>
                        <a:rPr lang="en-US" sz="800">
                          <a:effectLst/>
                          <a:latin typeface="Times New Roman" panose="02020603050405020304" pitchFamily="18" charset="0"/>
                          <a:cs typeface="Times New Roman" panose="02020603050405020304" pitchFamily="18" charset="0"/>
                          <a:sym typeface="Symbol" pitchFamily="2" charset="2"/>
                        </a:rPr>
                        <a:t></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0.396774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1.007496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0.866553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1.001415</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0.696181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0.996994</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4128148113"/>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IL-2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0.856518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0.999017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0.183354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1.008154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0.679408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1.001677</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1050326979"/>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IL-2R</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0.848349</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0.999988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0.348921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1.000055</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0.421298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0.999948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115167054"/>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IL-4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0.144170</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0.917322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0.099112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0.931048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0.456431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0.980625</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80925451"/>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IL-5</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0.094286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1.140593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0.431531</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1.022483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0.281828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1.032997</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5352566"/>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IL-6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0.000275</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1.001869</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0.000147</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1.001956</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0.635027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1.000239</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3900797246"/>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IL-8</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0.237055</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1.035458</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0.450547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1.018828</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0.570322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0.570322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223683516"/>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IL-10</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0.152234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1.005029</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0.006361</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1.010177</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0.015207</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1.008294</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solidFill>
                      <a:schemeClr val="bg2"/>
                    </a:solidFill>
                  </a:tcPr>
                </a:tc>
                <a:extLst>
                  <a:ext uri="{0D108BD9-81ED-4DB2-BD59-A6C34878D82A}">
                    <a16:rowId xmlns:a16="http://schemas.microsoft.com/office/drawing/2014/main" val="209933019"/>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IL-12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0.774429</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0.996069</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0.245447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1.019857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0.876472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1.001949</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631467044"/>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IL-13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0.828027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0.994417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0.961563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1.001325</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0.639312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1.010572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3980830694"/>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IL-17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0.250936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0.996319</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0.205133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0.997079</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0.424252</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0.997849</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1329169085"/>
                  </a:ext>
                </a:extLst>
              </a:tr>
              <a:tr h="122379">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IFN-</a:t>
                      </a:r>
                      <a:r>
                        <a:rPr lang="en-US" sz="800">
                          <a:effectLst/>
                          <a:latin typeface="Times New Roman" panose="02020603050405020304" pitchFamily="18" charset="0"/>
                          <a:cs typeface="Times New Roman" panose="02020603050405020304" pitchFamily="18" charset="0"/>
                          <a:sym typeface="Symbol" pitchFamily="2" charset="2"/>
                        </a:rPr>
                        <a:t></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0.807764</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1.002987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0.827356</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0.997317</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a:effectLst/>
                          <a:latin typeface="Times New Roman" panose="02020603050405020304" pitchFamily="18" charset="0"/>
                          <a:cs typeface="Times New Roman" panose="02020603050405020304" pitchFamily="18" charset="0"/>
                        </a:rPr>
                        <a:t>0.612603</a:t>
                      </a:r>
                      <a:endParaRPr lang="en-US" sz="8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tc>
                  <a:txBody>
                    <a:bodyPr/>
                    <a:lstStyle/>
                    <a:p>
                      <a:pPr marL="0" marR="0" algn="l">
                        <a:spcBef>
                          <a:spcPts val="0"/>
                        </a:spcBef>
                        <a:spcAft>
                          <a:spcPts val="0"/>
                        </a:spcAft>
                      </a:pPr>
                      <a:r>
                        <a:rPr lang="en-US" sz="800" dirty="0">
                          <a:effectLst/>
                          <a:latin typeface="Times New Roman" panose="02020603050405020304" pitchFamily="18" charset="0"/>
                          <a:cs typeface="Times New Roman" panose="02020603050405020304" pitchFamily="18" charset="0"/>
                        </a:rPr>
                        <a:t>1.005593</a:t>
                      </a:r>
                      <a:endParaRPr lang="en-US" sz="8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25346" marR="25346" marT="0" marB="0"/>
                </a:tc>
                <a:extLst>
                  <a:ext uri="{0D108BD9-81ED-4DB2-BD59-A6C34878D82A}">
                    <a16:rowId xmlns:a16="http://schemas.microsoft.com/office/drawing/2014/main" val="4251521104"/>
                  </a:ext>
                </a:extLst>
              </a:tr>
            </a:tbl>
          </a:graphicData>
        </a:graphic>
      </p:graphicFrame>
      <p:sp>
        <p:nvSpPr>
          <p:cNvPr id="4" name="Rectangle 1">
            <a:extLst>
              <a:ext uri="{FF2B5EF4-FFF2-40B4-BE49-F238E27FC236}">
                <a16:creationId xmlns:a16="http://schemas.microsoft.com/office/drawing/2014/main" id="{824D9F53-8C56-574C-B000-9503610223C5}"/>
              </a:ext>
            </a:extLst>
          </p:cNvPr>
          <p:cNvSpPr>
            <a:spLocks noChangeArrowheads="1"/>
          </p:cNvSpPr>
          <p:nvPr/>
        </p:nvSpPr>
        <p:spPr bwMode="auto">
          <a:xfrm>
            <a:off x="261409" y="462883"/>
            <a:ext cx="6454532" cy="3688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0512" tIns="30256" rIns="60512" bIns="30256" numCol="1" anchor="ctr" anchorCtr="0" compatLnSpc="1">
            <a:prstTxWarp prst="textNoShape">
              <a:avLst/>
            </a:prstTxWarp>
            <a:spAutoFit/>
          </a:bodyPr>
          <a:lstStyle/>
          <a:p>
            <a:pPr defTabSz="605150" eaLnBrk="0" fontAlgn="base" hangingPunct="0">
              <a:spcBef>
                <a:spcPct val="0"/>
              </a:spcBef>
              <a:spcAft>
                <a:spcPct val="0"/>
              </a:spcAft>
            </a:pPr>
            <a:r>
              <a:rPr lang="en-US" altLang="en-US" sz="1000" b="1" dirty="0">
                <a:latin typeface="Times New Roman" panose="02020603050405020304" pitchFamily="18" charset="0"/>
                <a:ea typeface="Malgun Gothic" panose="020B0503020000020004" pitchFamily="34" charset="-127"/>
                <a:cs typeface="Times New Roman" panose="02020603050405020304" pitchFamily="18" charset="0"/>
              </a:rPr>
              <a:t>Supplementary Table 5. Relationship of disease severity at admission, ICU care and mortality with clinical and laboratory data in older (≥65 years old) adult patients.</a:t>
            </a:r>
            <a:endParaRPr lang="en-US" altLang="en-US" sz="1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424610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Picture 53">
            <a:extLst>
              <a:ext uri="{FF2B5EF4-FFF2-40B4-BE49-F238E27FC236}">
                <a16:creationId xmlns:a16="http://schemas.microsoft.com/office/drawing/2014/main" id="{A0AA5C19-46B4-024B-9290-62634F2D111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24791" y="7180472"/>
            <a:ext cx="1668342" cy="1122071"/>
          </a:xfrm>
          <a:prstGeom prst="rect">
            <a:avLst/>
          </a:prstGeom>
        </p:spPr>
      </p:pic>
      <p:pic>
        <p:nvPicPr>
          <p:cNvPr id="52" name="Picture 51">
            <a:extLst>
              <a:ext uri="{FF2B5EF4-FFF2-40B4-BE49-F238E27FC236}">
                <a16:creationId xmlns:a16="http://schemas.microsoft.com/office/drawing/2014/main" id="{1F0B0164-8139-7646-9F75-8D8876317F8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36283" y="7233539"/>
            <a:ext cx="1592428" cy="1094794"/>
          </a:xfrm>
          <a:prstGeom prst="rect">
            <a:avLst/>
          </a:prstGeom>
        </p:spPr>
      </p:pic>
      <p:pic>
        <p:nvPicPr>
          <p:cNvPr id="48" name="Picture 47">
            <a:extLst>
              <a:ext uri="{FF2B5EF4-FFF2-40B4-BE49-F238E27FC236}">
                <a16:creationId xmlns:a16="http://schemas.microsoft.com/office/drawing/2014/main" id="{9DEABB70-C1EC-9345-8F92-24818DE54B5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18169" y="5585887"/>
            <a:ext cx="1587191" cy="1069781"/>
          </a:xfrm>
          <a:prstGeom prst="rect">
            <a:avLst/>
          </a:prstGeom>
        </p:spPr>
      </p:pic>
      <p:pic>
        <p:nvPicPr>
          <p:cNvPr id="46" name="Picture 45">
            <a:extLst>
              <a:ext uri="{FF2B5EF4-FFF2-40B4-BE49-F238E27FC236}">
                <a16:creationId xmlns:a16="http://schemas.microsoft.com/office/drawing/2014/main" id="{A486E8F9-8C87-E048-B68C-ECEC08F486C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37787" y="5582287"/>
            <a:ext cx="1560932" cy="1054496"/>
          </a:xfrm>
          <a:prstGeom prst="rect">
            <a:avLst/>
          </a:prstGeom>
        </p:spPr>
      </p:pic>
      <p:pic>
        <p:nvPicPr>
          <p:cNvPr id="42" name="Picture 41">
            <a:extLst>
              <a:ext uri="{FF2B5EF4-FFF2-40B4-BE49-F238E27FC236}">
                <a16:creationId xmlns:a16="http://schemas.microsoft.com/office/drawing/2014/main" id="{84E0BBE3-1AD4-8048-9D34-2F2936DD3CF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655043" y="3913354"/>
            <a:ext cx="1566321" cy="1058137"/>
          </a:xfrm>
          <a:prstGeom prst="rect">
            <a:avLst/>
          </a:prstGeom>
        </p:spPr>
      </p:pic>
      <p:pic>
        <p:nvPicPr>
          <p:cNvPr id="36" name="Picture 35">
            <a:extLst>
              <a:ext uri="{FF2B5EF4-FFF2-40B4-BE49-F238E27FC236}">
                <a16:creationId xmlns:a16="http://schemas.microsoft.com/office/drawing/2014/main" id="{1CB91CB9-964E-B643-9D89-893DC131D3A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676717" y="2239041"/>
            <a:ext cx="1512587" cy="1024008"/>
          </a:xfrm>
          <a:prstGeom prst="rect">
            <a:avLst/>
          </a:prstGeom>
        </p:spPr>
      </p:pic>
      <p:pic>
        <p:nvPicPr>
          <p:cNvPr id="32" name="Picture 31">
            <a:extLst>
              <a:ext uri="{FF2B5EF4-FFF2-40B4-BE49-F238E27FC236}">
                <a16:creationId xmlns:a16="http://schemas.microsoft.com/office/drawing/2014/main" id="{976A2EA9-B550-8145-86C2-E31D3F7675A4}"/>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427633" y="2219131"/>
            <a:ext cx="1545821" cy="1062752"/>
          </a:xfrm>
          <a:prstGeom prst="rect">
            <a:avLst/>
          </a:prstGeom>
        </p:spPr>
      </p:pic>
      <p:pic>
        <p:nvPicPr>
          <p:cNvPr id="20" name="Picture 19">
            <a:extLst>
              <a:ext uri="{FF2B5EF4-FFF2-40B4-BE49-F238E27FC236}">
                <a16:creationId xmlns:a16="http://schemas.microsoft.com/office/drawing/2014/main" id="{93BBD8C5-61B6-7246-B5DB-A9635CE9FBDF}"/>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030880" y="858382"/>
            <a:ext cx="1005342" cy="998856"/>
          </a:xfrm>
          <a:prstGeom prst="rect">
            <a:avLst/>
          </a:prstGeom>
        </p:spPr>
      </p:pic>
      <p:pic>
        <p:nvPicPr>
          <p:cNvPr id="15" name="Picture 14">
            <a:extLst>
              <a:ext uri="{FF2B5EF4-FFF2-40B4-BE49-F238E27FC236}">
                <a16:creationId xmlns:a16="http://schemas.microsoft.com/office/drawing/2014/main" id="{73FFF70D-1DFB-8C42-AE3C-D52529B784AE}"/>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594859" y="910830"/>
            <a:ext cx="940361" cy="940361"/>
          </a:xfrm>
          <a:prstGeom prst="rect">
            <a:avLst/>
          </a:prstGeom>
        </p:spPr>
      </p:pic>
      <p:pic>
        <p:nvPicPr>
          <p:cNvPr id="11" name="Picture 10">
            <a:extLst>
              <a:ext uri="{FF2B5EF4-FFF2-40B4-BE49-F238E27FC236}">
                <a16:creationId xmlns:a16="http://schemas.microsoft.com/office/drawing/2014/main" id="{34AE8060-14EB-BB40-9BF1-B455F794A4A7}"/>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220082" y="873591"/>
            <a:ext cx="996679" cy="983901"/>
          </a:xfrm>
          <a:prstGeom prst="rect">
            <a:avLst/>
          </a:prstGeom>
        </p:spPr>
      </p:pic>
      <p:sp>
        <p:nvSpPr>
          <p:cNvPr id="2" name="TextBox 1">
            <a:extLst>
              <a:ext uri="{FF2B5EF4-FFF2-40B4-BE49-F238E27FC236}">
                <a16:creationId xmlns:a16="http://schemas.microsoft.com/office/drawing/2014/main" id="{2B38EB8B-2C0F-8A4F-899C-EF7EB989BD5B}"/>
              </a:ext>
            </a:extLst>
          </p:cNvPr>
          <p:cNvSpPr txBox="1"/>
          <p:nvPr/>
        </p:nvSpPr>
        <p:spPr>
          <a:xfrm>
            <a:off x="5596116" y="730420"/>
            <a:ext cx="1261884" cy="400110"/>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Young </a:t>
            </a:r>
            <a:r>
              <a:rPr lang="en-US" sz="1000" dirty="0" err="1">
                <a:latin typeface="Arial" panose="020B0604020202020204" pitchFamily="34" charset="0"/>
                <a:cs typeface="Arial" panose="020B0604020202020204" pitchFamily="34" charset="0"/>
              </a:rPr>
              <a:t>noICU</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YnI</a:t>
            </a:r>
            <a:r>
              <a:rPr lang="en-US" sz="1000" dirty="0">
                <a:latin typeface="Arial" panose="020B0604020202020204" pitchFamily="34" charset="0"/>
                <a:cs typeface="Arial" panose="020B0604020202020204" pitchFamily="34" charset="0"/>
              </a:rPr>
              <a:t>)</a:t>
            </a:r>
          </a:p>
          <a:p>
            <a:r>
              <a:rPr lang="en-US" sz="1000" dirty="0">
                <a:latin typeface="Arial" panose="020B0604020202020204" pitchFamily="34" charset="0"/>
                <a:cs typeface="Arial" panose="020B0604020202020204" pitchFamily="34" charset="0"/>
              </a:rPr>
              <a:t>Young ICU (YI)</a:t>
            </a:r>
          </a:p>
        </p:txBody>
      </p:sp>
      <p:sp>
        <p:nvSpPr>
          <p:cNvPr id="3" name="Rectangle 2">
            <a:extLst>
              <a:ext uri="{FF2B5EF4-FFF2-40B4-BE49-F238E27FC236}">
                <a16:creationId xmlns:a16="http://schemas.microsoft.com/office/drawing/2014/main" id="{3E4CC257-94EF-3E4B-8E38-4B0A910F954E}"/>
              </a:ext>
            </a:extLst>
          </p:cNvPr>
          <p:cNvSpPr/>
          <p:nvPr/>
        </p:nvSpPr>
        <p:spPr>
          <a:xfrm>
            <a:off x="5564715" y="826038"/>
            <a:ext cx="67596" cy="76115"/>
          </a:xfrm>
          <a:prstGeom prst="rect">
            <a:avLst/>
          </a:prstGeom>
          <a:solidFill>
            <a:srgbClr val="0432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34F1E2AF-FEE9-4D4C-B1D6-6C172A119BA4}"/>
              </a:ext>
            </a:extLst>
          </p:cNvPr>
          <p:cNvSpPr/>
          <p:nvPr/>
        </p:nvSpPr>
        <p:spPr>
          <a:xfrm>
            <a:off x="5566041" y="978438"/>
            <a:ext cx="67596" cy="7611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8E4C314C-CE21-2448-BC2D-7E2B52A74058}"/>
              </a:ext>
            </a:extLst>
          </p:cNvPr>
          <p:cNvSpPr/>
          <p:nvPr/>
        </p:nvSpPr>
        <p:spPr>
          <a:xfrm>
            <a:off x="5570716" y="1127706"/>
            <a:ext cx="67596" cy="7611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Arial" panose="020B0604020202020204" pitchFamily="34" charset="0"/>
              <a:cs typeface="Arial" panose="020B0604020202020204" pitchFamily="34" charset="0"/>
            </a:endParaRPr>
          </a:p>
        </p:txBody>
      </p:sp>
      <p:sp>
        <p:nvSpPr>
          <p:cNvPr id="6" name="Rectangle 5">
            <a:extLst>
              <a:ext uri="{FF2B5EF4-FFF2-40B4-BE49-F238E27FC236}">
                <a16:creationId xmlns:a16="http://schemas.microsoft.com/office/drawing/2014/main" id="{9CF60B6F-46DC-D34B-BD31-F6B169A55BAD}"/>
              </a:ext>
            </a:extLst>
          </p:cNvPr>
          <p:cNvSpPr/>
          <p:nvPr/>
        </p:nvSpPr>
        <p:spPr>
          <a:xfrm>
            <a:off x="5570716" y="1262882"/>
            <a:ext cx="67596" cy="7611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14012317-8B11-8849-A9F7-3B0EF412952B}"/>
              </a:ext>
            </a:extLst>
          </p:cNvPr>
          <p:cNvSpPr/>
          <p:nvPr/>
        </p:nvSpPr>
        <p:spPr>
          <a:xfrm>
            <a:off x="5591814" y="1029153"/>
            <a:ext cx="1261884" cy="400110"/>
          </a:xfrm>
          <a:prstGeom prst="rect">
            <a:avLst/>
          </a:prstGeom>
        </p:spPr>
        <p:txBody>
          <a:bodyPr wrap="square">
            <a:spAutoFit/>
          </a:bodyPr>
          <a:lstStyle/>
          <a:p>
            <a:r>
              <a:rPr lang="en-US" sz="1000" dirty="0">
                <a:latin typeface="Arial" panose="020B0604020202020204" pitchFamily="34" charset="0"/>
                <a:cs typeface="Arial" panose="020B0604020202020204" pitchFamily="34" charset="0"/>
              </a:rPr>
              <a:t>Old </a:t>
            </a:r>
            <a:r>
              <a:rPr lang="en-US" sz="1000" dirty="0" err="1">
                <a:latin typeface="Arial" panose="020B0604020202020204" pitchFamily="34" charset="0"/>
                <a:cs typeface="Arial" panose="020B0604020202020204" pitchFamily="34" charset="0"/>
              </a:rPr>
              <a:t>noICU</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OnI</a:t>
            </a:r>
            <a:r>
              <a:rPr lang="en-US" sz="1000" dirty="0">
                <a:latin typeface="Arial" panose="020B0604020202020204" pitchFamily="34" charset="0"/>
                <a:cs typeface="Arial" panose="020B0604020202020204" pitchFamily="34" charset="0"/>
              </a:rPr>
              <a:t>)</a:t>
            </a:r>
          </a:p>
          <a:p>
            <a:r>
              <a:rPr lang="en-US" sz="1000" dirty="0">
                <a:latin typeface="Arial" panose="020B0604020202020204" pitchFamily="34" charset="0"/>
                <a:cs typeface="Arial" panose="020B0604020202020204" pitchFamily="34" charset="0"/>
              </a:rPr>
              <a:t>Old ICU (OI)</a:t>
            </a:r>
          </a:p>
        </p:txBody>
      </p:sp>
      <p:sp>
        <p:nvSpPr>
          <p:cNvPr id="10" name="TextBox 9">
            <a:extLst>
              <a:ext uri="{FF2B5EF4-FFF2-40B4-BE49-F238E27FC236}">
                <a16:creationId xmlns:a16="http://schemas.microsoft.com/office/drawing/2014/main" id="{250338B2-EE2F-CB4C-928B-FBF3AC61EBC0}"/>
              </a:ext>
            </a:extLst>
          </p:cNvPr>
          <p:cNvSpPr txBox="1"/>
          <p:nvPr/>
        </p:nvSpPr>
        <p:spPr>
          <a:xfrm>
            <a:off x="951714" y="819230"/>
            <a:ext cx="357855" cy="1274708"/>
          </a:xfrm>
          <a:prstGeom prst="rect">
            <a:avLst/>
          </a:prstGeom>
          <a:noFill/>
        </p:spPr>
        <p:txBody>
          <a:bodyPr wrap="none" rtlCol="0">
            <a:spAutoFit/>
          </a:bodyPr>
          <a:lstStyle/>
          <a:p>
            <a:pPr algn="r"/>
            <a:r>
              <a:rPr lang="en-US" sz="800" dirty="0">
                <a:latin typeface="Arial" panose="020B0604020202020204" pitchFamily="34" charset="0"/>
                <a:cs typeface="Arial" panose="020B0604020202020204" pitchFamily="34" charset="0"/>
              </a:rPr>
              <a:t>100</a:t>
            </a:r>
          </a:p>
          <a:p>
            <a:pPr algn="r">
              <a:lnSpc>
                <a:spcPts val="5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80</a:t>
            </a:r>
          </a:p>
          <a:p>
            <a:pPr algn="r">
              <a:lnSpc>
                <a:spcPts val="5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60</a:t>
            </a:r>
          </a:p>
          <a:p>
            <a:pPr algn="r">
              <a:lnSpc>
                <a:spcPts val="5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40</a:t>
            </a:r>
          </a:p>
          <a:p>
            <a:pPr algn="r">
              <a:lnSpc>
                <a:spcPts val="5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20</a:t>
            </a:r>
          </a:p>
          <a:p>
            <a:pPr algn="r">
              <a:lnSpc>
                <a:spcPts val="5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0</a:t>
            </a:r>
          </a:p>
          <a:p>
            <a:pPr algn="r"/>
            <a:endParaRPr lang="en-US" sz="800"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A3E761B4-6382-5C47-987D-D9CC86C398B8}"/>
              </a:ext>
            </a:extLst>
          </p:cNvPr>
          <p:cNvSpPr txBox="1"/>
          <p:nvPr/>
        </p:nvSpPr>
        <p:spPr>
          <a:xfrm>
            <a:off x="2363534" y="865609"/>
            <a:ext cx="300146" cy="1190069"/>
          </a:xfrm>
          <a:prstGeom prst="rect">
            <a:avLst/>
          </a:prstGeom>
          <a:noFill/>
        </p:spPr>
        <p:txBody>
          <a:bodyPr wrap="none" rtlCol="0">
            <a:spAutoFit/>
          </a:bodyPr>
          <a:lstStyle/>
          <a:p>
            <a:pPr algn="r"/>
            <a:r>
              <a:rPr lang="en-US" sz="800" dirty="0">
                <a:latin typeface="Arial" panose="020B0604020202020204" pitchFamily="34" charset="0"/>
                <a:cs typeface="Arial" panose="020B0604020202020204" pitchFamily="34" charset="0"/>
              </a:rPr>
              <a:t>80</a:t>
            </a:r>
          </a:p>
          <a:p>
            <a:pPr algn="r">
              <a:lnSpc>
                <a:spcPts val="7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60</a:t>
            </a:r>
          </a:p>
          <a:p>
            <a:pPr algn="r">
              <a:lnSpc>
                <a:spcPts val="7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40</a:t>
            </a:r>
          </a:p>
          <a:p>
            <a:pPr algn="r">
              <a:lnSpc>
                <a:spcPts val="7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20</a:t>
            </a:r>
          </a:p>
          <a:p>
            <a:pPr algn="r">
              <a:lnSpc>
                <a:spcPts val="7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0</a:t>
            </a:r>
          </a:p>
          <a:p>
            <a:pPr algn="r"/>
            <a:endParaRPr lang="en-US" sz="800" dirty="0">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1EDECFD4-D5AB-DF47-8D09-7B3FF7BD720C}"/>
              </a:ext>
            </a:extLst>
          </p:cNvPr>
          <p:cNvSpPr txBox="1"/>
          <p:nvPr/>
        </p:nvSpPr>
        <p:spPr>
          <a:xfrm>
            <a:off x="3810531" y="681103"/>
            <a:ext cx="300082" cy="1269835"/>
          </a:xfrm>
          <a:prstGeom prst="rect">
            <a:avLst/>
          </a:prstGeom>
          <a:noFill/>
        </p:spPr>
        <p:txBody>
          <a:bodyPr wrap="none" rtlCol="0">
            <a:spAutoFit/>
          </a:bodyPr>
          <a:lstStyle/>
          <a:p>
            <a:pPr algn="r">
              <a:lnSpc>
                <a:spcPct val="250000"/>
              </a:lnSpc>
            </a:pPr>
            <a:r>
              <a:rPr lang="en-US" sz="800" dirty="0">
                <a:latin typeface="Arial" panose="020B0604020202020204" pitchFamily="34" charset="0"/>
                <a:cs typeface="Arial" panose="020B0604020202020204" pitchFamily="34" charset="0"/>
              </a:rPr>
              <a:t>30</a:t>
            </a:r>
          </a:p>
          <a:p>
            <a:pPr algn="r">
              <a:lnSpc>
                <a:spcPct val="250000"/>
              </a:lnSpc>
            </a:pPr>
            <a:r>
              <a:rPr lang="en-US" sz="800" dirty="0">
                <a:latin typeface="Arial" panose="020B0604020202020204" pitchFamily="34" charset="0"/>
                <a:cs typeface="Arial" panose="020B0604020202020204" pitchFamily="34" charset="0"/>
              </a:rPr>
              <a:t>20</a:t>
            </a:r>
          </a:p>
          <a:p>
            <a:pPr algn="r">
              <a:lnSpc>
                <a:spcPct val="250000"/>
              </a:lnSpc>
            </a:pPr>
            <a:r>
              <a:rPr lang="en-US" sz="800" dirty="0">
                <a:latin typeface="Arial" panose="020B0604020202020204" pitchFamily="34" charset="0"/>
                <a:cs typeface="Arial" panose="020B0604020202020204" pitchFamily="34" charset="0"/>
              </a:rPr>
              <a:t>10</a:t>
            </a:r>
          </a:p>
          <a:p>
            <a:pPr algn="r">
              <a:lnSpc>
                <a:spcPct val="250000"/>
              </a:lnSpc>
            </a:pPr>
            <a:r>
              <a:rPr lang="en-US" sz="800" dirty="0">
                <a:latin typeface="Arial" panose="020B0604020202020204" pitchFamily="34" charset="0"/>
                <a:cs typeface="Arial" panose="020B0604020202020204" pitchFamily="34" charset="0"/>
              </a:rPr>
              <a:t>0</a:t>
            </a:r>
          </a:p>
        </p:txBody>
      </p:sp>
      <p:sp>
        <p:nvSpPr>
          <p:cNvPr id="16" name="TextBox 15">
            <a:extLst>
              <a:ext uri="{FF2B5EF4-FFF2-40B4-BE49-F238E27FC236}">
                <a16:creationId xmlns:a16="http://schemas.microsoft.com/office/drawing/2014/main" id="{1315C230-194E-2D43-A3D1-CDBF20BF554F}"/>
              </a:ext>
            </a:extLst>
          </p:cNvPr>
          <p:cNvSpPr txBox="1"/>
          <p:nvPr/>
        </p:nvSpPr>
        <p:spPr>
          <a:xfrm>
            <a:off x="998227" y="2083717"/>
            <a:ext cx="505330" cy="1577611"/>
          </a:xfrm>
          <a:prstGeom prst="rect">
            <a:avLst/>
          </a:prstGeom>
          <a:noFill/>
        </p:spPr>
        <p:txBody>
          <a:bodyPr wrap="none" rtlCol="0">
            <a:spAutoFit/>
          </a:bodyPr>
          <a:lstStyle/>
          <a:p>
            <a:pPr algn="r">
              <a:lnSpc>
                <a:spcPct val="250000"/>
              </a:lnSpc>
            </a:pPr>
            <a:r>
              <a:rPr lang="en-US" sz="800" dirty="0">
                <a:latin typeface="Arial" panose="020B0604020202020204" pitchFamily="34" charset="0"/>
                <a:cs typeface="Arial" panose="020B0604020202020204" pitchFamily="34" charset="0"/>
              </a:rPr>
              <a:t>15x10</a:t>
            </a:r>
            <a:r>
              <a:rPr lang="en-US" sz="800" baseline="30000" dirty="0">
                <a:latin typeface="Arial" panose="020B0604020202020204" pitchFamily="34" charset="0"/>
                <a:cs typeface="Arial" panose="020B0604020202020204" pitchFamily="34" charset="0"/>
              </a:rPr>
              <a:t>3</a:t>
            </a:r>
          </a:p>
          <a:p>
            <a:pPr algn="r">
              <a:lnSpc>
                <a:spcPct val="250000"/>
              </a:lnSpc>
            </a:pPr>
            <a:r>
              <a:rPr lang="en-US" sz="800" dirty="0">
                <a:latin typeface="Arial" panose="020B0604020202020204" pitchFamily="34" charset="0"/>
                <a:cs typeface="Arial" panose="020B0604020202020204" pitchFamily="34" charset="0"/>
              </a:rPr>
              <a:t>10x10</a:t>
            </a:r>
            <a:r>
              <a:rPr lang="en-US" sz="800" baseline="30000" dirty="0">
                <a:latin typeface="Arial" panose="020B0604020202020204" pitchFamily="34" charset="0"/>
                <a:cs typeface="Arial" panose="020B0604020202020204" pitchFamily="34" charset="0"/>
              </a:rPr>
              <a:t>3</a:t>
            </a:r>
            <a:endParaRPr lang="en-US" sz="800" dirty="0">
              <a:latin typeface="Arial" panose="020B0604020202020204" pitchFamily="34" charset="0"/>
              <a:cs typeface="Arial" panose="020B0604020202020204" pitchFamily="34" charset="0"/>
            </a:endParaRPr>
          </a:p>
          <a:p>
            <a:pPr algn="r">
              <a:lnSpc>
                <a:spcPct val="250000"/>
              </a:lnSpc>
            </a:pPr>
            <a:r>
              <a:rPr lang="en-US" sz="800" dirty="0">
                <a:latin typeface="Arial" panose="020B0604020202020204" pitchFamily="34" charset="0"/>
                <a:cs typeface="Arial" panose="020B0604020202020204" pitchFamily="34" charset="0"/>
              </a:rPr>
              <a:t>5x10</a:t>
            </a:r>
            <a:r>
              <a:rPr lang="en-US" sz="800" baseline="30000" dirty="0">
                <a:latin typeface="Arial" panose="020B0604020202020204" pitchFamily="34" charset="0"/>
                <a:cs typeface="Arial" panose="020B0604020202020204" pitchFamily="34" charset="0"/>
              </a:rPr>
              <a:t>3</a:t>
            </a:r>
            <a:endParaRPr lang="en-US" sz="800" dirty="0">
              <a:latin typeface="Arial" panose="020B0604020202020204" pitchFamily="34" charset="0"/>
              <a:cs typeface="Arial" panose="020B0604020202020204" pitchFamily="34" charset="0"/>
            </a:endParaRPr>
          </a:p>
          <a:p>
            <a:pPr algn="r">
              <a:lnSpc>
                <a:spcPct val="250000"/>
              </a:lnSpc>
            </a:pPr>
            <a:r>
              <a:rPr lang="en-US" sz="800" dirty="0">
                <a:latin typeface="Arial" panose="020B0604020202020204" pitchFamily="34" charset="0"/>
                <a:cs typeface="Arial" panose="020B0604020202020204" pitchFamily="34" charset="0"/>
              </a:rPr>
              <a:t>0</a:t>
            </a:r>
          </a:p>
          <a:p>
            <a:pPr algn="r">
              <a:lnSpc>
                <a:spcPct val="250000"/>
              </a:lnSpc>
            </a:pPr>
            <a:endParaRPr lang="en-US" sz="800" dirty="0">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B9415746-790B-1745-B7C5-1D50080FDBC4}"/>
              </a:ext>
            </a:extLst>
          </p:cNvPr>
          <p:cNvSpPr txBox="1"/>
          <p:nvPr/>
        </p:nvSpPr>
        <p:spPr>
          <a:xfrm>
            <a:off x="3471281" y="2182484"/>
            <a:ext cx="300146" cy="1338828"/>
          </a:xfrm>
          <a:prstGeom prst="rect">
            <a:avLst/>
          </a:prstGeom>
          <a:noFill/>
        </p:spPr>
        <p:txBody>
          <a:bodyPr wrap="none" rtlCol="0">
            <a:spAutoFit/>
          </a:bodyPr>
          <a:lstStyle/>
          <a:p>
            <a:pPr algn="r"/>
            <a:r>
              <a:rPr lang="en-US" sz="800" dirty="0">
                <a:latin typeface="Arial" panose="020B0604020202020204" pitchFamily="34" charset="0"/>
                <a:cs typeface="Arial" panose="020B0604020202020204" pitchFamily="34" charset="0"/>
              </a:rPr>
              <a:t>50</a:t>
            </a:r>
          </a:p>
          <a:p>
            <a:pPr algn="r">
              <a:lnSpc>
                <a:spcPts val="6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40</a:t>
            </a:r>
          </a:p>
          <a:p>
            <a:pPr algn="r">
              <a:lnSpc>
                <a:spcPts val="6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30</a:t>
            </a:r>
          </a:p>
          <a:p>
            <a:pPr algn="r">
              <a:lnSpc>
                <a:spcPts val="6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20</a:t>
            </a:r>
          </a:p>
          <a:p>
            <a:pPr algn="r">
              <a:lnSpc>
                <a:spcPts val="6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10</a:t>
            </a:r>
          </a:p>
          <a:p>
            <a:pPr algn="r">
              <a:lnSpc>
                <a:spcPts val="6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0</a:t>
            </a:r>
          </a:p>
          <a:p>
            <a:pPr algn="r"/>
            <a:endParaRPr lang="en-US" sz="800" dirty="0">
              <a:latin typeface="Arial" panose="020B060402020202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C44E6821-9E38-5449-8B68-07E068319DF4}"/>
              </a:ext>
            </a:extLst>
          </p:cNvPr>
          <p:cNvSpPr txBox="1"/>
          <p:nvPr/>
        </p:nvSpPr>
        <p:spPr>
          <a:xfrm>
            <a:off x="3345014" y="3843693"/>
            <a:ext cx="415563" cy="1441420"/>
          </a:xfrm>
          <a:prstGeom prst="rect">
            <a:avLst/>
          </a:prstGeom>
          <a:noFill/>
        </p:spPr>
        <p:txBody>
          <a:bodyPr wrap="none" rtlCol="0">
            <a:spAutoFit/>
          </a:bodyPr>
          <a:lstStyle/>
          <a:p>
            <a:pPr algn="r"/>
            <a:r>
              <a:rPr lang="en-US" sz="800" dirty="0">
                <a:latin typeface="Arial" panose="020B0604020202020204" pitchFamily="34" charset="0"/>
                <a:cs typeface="Arial" panose="020B0604020202020204" pitchFamily="34" charset="0"/>
              </a:rPr>
              <a:t>1000</a:t>
            </a:r>
          </a:p>
          <a:p>
            <a:pPr algn="r">
              <a:lnSpc>
                <a:spcPts val="7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800</a:t>
            </a:r>
          </a:p>
          <a:p>
            <a:pPr algn="r">
              <a:lnSpc>
                <a:spcPts val="7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600</a:t>
            </a:r>
          </a:p>
          <a:p>
            <a:pPr algn="r">
              <a:lnSpc>
                <a:spcPts val="7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400</a:t>
            </a:r>
          </a:p>
          <a:p>
            <a:pPr algn="r">
              <a:lnSpc>
                <a:spcPts val="7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200</a:t>
            </a:r>
          </a:p>
          <a:p>
            <a:pPr algn="r">
              <a:lnSpc>
                <a:spcPts val="7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0</a:t>
            </a:r>
          </a:p>
          <a:p>
            <a:pPr algn="r"/>
            <a:endParaRPr lang="en-US" sz="800" dirty="0">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5AB45326-D8AC-8C47-8938-35A153EB1B8E}"/>
              </a:ext>
            </a:extLst>
          </p:cNvPr>
          <p:cNvSpPr txBox="1"/>
          <p:nvPr/>
        </p:nvSpPr>
        <p:spPr>
          <a:xfrm>
            <a:off x="951314" y="3785723"/>
            <a:ext cx="513464" cy="1269835"/>
          </a:xfrm>
          <a:prstGeom prst="rect">
            <a:avLst/>
          </a:prstGeom>
          <a:noFill/>
        </p:spPr>
        <p:txBody>
          <a:bodyPr wrap="square" rtlCol="0">
            <a:spAutoFit/>
          </a:bodyPr>
          <a:lstStyle/>
          <a:p>
            <a:pPr algn="r">
              <a:lnSpc>
                <a:spcPct val="250000"/>
              </a:lnSpc>
            </a:pPr>
            <a:r>
              <a:rPr lang="en-US" sz="800" dirty="0">
                <a:latin typeface="Arial" panose="020B0604020202020204" pitchFamily="34" charset="0"/>
                <a:cs typeface="Arial" panose="020B0604020202020204" pitchFamily="34" charset="0"/>
              </a:rPr>
              <a:t>300</a:t>
            </a:r>
          </a:p>
          <a:p>
            <a:pPr algn="r">
              <a:lnSpc>
                <a:spcPct val="250000"/>
              </a:lnSpc>
            </a:pPr>
            <a:r>
              <a:rPr lang="en-US" sz="800" dirty="0">
                <a:latin typeface="Arial" panose="020B0604020202020204" pitchFamily="34" charset="0"/>
                <a:cs typeface="Arial" panose="020B0604020202020204" pitchFamily="34" charset="0"/>
              </a:rPr>
              <a:t>200</a:t>
            </a:r>
          </a:p>
          <a:p>
            <a:pPr algn="r">
              <a:lnSpc>
                <a:spcPct val="250000"/>
              </a:lnSpc>
            </a:pPr>
            <a:r>
              <a:rPr lang="en-US" sz="800" dirty="0">
                <a:latin typeface="Arial" panose="020B0604020202020204" pitchFamily="34" charset="0"/>
                <a:cs typeface="Arial" panose="020B0604020202020204" pitchFamily="34" charset="0"/>
              </a:rPr>
              <a:t>100</a:t>
            </a:r>
          </a:p>
          <a:p>
            <a:pPr algn="r">
              <a:lnSpc>
                <a:spcPct val="250000"/>
              </a:lnSpc>
            </a:pPr>
            <a:r>
              <a:rPr lang="en-US" sz="800" dirty="0">
                <a:latin typeface="Arial" panose="020B0604020202020204" pitchFamily="34" charset="0"/>
                <a:cs typeface="Arial" panose="020B0604020202020204" pitchFamily="34" charset="0"/>
              </a:rPr>
              <a:t>0</a:t>
            </a:r>
          </a:p>
        </p:txBody>
      </p:sp>
      <p:sp>
        <p:nvSpPr>
          <p:cNvPr id="22" name="TextBox 21">
            <a:extLst>
              <a:ext uri="{FF2B5EF4-FFF2-40B4-BE49-F238E27FC236}">
                <a16:creationId xmlns:a16="http://schemas.microsoft.com/office/drawing/2014/main" id="{A3331888-DB29-AA43-A572-BEA53A532A6F}"/>
              </a:ext>
            </a:extLst>
          </p:cNvPr>
          <p:cNvSpPr txBox="1"/>
          <p:nvPr/>
        </p:nvSpPr>
        <p:spPr>
          <a:xfrm rot="16200000">
            <a:off x="750033" y="1261532"/>
            <a:ext cx="410690"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Age</a:t>
            </a:r>
          </a:p>
        </p:txBody>
      </p:sp>
      <p:sp>
        <p:nvSpPr>
          <p:cNvPr id="23" name="TextBox 22">
            <a:extLst>
              <a:ext uri="{FF2B5EF4-FFF2-40B4-BE49-F238E27FC236}">
                <a16:creationId xmlns:a16="http://schemas.microsoft.com/office/drawing/2014/main" id="{13457092-3F41-4A4D-A438-9E690751C94E}"/>
              </a:ext>
            </a:extLst>
          </p:cNvPr>
          <p:cNvSpPr txBox="1"/>
          <p:nvPr/>
        </p:nvSpPr>
        <p:spPr>
          <a:xfrm rot="16200000">
            <a:off x="2158690" y="1262630"/>
            <a:ext cx="412292"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BMI</a:t>
            </a:r>
          </a:p>
        </p:txBody>
      </p:sp>
      <p:sp>
        <p:nvSpPr>
          <p:cNvPr id="24" name="TextBox 23">
            <a:extLst>
              <a:ext uri="{FF2B5EF4-FFF2-40B4-BE49-F238E27FC236}">
                <a16:creationId xmlns:a16="http://schemas.microsoft.com/office/drawing/2014/main" id="{61CBA839-E87C-2C45-A403-E358CAEA5CE5}"/>
              </a:ext>
            </a:extLst>
          </p:cNvPr>
          <p:cNvSpPr txBox="1"/>
          <p:nvPr/>
        </p:nvSpPr>
        <p:spPr>
          <a:xfrm rot="16200000">
            <a:off x="3337079" y="1274184"/>
            <a:ext cx="864339" cy="301044"/>
          </a:xfrm>
          <a:prstGeom prst="rect">
            <a:avLst/>
          </a:prstGeom>
          <a:noFill/>
        </p:spPr>
        <p:txBody>
          <a:bodyPr wrap="none" rtlCol="0">
            <a:spAutoFit/>
          </a:bodyPr>
          <a:lstStyle/>
          <a:p>
            <a:pPr algn="ctr">
              <a:lnSpc>
                <a:spcPts val="800"/>
              </a:lnSpc>
            </a:pPr>
            <a:r>
              <a:rPr lang="en-US" sz="1000" dirty="0" err="1">
                <a:latin typeface="Arial" panose="020B0604020202020204" pitchFamily="34" charset="0"/>
                <a:cs typeface="Arial" panose="020B0604020202020204" pitchFamily="34" charset="0"/>
              </a:rPr>
              <a:t>Elixhauser</a:t>
            </a:r>
            <a:r>
              <a:rPr lang="en-US" sz="1000" dirty="0">
                <a:latin typeface="Arial" panose="020B0604020202020204" pitchFamily="34" charset="0"/>
                <a:cs typeface="Arial" panose="020B0604020202020204" pitchFamily="34" charset="0"/>
              </a:rPr>
              <a:t> </a:t>
            </a:r>
          </a:p>
          <a:p>
            <a:pPr algn="ctr">
              <a:lnSpc>
                <a:spcPts val="800"/>
              </a:lnSpc>
            </a:pPr>
            <a:r>
              <a:rPr lang="en-US" sz="1000" dirty="0">
                <a:latin typeface="Arial" panose="020B0604020202020204" pitchFamily="34" charset="0"/>
                <a:cs typeface="Arial" panose="020B0604020202020204" pitchFamily="34" charset="0"/>
              </a:rPr>
              <a:t>Index Score</a:t>
            </a:r>
          </a:p>
        </p:txBody>
      </p:sp>
      <p:sp>
        <p:nvSpPr>
          <p:cNvPr id="25" name="TextBox 24">
            <a:extLst>
              <a:ext uri="{FF2B5EF4-FFF2-40B4-BE49-F238E27FC236}">
                <a16:creationId xmlns:a16="http://schemas.microsoft.com/office/drawing/2014/main" id="{1ABFEBAD-D5E8-0743-9A5B-2667C877A7AC}"/>
              </a:ext>
            </a:extLst>
          </p:cNvPr>
          <p:cNvSpPr txBox="1"/>
          <p:nvPr/>
        </p:nvSpPr>
        <p:spPr>
          <a:xfrm rot="16200000">
            <a:off x="2881771" y="2651158"/>
            <a:ext cx="1069524"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D-Dimer (mg/L)</a:t>
            </a:r>
          </a:p>
        </p:txBody>
      </p:sp>
      <p:sp>
        <p:nvSpPr>
          <p:cNvPr id="26" name="TextBox 25">
            <a:extLst>
              <a:ext uri="{FF2B5EF4-FFF2-40B4-BE49-F238E27FC236}">
                <a16:creationId xmlns:a16="http://schemas.microsoft.com/office/drawing/2014/main" id="{8AD3C61F-5604-D244-B556-B53F6145692A}"/>
              </a:ext>
            </a:extLst>
          </p:cNvPr>
          <p:cNvSpPr txBox="1"/>
          <p:nvPr/>
        </p:nvSpPr>
        <p:spPr>
          <a:xfrm>
            <a:off x="1261252" y="1781844"/>
            <a:ext cx="1059906" cy="215444"/>
          </a:xfrm>
          <a:prstGeom prst="rect">
            <a:avLst/>
          </a:prstGeom>
          <a:noFill/>
        </p:spPr>
        <p:txBody>
          <a:bodyPr wrap="none" rtlCol="0">
            <a:spAutoFit/>
          </a:bodyPr>
          <a:lstStyle/>
          <a:p>
            <a:r>
              <a:rPr lang="en-US" sz="800" dirty="0" err="1">
                <a:latin typeface="Arial" panose="020B0604020202020204" pitchFamily="34" charset="0"/>
                <a:cs typeface="Arial" panose="020B0604020202020204" pitchFamily="34" charset="0"/>
              </a:rPr>
              <a:t>YnI</a:t>
            </a:r>
            <a:r>
              <a:rPr lang="en-US" sz="800" dirty="0">
                <a:latin typeface="Arial" panose="020B0604020202020204" pitchFamily="34" charset="0"/>
                <a:cs typeface="Arial" panose="020B0604020202020204" pitchFamily="34" charset="0"/>
              </a:rPr>
              <a:t>   YI   </a:t>
            </a:r>
            <a:r>
              <a:rPr lang="en-US" sz="800" dirty="0" err="1">
                <a:latin typeface="Arial" panose="020B0604020202020204" pitchFamily="34" charset="0"/>
                <a:cs typeface="Arial" panose="020B0604020202020204" pitchFamily="34" charset="0"/>
              </a:rPr>
              <a:t>OnI</a:t>
            </a:r>
            <a:r>
              <a:rPr lang="en-US" sz="800" dirty="0">
                <a:latin typeface="Arial" panose="020B0604020202020204" pitchFamily="34" charset="0"/>
                <a:cs typeface="Arial" panose="020B0604020202020204" pitchFamily="34" charset="0"/>
              </a:rPr>
              <a:t>   OI   </a:t>
            </a:r>
          </a:p>
        </p:txBody>
      </p:sp>
      <p:sp>
        <p:nvSpPr>
          <p:cNvPr id="27" name="TextBox 26">
            <a:extLst>
              <a:ext uri="{FF2B5EF4-FFF2-40B4-BE49-F238E27FC236}">
                <a16:creationId xmlns:a16="http://schemas.microsoft.com/office/drawing/2014/main" id="{64D523AC-6008-9F4F-A1EB-3D6A1F220493}"/>
              </a:ext>
            </a:extLst>
          </p:cNvPr>
          <p:cNvSpPr txBox="1"/>
          <p:nvPr/>
        </p:nvSpPr>
        <p:spPr>
          <a:xfrm rot="16200000">
            <a:off x="449175" y="2656159"/>
            <a:ext cx="1018227"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Ferritin (ng/ml)</a:t>
            </a:r>
          </a:p>
        </p:txBody>
      </p:sp>
      <p:sp>
        <p:nvSpPr>
          <p:cNvPr id="28" name="TextBox 27">
            <a:extLst>
              <a:ext uri="{FF2B5EF4-FFF2-40B4-BE49-F238E27FC236}">
                <a16:creationId xmlns:a16="http://schemas.microsoft.com/office/drawing/2014/main" id="{5756F824-0230-5442-8492-6729183336E9}"/>
              </a:ext>
            </a:extLst>
          </p:cNvPr>
          <p:cNvSpPr txBox="1"/>
          <p:nvPr/>
        </p:nvSpPr>
        <p:spPr>
          <a:xfrm rot="16200000">
            <a:off x="607926" y="4359971"/>
            <a:ext cx="873395"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CRP (mg/L)</a:t>
            </a:r>
          </a:p>
        </p:txBody>
      </p:sp>
      <p:sp>
        <p:nvSpPr>
          <p:cNvPr id="29" name="TextBox 28">
            <a:extLst>
              <a:ext uri="{FF2B5EF4-FFF2-40B4-BE49-F238E27FC236}">
                <a16:creationId xmlns:a16="http://schemas.microsoft.com/office/drawing/2014/main" id="{823BD730-9BFB-EE40-BCEF-116D4371F75E}"/>
              </a:ext>
            </a:extLst>
          </p:cNvPr>
          <p:cNvSpPr txBox="1"/>
          <p:nvPr/>
        </p:nvSpPr>
        <p:spPr>
          <a:xfrm rot="16200000">
            <a:off x="2953372" y="4353582"/>
            <a:ext cx="838691"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IL-6 (</a:t>
            </a:r>
            <a:r>
              <a:rPr lang="en-US" sz="1000" dirty="0" err="1">
                <a:latin typeface="Arial" panose="020B0604020202020204" pitchFamily="34" charset="0"/>
                <a:cs typeface="Arial" panose="020B0604020202020204" pitchFamily="34" charset="0"/>
              </a:rPr>
              <a:t>pg</a:t>
            </a:r>
            <a:r>
              <a:rPr lang="en-US" sz="1000" dirty="0">
                <a:latin typeface="Arial" panose="020B0604020202020204" pitchFamily="34" charset="0"/>
                <a:cs typeface="Arial" panose="020B0604020202020204" pitchFamily="34" charset="0"/>
              </a:rPr>
              <a:t>/ml)</a:t>
            </a:r>
          </a:p>
        </p:txBody>
      </p:sp>
      <p:sp>
        <p:nvSpPr>
          <p:cNvPr id="31" name="TextBox 30">
            <a:extLst>
              <a:ext uri="{FF2B5EF4-FFF2-40B4-BE49-F238E27FC236}">
                <a16:creationId xmlns:a16="http://schemas.microsoft.com/office/drawing/2014/main" id="{E50F5EAC-34A4-9041-860D-BDF8999F3F68}"/>
              </a:ext>
            </a:extLst>
          </p:cNvPr>
          <p:cNvSpPr txBox="1"/>
          <p:nvPr/>
        </p:nvSpPr>
        <p:spPr>
          <a:xfrm>
            <a:off x="1110713" y="5444582"/>
            <a:ext cx="300146" cy="1531445"/>
          </a:xfrm>
          <a:prstGeom prst="rect">
            <a:avLst/>
          </a:prstGeom>
          <a:noFill/>
        </p:spPr>
        <p:txBody>
          <a:bodyPr wrap="none" rtlCol="0">
            <a:spAutoFit/>
          </a:bodyPr>
          <a:lstStyle/>
          <a:p>
            <a:pPr algn="r">
              <a:lnSpc>
                <a:spcPct val="200000"/>
              </a:lnSpc>
            </a:pPr>
            <a:r>
              <a:rPr lang="en-US" sz="800" dirty="0">
                <a:latin typeface="Arial" panose="020B0604020202020204" pitchFamily="34" charset="0"/>
                <a:cs typeface="Arial" panose="020B0604020202020204" pitchFamily="34" charset="0"/>
              </a:rPr>
              <a:t>80</a:t>
            </a:r>
          </a:p>
          <a:p>
            <a:pPr algn="r">
              <a:lnSpc>
                <a:spcPct val="200000"/>
              </a:lnSpc>
            </a:pPr>
            <a:r>
              <a:rPr lang="en-US" sz="800" dirty="0">
                <a:latin typeface="Arial" panose="020B0604020202020204" pitchFamily="34" charset="0"/>
                <a:cs typeface="Arial" panose="020B0604020202020204" pitchFamily="34" charset="0"/>
              </a:rPr>
              <a:t>60</a:t>
            </a:r>
          </a:p>
          <a:p>
            <a:pPr algn="r">
              <a:lnSpc>
                <a:spcPct val="200000"/>
              </a:lnSpc>
            </a:pPr>
            <a:r>
              <a:rPr lang="en-US" sz="800" dirty="0">
                <a:latin typeface="Arial" panose="020B0604020202020204" pitchFamily="34" charset="0"/>
                <a:cs typeface="Arial" panose="020B0604020202020204" pitchFamily="34" charset="0"/>
              </a:rPr>
              <a:t>40</a:t>
            </a:r>
          </a:p>
          <a:p>
            <a:pPr algn="r">
              <a:lnSpc>
                <a:spcPct val="200000"/>
              </a:lnSpc>
            </a:pPr>
            <a:r>
              <a:rPr lang="en-US" sz="800" dirty="0">
                <a:latin typeface="Arial" panose="020B0604020202020204" pitchFamily="34" charset="0"/>
                <a:cs typeface="Arial" panose="020B0604020202020204" pitchFamily="34" charset="0"/>
              </a:rPr>
              <a:t>20</a:t>
            </a:r>
          </a:p>
          <a:p>
            <a:pPr algn="r">
              <a:lnSpc>
                <a:spcPct val="200000"/>
              </a:lnSpc>
            </a:pPr>
            <a:r>
              <a:rPr lang="en-US" sz="800" dirty="0">
                <a:latin typeface="Arial" panose="020B0604020202020204" pitchFamily="34" charset="0"/>
                <a:cs typeface="Arial" panose="020B0604020202020204" pitchFamily="34" charset="0"/>
              </a:rPr>
              <a:t>0</a:t>
            </a:r>
          </a:p>
          <a:p>
            <a:pPr algn="r">
              <a:lnSpc>
                <a:spcPct val="200000"/>
              </a:lnSpc>
            </a:pPr>
            <a:endParaRPr lang="en-US" sz="800" dirty="0">
              <a:latin typeface="Arial" panose="020B0604020202020204" pitchFamily="34" charset="0"/>
              <a:cs typeface="Arial" panose="020B0604020202020204" pitchFamily="34" charset="0"/>
            </a:endParaRPr>
          </a:p>
        </p:txBody>
      </p:sp>
      <p:sp>
        <p:nvSpPr>
          <p:cNvPr id="33" name="TextBox 32">
            <a:extLst>
              <a:ext uri="{FF2B5EF4-FFF2-40B4-BE49-F238E27FC236}">
                <a16:creationId xmlns:a16="http://schemas.microsoft.com/office/drawing/2014/main" id="{3FAFE7A9-761F-F342-B6BD-5F3E47C8C28D}"/>
              </a:ext>
            </a:extLst>
          </p:cNvPr>
          <p:cNvSpPr txBox="1"/>
          <p:nvPr/>
        </p:nvSpPr>
        <p:spPr>
          <a:xfrm rot="16200000">
            <a:off x="555044" y="6047445"/>
            <a:ext cx="997389"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WBC (cells/ul)</a:t>
            </a:r>
          </a:p>
        </p:txBody>
      </p:sp>
      <p:sp>
        <p:nvSpPr>
          <p:cNvPr id="34" name="TextBox 33">
            <a:extLst>
              <a:ext uri="{FF2B5EF4-FFF2-40B4-BE49-F238E27FC236}">
                <a16:creationId xmlns:a16="http://schemas.microsoft.com/office/drawing/2014/main" id="{21D82B6A-D76B-DA47-A8F5-53917B593C2A}"/>
              </a:ext>
            </a:extLst>
          </p:cNvPr>
          <p:cNvSpPr txBox="1"/>
          <p:nvPr/>
        </p:nvSpPr>
        <p:spPr>
          <a:xfrm rot="16200000">
            <a:off x="2841669" y="6062982"/>
            <a:ext cx="1002197"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Neutrophil (%)</a:t>
            </a:r>
          </a:p>
        </p:txBody>
      </p:sp>
      <p:cxnSp>
        <p:nvCxnSpPr>
          <p:cNvPr id="38" name="Straight Connector 37">
            <a:extLst>
              <a:ext uri="{FF2B5EF4-FFF2-40B4-BE49-F238E27FC236}">
                <a16:creationId xmlns:a16="http://schemas.microsoft.com/office/drawing/2014/main" id="{72788DD8-18A0-7F4D-84EF-B61E9CB23BE0}"/>
              </a:ext>
            </a:extLst>
          </p:cNvPr>
          <p:cNvCxnSpPr/>
          <p:nvPr/>
        </p:nvCxnSpPr>
        <p:spPr>
          <a:xfrm>
            <a:off x="1388978" y="1202025"/>
            <a:ext cx="2515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5F049E9E-3957-2645-9D1C-63E81DE55B7C}"/>
              </a:ext>
            </a:extLst>
          </p:cNvPr>
          <p:cNvCxnSpPr/>
          <p:nvPr/>
        </p:nvCxnSpPr>
        <p:spPr>
          <a:xfrm>
            <a:off x="1805755" y="911052"/>
            <a:ext cx="2515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BB610694-D13C-C443-A817-EAE5AC5A107F}"/>
              </a:ext>
            </a:extLst>
          </p:cNvPr>
          <p:cNvCxnSpPr/>
          <p:nvPr/>
        </p:nvCxnSpPr>
        <p:spPr>
          <a:xfrm>
            <a:off x="2723892" y="991908"/>
            <a:ext cx="2515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09C5213F-800A-A44F-A5D8-DA8D13A91186}"/>
              </a:ext>
            </a:extLst>
          </p:cNvPr>
          <p:cNvCxnSpPr/>
          <p:nvPr/>
        </p:nvCxnSpPr>
        <p:spPr>
          <a:xfrm>
            <a:off x="3121758" y="937938"/>
            <a:ext cx="2515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FC891228-3B75-1D4A-8C0E-5ECCD034D5C4}"/>
              </a:ext>
            </a:extLst>
          </p:cNvPr>
          <p:cNvCxnSpPr/>
          <p:nvPr/>
        </p:nvCxnSpPr>
        <p:spPr>
          <a:xfrm>
            <a:off x="4184218" y="1128688"/>
            <a:ext cx="2515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C35FAC35-913C-F044-9152-1314ABEAB783}"/>
              </a:ext>
            </a:extLst>
          </p:cNvPr>
          <p:cNvCxnSpPr/>
          <p:nvPr/>
        </p:nvCxnSpPr>
        <p:spPr>
          <a:xfrm>
            <a:off x="4649143" y="1082070"/>
            <a:ext cx="2515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979F314C-5107-CC45-9374-D0106A49EDE1}"/>
              </a:ext>
            </a:extLst>
          </p:cNvPr>
          <p:cNvSpPr txBox="1"/>
          <p:nvPr/>
        </p:nvSpPr>
        <p:spPr>
          <a:xfrm>
            <a:off x="1574583" y="8500038"/>
            <a:ext cx="1346844"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First                  Max </a:t>
            </a:r>
          </a:p>
        </p:txBody>
      </p:sp>
      <p:sp>
        <p:nvSpPr>
          <p:cNvPr id="56" name="TextBox 55">
            <a:extLst>
              <a:ext uri="{FF2B5EF4-FFF2-40B4-BE49-F238E27FC236}">
                <a16:creationId xmlns:a16="http://schemas.microsoft.com/office/drawing/2014/main" id="{C51F7D23-B8D3-B346-850A-082F41916AFA}"/>
              </a:ext>
            </a:extLst>
          </p:cNvPr>
          <p:cNvSpPr txBox="1"/>
          <p:nvPr/>
        </p:nvSpPr>
        <p:spPr>
          <a:xfrm>
            <a:off x="1372201" y="8382484"/>
            <a:ext cx="790601"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&lt; 65      ≥ 65</a:t>
            </a:r>
          </a:p>
        </p:txBody>
      </p:sp>
      <p:sp>
        <p:nvSpPr>
          <p:cNvPr id="57" name="TextBox 56">
            <a:extLst>
              <a:ext uri="{FF2B5EF4-FFF2-40B4-BE49-F238E27FC236}">
                <a16:creationId xmlns:a16="http://schemas.microsoft.com/office/drawing/2014/main" id="{3936550C-76D3-6E43-BAE6-DC28E6FEAFE0}"/>
              </a:ext>
            </a:extLst>
          </p:cNvPr>
          <p:cNvSpPr txBox="1"/>
          <p:nvPr/>
        </p:nvSpPr>
        <p:spPr>
          <a:xfrm rot="16200000">
            <a:off x="576571" y="7699350"/>
            <a:ext cx="973343"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Monocyte (%)</a:t>
            </a:r>
          </a:p>
        </p:txBody>
      </p:sp>
      <p:sp>
        <p:nvSpPr>
          <p:cNvPr id="58" name="TextBox 57">
            <a:extLst>
              <a:ext uri="{FF2B5EF4-FFF2-40B4-BE49-F238E27FC236}">
                <a16:creationId xmlns:a16="http://schemas.microsoft.com/office/drawing/2014/main" id="{D0429F56-5896-9149-A655-77B5B822164D}"/>
              </a:ext>
            </a:extLst>
          </p:cNvPr>
          <p:cNvSpPr txBox="1"/>
          <p:nvPr/>
        </p:nvSpPr>
        <p:spPr>
          <a:xfrm rot="16200000">
            <a:off x="2805814" y="7679772"/>
            <a:ext cx="1107996"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Lymphocyte (%)</a:t>
            </a:r>
          </a:p>
        </p:txBody>
      </p:sp>
      <p:cxnSp>
        <p:nvCxnSpPr>
          <p:cNvPr id="60" name="Straight Connector 59">
            <a:extLst>
              <a:ext uri="{FF2B5EF4-FFF2-40B4-BE49-F238E27FC236}">
                <a16:creationId xmlns:a16="http://schemas.microsoft.com/office/drawing/2014/main" id="{3D10F01C-912A-5548-8EB2-27437467B458}"/>
              </a:ext>
            </a:extLst>
          </p:cNvPr>
          <p:cNvCxnSpPr>
            <a:cxnSpLocks/>
          </p:cNvCxnSpPr>
          <p:nvPr/>
        </p:nvCxnSpPr>
        <p:spPr>
          <a:xfrm>
            <a:off x="1581336" y="2755388"/>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C6CB72BF-5387-154F-8790-8B6733440606}"/>
              </a:ext>
            </a:extLst>
          </p:cNvPr>
          <p:cNvCxnSpPr>
            <a:cxnSpLocks/>
          </p:cNvCxnSpPr>
          <p:nvPr/>
        </p:nvCxnSpPr>
        <p:spPr>
          <a:xfrm>
            <a:off x="1886113" y="2746983"/>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468D56D9-9379-2144-AF6A-3ED4DB957F0D}"/>
              </a:ext>
            </a:extLst>
          </p:cNvPr>
          <p:cNvCxnSpPr>
            <a:cxnSpLocks/>
          </p:cNvCxnSpPr>
          <p:nvPr/>
        </p:nvCxnSpPr>
        <p:spPr>
          <a:xfrm flipV="1">
            <a:off x="1518048" y="2562568"/>
            <a:ext cx="385109" cy="443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B79FC353-8F42-1847-99C8-753ED3FCEFB2}"/>
              </a:ext>
            </a:extLst>
          </p:cNvPr>
          <p:cNvCxnSpPr>
            <a:cxnSpLocks/>
          </p:cNvCxnSpPr>
          <p:nvPr/>
        </p:nvCxnSpPr>
        <p:spPr>
          <a:xfrm>
            <a:off x="1579298" y="743720"/>
            <a:ext cx="536487" cy="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A4EF55DA-3AE5-7240-A2B2-2CE1E26DC0AD}"/>
              </a:ext>
            </a:extLst>
          </p:cNvPr>
          <p:cNvCxnSpPr>
            <a:cxnSpLocks/>
          </p:cNvCxnSpPr>
          <p:nvPr/>
        </p:nvCxnSpPr>
        <p:spPr>
          <a:xfrm>
            <a:off x="1283642" y="585224"/>
            <a:ext cx="536487" cy="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DC56B9E3-AF05-7740-AE0D-2A7E5607EA30}"/>
              </a:ext>
            </a:extLst>
          </p:cNvPr>
          <p:cNvCxnSpPr>
            <a:cxnSpLocks/>
          </p:cNvCxnSpPr>
          <p:nvPr/>
        </p:nvCxnSpPr>
        <p:spPr>
          <a:xfrm>
            <a:off x="2685759" y="786542"/>
            <a:ext cx="536487" cy="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C28F6947-A499-5F40-827A-A97CF42BA1F7}"/>
              </a:ext>
            </a:extLst>
          </p:cNvPr>
          <p:cNvCxnSpPr>
            <a:cxnSpLocks/>
          </p:cNvCxnSpPr>
          <p:nvPr/>
        </p:nvCxnSpPr>
        <p:spPr>
          <a:xfrm>
            <a:off x="2918627" y="613840"/>
            <a:ext cx="536487" cy="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6E3428AD-634C-F740-827E-6104161BFD19}"/>
              </a:ext>
            </a:extLst>
          </p:cNvPr>
          <p:cNvCxnSpPr>
            <a:cxnSpLocks/>
          </p:cNvCxnSpPr>
          <p:nvPr/>
        </p:nvCxnSpPr>
        <p:spPr>
          <a:xfrm>
            <a:off x="4345096" y="786280"/>
            <a:ext cx="536487" cy="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1" name="Straight Connector 130">
            <a:extLst>
              <a:ext uri="{FF2B5EF4-FFF2-40B4-BE49-F238E27FC236}">
                <a16:creationId xmlns:a16="http://schemas.microsoft.com/office/drawing/2014/main" id="{C4E85464-BBE2-1948-AA1D-9AC24D6C8A55}"/>
              </a:ext>
            </a:extLst>
          </p:cNvPr>
          <p:cNvCxnSpPr>
            <a:cxnSpLocks/>
          </p:cNvCxnSpPr>
          <p:nvPr/>
        </p:nvCxnSpPr>
        <p:spPr>
          <a:xfrm>
            <a:off x="4134020" y="961840"/>
            <a:ext cx="536487" cy="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2" name="Straight Connector 131">
            <a:extLst>
              <a:ext uri="{FF2B5EF4-FFF2-40B4-BE49-F238E27FC236}">
                <a16:creationId xmlns:a16="http://schemas.microsoft.com/office/drawing/2014/main" id="{21550D96-D50A-1340-B99B-F688A77A142F}"/>
              </a:ext>
            </a:extLst>
          </p:cNvPr>
          <p:cNvCxnSpPr>
            <a:cxnSpLocks/>
          </p:cNvCxnSpPr>
          <p:nvPr/>
        </p:nvCxnSpPr>
        <p:spPr>
          <a:xfrm>
            <a:off x="1668696" y="2398834"/>
            <a:ext cx="396005" cy="1"/>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65156077-02EE-8240-8C5A-7169ABB40197}"/>
              </a:ext>
            </a:extLst>
          </p:cNvPr>
          <p:cNvCxnSpPr>
            <a:cxnSpLocks/>
          </p:cNvCxnSpPr>
          <p:nvPr/>
        </p:nvCxnSpPr>
        <p:spPr>
          <a:xfrm>
            <a:off x="2337240" y="2423156"/>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FFACEC61-5AB2-0F4D-B0A0-173A0CFF1712}"/>
              </a:ext>
            </a:extLst>
          </p:cNvPr>
          <p:cNvCxnSpPr>
            <a:cxnSpLocks/>
          </p:cNvCxnSpPr>
          <p:nvPr/>
        </p:nvCxnSpPr>
        <p:spPr>
          <a:xfrm>
            <a:off x="2660305" y="2670783"/>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120E5DBA-C87B-E545-A027-ADAFACB47D3C}"/>
              </a:ext>
            </a:extLst>
          </p:cNvPr>
          <p:cNvCxnSpPr>
            <a:cxnSpLocks/>
          </p:cNvCxnSpPr>
          <p:nvPr/>
        </p:nvCxnSpPr>
        <p:spPr>
          <a:xfrm>
            <a:off x="2278296" y="2267770"/>
            <a:ext cx="396005" cy="1"/>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1CCC31BE-4C46-8340-B2E0-68FFA0B74297}"/>
              </a:ext>
            </a:extLst>
          </p:cNvPr>
          <p:cNvCxnSpPr>
            <a:cxnSpLocks/>
          </p:cNvCxnSpPr>
          <p:nvPr/>
        </p:nvCxnSpPr>
        <p:spPr>
          <a:xfrm>
            <a:off x="2467272" y="2118418"/>
            <a:ext cx="396005" cy="1"/>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7627167A-2EC8-FF4F-AFB9-8F1BF2DFB4F9}"/>
              </a:ext>
            </a:extLst>
          </p:cNvPr>
          <p:cNvCxnSpPr>
            <a:cxnSpLocks/>
          </p:cNvCxnSpPr>
          <p:nvPr/>
        </p:nvCxnSpPr>
        <p:spPr>
          <a:xfrm>
            <a:off x="3882576" y="2542028"/>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35E7334E-CA7A-F145-B815-0C2E5E28E869}"/>
              </a:ext>
            </a:extLst>
          </p:cNvPr>
          <p:cNvCxnSpPr>
            <a:cxnSpLocks/>
          </p:cNvCxnSpPr>
          <p:nvPr/>
        </p:nvCxnSpPr>
        <p:spPr>
          <a:xfrm>
            <a:off x="4187353" y="2533623"/>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C064CCF2-A14D-354C-861D-38972C992529}"/>
              </a:ext>
            </a:extLst>
          </p:cNvPr>
          <p:cNvCxnSpPr>
            <a:cxnSpLocks/>
          </p:cNvCxnSpPr>
          <p:nvPr/>
        </p:nvCxnSpPr>
        <p:spPr>
          <a:xfrm flipV="1">
            <a:off x="3819288" y="2349208"/>
            <a:ext cx="385109" cy="443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1609E182-6A11-FD41-AD88-1D66C37F1770}"/>
              </a:ext>
            </a:extLst>
          </p:cNvPr>
          <p:cNvCxnSpPr>
            <a:cxnSpLocks/>
          </p:cNvCxnSpPr>
          <p:nvPr/>
        </p:nvCxnSpPr>
        <p:spPr>
          <a:xfrm>
            <a:off x="3969936" y="2185474"/>
            <a:ext cx="396005" cy="1"/>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C33CFBF2-B8AB-BC4A-B6F5-F67DD2B885D9}"/>
              </a:ext>
            </a:extLst>
          </p:cNvPr>
          <p:cNvCxnSpPr>
            <a:cxnSpLocks/>
          </p:cNvCxnSpPr>
          <p:nvPr/>
        </p:nvCxnSpPr>
        <p:spPr>
          <a:xfrm>
            <a:off x="4632384" y="2542028"/>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44B2754E-D4EB-4344-A8DF-1AAE8244FA61}"/>
              </a:ext>
            </a:extLst>
          </p:cNvPr>
          <p:cNvCxnSpPr>
            <a:cxnSpLocks/>
          </p:cNvCxnSpPr>
          <p:nvPr/>
        </p:nvCxnSpPr>
        <p:spPr>
          <a:xfrm>
            <a:off x="4937161" y="2533623"/>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3E2A649F-0535-C543-9770-886A6FED7F8B}"/>
              </a:ext>
            </a:extLst>
          </p:cNvPr>
          <p:cNvCxnSpPr>
            <a:cxnSpLocks/>
          </p:cNvCxnSpPr>
          <p:nvPr/>
        </p:nvCxnSpPr>
        <p:spPr>
          <a:xfrm flipV="1">
            <a:off x="4569096" y="2349208"/>
            <a:ext cx="385109" cy="443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44" name="Straight Connector 143">
            <a:extLst>
              <a:ext uri="{FF2B5EF4-FFF2-40B4-BE49-F238E27FC236}">
                <a16:creationId xmlns:a16="http://schemas.microsoft.com/office/drawing/2014/main" id="{A53BF884-7274-0D4E-AF0F-7EE214C09019}"/>
              </a:ext>
            </a:extLst>
          </p:cNvPr>
          <p:cNvCxnSpPr>
            <a:cxnSpLocks/>
          </p:cNvCxnSpPr>
          <p:nvPr/>
        </p:nvCxnSpPr>
        <p:spPr>
          <a:xfrm>
            <a:off x="4719744" y="2185474"/>
            <a:ext cx="396005" cy="1"/>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45" name="Straight Connector 144">
            <a:extLst>
              <a:ext uri="{FF2B5EF4-FFF2-40B4-BE49-F238E27FC236}">
                <a16:creationId xmlns:a16="http://schemas.microsoft.com/office/drawing/2014/main" id="{EE69422B-C287-394B-ACE5-30CD7322DA43}"/>
              </a:ext>
            </a:extLst>
          </p:cNvPr>
          <p:cNvCxnSpPr>
            <a:cxnSpLocks/>
          </p:cNvCxnSpPr>
          <p:nvPr/>
        </p:nvCxnSpPr>
        <p:spPr>
          <a:xfrm>
            <a:off x="1566096" y="3919724"/>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a:extLst>
              <a:ext uri="{FF2B5EF4-FFF2-40B4-BE49-F238E27FC236}">
                <a16:creationId xmlns:a16="http://schemas.microsoft.com/office/drawing/2014/main" id="{40451945-D560-7145-BA06-FC218E0511CE}"/>
              </a:ext>
            </a:extLst>
          </p:cNvPr>
          <p:cNvCxnSpPr>
            <a:cxnSpLocks/>
          </p:cNvCxnSpPr>
          <p:nvPr/>
        </p:nvCxnSpPr>
        <p:spPr>
          <a:xfrm>
            <a:off x="1870873" y="3911319"/>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a:extLst>
              <a:ext uri="{FF2B5EF4-FFF2-40B4-BE49-F238E27FC236}">
                <a16:creationId xmlns:a16="http://schemas.microsoft.com/office/drawing/2014/main" id="{B93D68FA-A1CF-864E-B64C-489B00020725}"/>
              </a:ext>
            </a:extLst>
          </p:cNvPr>
          <p:cNvCxnSpPr>
            <a:cxnSpLocks/>
          </p:cNvCxnSpPr>
          <p:nvPr/>
        </p:nvCxnSpPr>
        <p:spPr>
          <a:xfrm flipV="1">
            <a:off x="1502808" y="3726904"/>
            <a:ext cx="385109" cy="443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48" name="Straight Connector 147">
            <a:extLst>
              <a:ext uri="{FF2B5EF4-FFF2-40B4-BE49-F238E27FC236}">
                <a16:creationId xmlns:a16="http://schemas.microsoft.com/office/drawing/2014/main" id="{AEA49F15-BC35-2548-9A3F-7F7CF8839DBC}"/>
              </a:ext>
            </a:extLst>
          </p:cNvPr>
          <p:cNvCxnSpPr>
            <a:cxnSpLocks/>
          </p:cNvCxnSpPr>
          <p:nvPr/>
        </p:nvCxnSpPr>
        <p:spPr>
          <a:xfrm>
            <a:off x="1653456" y="3581458"/>
            <a:ext cx="396005" cy="1"/>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49" name="Straight Connector 148">
            <a:extLst>
              <a:ext uri="{FF2B5EF4-FFF2-40B4-BE49-F238E27FC236}">
                <a16:creationId xmlns:a16="http://schemas.microsoft.com/office/drawing/2014/main" id="{F8EF4191-21CF-CE41-BAA5-69DC474C84EE}"/>
              </a:ext>
            </a:extLst>
          </p:cNvPr>
          <p:cNvCxnSpPr>
            <a:cxnSpLocks/>
          </p:cNvCxnSpPr>
          <p:nvPr/>
        </p:nvCxnSpPr>
        <p:spPr>
          <a:xfrm>
            <a:off x="2325048" y="3901436"/>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0" name="Straight Connector 149">
            <a:extLst>
              <a:ext uri="{FF2B5EF4-FFF2-40B4-BE49-F238E27FC236}">
                <a16:creationId xmlns:a16="http://schemas.microsoft.com/office/drawing/2014/main" id="{4FDBDE29-AE81-984E-A9AE-4B4BD02736C0}"/>
              </a:ext>
            </a:extLst>
          </p:cNvPr>
          <p:cNvCxnSpPr>
            <a:cxnSpLocks/>
          </p:cNvCxnSpPr>
          <p:nvPr/>
        </p:nvCxnSpPr>
        <p:spPr>
          <a:xfrm>
            <a:off x="2629825" y="3893031"/>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12B87DD4-A193-DF49-A30B-501902828C06}"/>
              </a:ext>
            </a:extLst>
          </p:cNvPr>
          <p:cNvCxnSpPr>
            <a:cxnSpLocks/>
          </p:cNvCxnSpPr>
          <p:nvPr/>
        </p:nvCxnSpPr>
        <p:spPr>
          <a:xfrm flipV="1">
            <a:off x="2261760" y="3708616"/>
            <a:ext cx="385109" cy="443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0B8DC4D7-1EDF-7643-A9A8-E627EEA0C9D6}"/>
              </a:ext>
            </a:extLst>
          </p:cNvPr>
          <p:cNvCxnSpPr>
            <a:cxnSpLocks/>
          </p:cNvCxnSpPr>
          <p:nvPr/>
        </p:nvCxnSpPr>
        <p:spPr>
          <a:xfrm>
            <a:off x="2412408" y="3563170"/>
            <a:ext cx="396005" cy="1"/>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DCA1FB1A-D25A-C34C-A388-21BC11878205}"/>
              </a:ext>
            </a:extLst>
          </p:cNvPr>
          <p:cNvCxnSpPr>
            <a:cxnSpLocks/>
          </p:cNvCxnSpPr>
          <p:nvPr/>
        </p:nvCxnSpPr>
        <p:spPr>
          <a:xfrm>
            <a:off x="3833808" y="3992876"/>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EDA5F58E-3F2A-9944-8C27-30CD755A34F2}"/>
              </a:ext>
            </a:extLst>
          </p:cNvPr>
          <p:cNvCxnSpPr>
            <a:cxnSpLocks/>
          </p:cNvCxnSpPr>
          <p:nvPr/>
        </p:nvCxnSpPr>
        <p:spPr>
          <a:xfrm>
            <a:off x="4166017" y="3993615"/>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36D28280-5BBE-C846-8D7E-1509C2589A07}"/>
              </a:ext>
            </a:extLst>
          </p:cNvPr>
          <p:cNvCxnSpPr>
            <a:cxnSpLocks/>
          </p:cNvCxnSpPr>
          <p:nvPr/>
        </p:nvCxnSpPr>
        <p:spPr>
          <a:xfrm flipV="1">
            <a:off x="3797952" y="3800056"/>
            <a:ext cx="385109" cy="443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6" name="Straight Connector 155">
            <a:extLst>
              <a:ext uri="{FF2B5EF4-FFF2-40B4-BE49-F238E27FC236}">
                <a16:creationId xmlns:a16="http://schemas.microsoft.com/office/drawing/2014/main" id="{AA236460-F459-7143-953F-4D2FCF4E194D}"/>
              </a:ext>
            </a:extLst>
          </p:cNvPr>
          <p:cNvCxnSpPr>
            <a:cxnSpLocks/>
          </p:cNvCxnSpPr>
          <p:nvPr/>
        </p:nvCxnSpPr>
        <p:spPr>
          <a:xfrm>
            <a:off x="3957744" y="3636322"/>
            <a:ext cx="396005" cy="1"/>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7" name="Straight Connector 156">
            <a:extLst>
              <a:ext uri="{FF2B5EF4-FFF2-40B4-BE49-F238E27FC236}">
                <a16:creationId xmlns:a16="http://schemas.microsoft.com/office/drawing/2014/main" id="{AFE2D57D-63D1-E547-88D6-4DF9FC32EE7E}"/>
              </a:ext>
            </a:extLst>
          </p:cNvPr>
          <p:cNvCxnSpPr>
            <a:cxnSpLocks/>
          </p:cNvCxnSpPr>
          <p:nvPr/>
        </p:nvCxnSpPr>
        <p:spPr>
          <a:xfrm>
            <a:off x="4638480" y="3965444"/>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8" name="Straight Connector 157">
            <a:extLst>
              <a:ext uri="{FF2B5EF4-FFF2-40B4-BE49-F238E27FC236}">
                <a16:creationId xmlns:a16="http://schemas.microsoft.com/office/drawing/2014/main" id="{87318EE7-4EA2-AC4E-A276-39221F9C307D}"/>
              </a:ext>
            </a:extLst>
          </p:cNvPr>
          <p:cNvCxnSpPr>
            <a:cxnSpLocks/>
          </p:cNvCxnSpPr>
          <p:nvPr/>
        </p:nvCxnSpPr>
        <p:spPr>
          <a:xfrm>
            <a:off x="4943257" y="3957039"/>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9" name="Straight Connector 158">
            <a:extLst>
              <a:ext uri="{FF2B5EF4-FFF2-40B4-BE49-F238E27FC236}">
                <a16:creationId xmlns:a16="http://schemas.microsoft.com/office/drawing/2014/main" id="{C2E1AF32-B324-4F4B-AFDC-0D9FC3B44694}"/>
              </a:ext>
            </a:extLst>
          </p:cNvPr>
          <p:cNvCxnSpPr>
            <a:cxnSpLocks/>
          </p:cNvCxnSpPr>
          <p:nvPr/>
        </p:nvCxnSpPr>
        <p:spPr>
          <a:xfrm flipV="1">
            <a:off x="4575192" y="3772624"/>
            <a:ext cx="385109" cy="443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0" name="Straight Connector 159">
            <a:extLst>
              <a:ext uri="{FF2B5EF4-FFF2-40B4-BE49-F238E27FC236}">
                <a16:creationId xmlns:a16="http://schemas.microsoft.com/office/drawing/2014/main" id="{D882129E-D214-2348-8D05-D735B52FE64A}"/>
              </a:ext>
            </a:extLst>
          </p:cNvPr>
          <p:cNvCxnSpPr>
            <a:cxnSpLocks/>
          </p:cNvCxnSpPr>
          <p:nvPr/>
        </p:nvCxnSpPr>
        <p:spPr>
          <a:xfrm>
            <a:off x="4725840" y="3608890"/>
            <a:ext cx="396005" cy="1"/>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0" name="Straight Connector 169">
            <a:extLst>
              <a:ext uri="{FF2B5EF4-FFF2-40B4-BE49-F238E27FC236}">
                <a16:creationId xmlns:a16="http://schemas.microsoft.com/office/drawing/2014/main" id="{34D1EAA8-8526-9A48-BEDF-722C7406D317}"/>
              </a:ext>
            </a:extLst>
          </p:cNvPr>
          <p:cNvCxnSpPr>
            <a:cxnSpLocks/>
          </p:cNvCxnSpPr>
          <p:nvPr/>
        </p:nvCxnSpPr>
        <p:spPr>
          <a:xfrm>
            <a:off x="1520376" y="6123428"/>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1" name="Straight Connector 170">
            <a:extLst>
              <a:ext uri="{FF2B5EF4-FFF2-40B4-BE49-F238E27FC236}">
                <a16:creationId xmlns:a16="http://schemas.microsoft.com/office/drawing/2014/main" id="{57FA0320-BFB9-3D4B-8EA1-17E56FEEDA84}"/>
              </a:ext>
            </a:extLst>
          </p:cNvPr>
          <p:cNvCxnSpPr>
            <a:cxnSpLocks/>
          </p:cNvCxnSpPr>
          <p:nvPr/>
        </p:nvCxnSpPr>
        <p:spPr>
          <a:xfrm>
            <a:off x="1825153" y="6115023"/>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a:extLst>
              <a:ext uri="{FF2B5EF4-FFF2-40B4-BE49-F238E27FC236}">
                <a16:creationId xmlns:a16="http://schemas.microsoft.com/office/drawing/2014/main" id="{736169FF-F9E6-764A-B2C9-6141B2DDC213}"/>
              </a:ext>
            </a:extLst>
          </p:cNvPr>
          <p:cNvCxnSpPr>
            <a:cxnSpLocks/>
          </p:cNvCxnSpPr>
          <p:nvPr/>
        </p:nvCxnSpPr>
        <p:spPr>
          <a:xfrm flipV="1">
            <a:off x="1457088" y="5930608"/>
            <a:ext cx="385109" cy="443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3" name="Straight Connector 172">
            <a:extLst>
              <a:ext uri="{FF2B5EF4-FFF2-40B4-BE49-F238E27FC236}">
                <a16:creationId xmlns:a16="http://schemas.microsoft.com/office/drawing/2014/main" id="{6469FE28-9EDD-3342-9CE9-E3C033F9D3D0}"/>
              </a:ext>
            </a:extLst>
          </p:cNvPr>
          <p:cNvCxnSpPr>
            <a:cxnSpLocks/>
          </p:cNvCxnSpPr>
          <p:nvPr/>
        </p:nvCxnSpPr>
        <p:spPr>
          <a:xfrm>
            <a:off x="1607736" y="5766874"/>
            <a:ext cx="396005" cy="1"/>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4" name="Straight Connector 173">
            <a:extLst>
              <a:ext uri="{FF2B5EF4-FFF2-40B4-BE49-F238E27FC236}">
                <a16:creationId xmlns:a16="http://schemas.microsoft.com/office/drawing/2014/main" id="{90078780-B001-5F4F-A212-09E7FBB3C25E}"/>
              </a:ext>
            </a:extLst>
          </p:cNvPr>
          <p:cNvCxnSpPr>
            <a:cxnSpLocks/>
          </p:cNvCxnSpPr>
          <p:nvPr/>
        </p:nvCxnSpPr>
        <p:spPr>
          <a:xfrm>
            <a:off x="2345753" y="5785492"/>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5" name="Straight Connector 174">
            <a:extLst>
              <a:ext uri="{FF2B5EF4-FFF2-40B4-BE49-F238E27FC236}">
                <a16:creationId xmlns:a16="http://schemas.microsoft.com/office/drawing/2014/main" id="{65D0821A-9E4F-414D-98F6-37BF0859E9DA}"/>
              </a:ext>
            </a:extLst>
          </p:cNvPr>
          <p:cNvCxnSpPr>
            <a:cxnSpLocks/>
          </p:cNvCxnSpPr>
          <p:nvPr/>
        </p:nvCxnSpPr>
        <p:spPr>
          <a:xfrm>
            <a:off x="2650530" y="5777087"/>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6" name="Straight Connector 175">
            <a:extLst>
              <a:ext uri="{FF2B5EF4-FFF2-40B4-BE49-F238E27FC236}">
                <a16:creationId xmlns:a16="http://schemas.microsoft.com/office/drawing/2014/main" id="{7B50B0CE-3C51-2B43-B98B-11BA3AD54107}"/>
              </a:ext>
            </a:extLst>
          </p:cNvPr>
          <p:cNvCxnSpPr>
            <a:cxnSpLocks/>
          </p:cNvCxnSpPr>
          <p:nvPr/>
        </p:nvCxnSpPr>
        <p:spPr>
          <a:xfrm flipV="1">
            <a:off x="2282465" y="5592672"/>
            <a:ext cx="385109" cy="443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7" name="Straight Connector 176">
            <a:extLst>
              <a:ext uri="{FF2B5EF4-FFF2-40B4-BE49-F238E27FC236}">
                <a16:creationId xmlns:a16="http://schemas.microsoft.com/office/drawing/2014/main" id="{CA6C97AE-C0BC-0941-83B8-A6E0931D2DCF}"/>
              </a:ext>
            </a:extLst>
          </p:cNvPr>
          <p:cNvCxnSpPr>
            <a:cxnSpLocks/>
          </p:cNvCxnSpPr>
          <p:nvPr/>
        </p:nvCxnSpPr>
        <p:spPr>
          <a:xfrm>
            <a:off x="2478833" y="5465514"/>
            <a:ext cx="396005" cy="1"/>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8" name="Straight Connector 177">
            <a:extLst>
              <a:ext uri="{FF2B5EF4-FFF2-40B4-BE49-F238E27FC236}">
                <a16:creationId xmlns:a16="http://schemas.microsoft.com/office/drawing/2014/main" id="{C75B167E-A250-AD46-ABB6-641804DA1BBC}"/>
              </a:ext>
            </a:extLst>
          </p:cNvPr>
          <p:cNvCxnSpPr>
            <a:cxnSpLocks/>
          </p:cNvCxnSpPr>
          <p:nvPr/>
        </p:nvCxnSpPr>
        <p:spPr>
          <a:xfrm>
            <a:off x="3822085" y="5632972"/>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9" name="Straight Connector 178">
            <a:extLst>
              <a:ext uri="{FF2B5EF4-FFF2-40B4-BE49-F238E27FC236}">
                <a16:creationId xmlns:a16="http://schemas.microsoft.com/office/drawing/2014/main" id="{A2495148-5CEA-1B49-8781-29517D7B4E32}"/>
              </a:ext>
            </a:extLst>
          </p:cNvPr>
          <p:cNvCxnSpPr>
            <a:cxnSpLocks/>
          </p:cNvCxnSpPr>
          <p:nvPr/>
        </p:nvCxnSpPr>
        <p:spPr>
          <a:xfrm>
            <a:off x="4126862" y="5624567"/>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0" name="Straight Connector 179">
            <a:extLst>
              <a:ext uri="{FF2B5EF4-FFF2-40B4-BE49-F238E27FC236}">
                <a16:creationId xmlns:a16="http://schemas.microsoft.com/office/drawing/2014/main" id="{1E5CC231-CEE9-3941-8C53-3207060CB53B}"/>
              </a:ext>
            </a:extLst>
          </p:cNvPr>
          <p:cNvCxnSpPr>
            <a:cxnSpLocks/>
          </p:cNvCxnSpPr>
          <p:nvPr/>
        </p:nvCxnSpPr>
        <p:spPr>
          <a:xfrm flipV="1">
            <a:off x="3758797" y="5440152"/>
            <a:ext cx="385109" cy="443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1" name="Straight Connector 180">
            <a:extLst>
              <a:ext uri="{FF2B5EF4-FFF2-40B4-BE49-F238E27FC236}">
                <a16:creationId xmlns:a16="http://schemas.microsoft.com/office/drawing/2014/main" id="{43BC110C-71C2-984B-971E-EF8CD9CB77E0}"/>
              </a:ext>
            </a:extLst>
          </p:cNvPr>
          <p:cNvCxnSpPr>
            <a:cxnSpLocks/>
          </p:cNvCxnSpPr>
          <p:nvPr/>
        </p:nvCxnSpPr>
        <p:spPr>
          <a:xfrm>
            <a:off x="3909445" y="5303850"/>
            <a:ext cx="396005" cy="1"/>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2" name="Straight Connector 181">
            <a:extLst>
              <a:ext uri="{FF2B5EF4-FFF2-40B4-BE49-F238E27FC236}">
                <a16:creationId xmlns:a16="http://schemas.microsoft.com/office/drawing/2014/main" id="{B0FD82BC-B8D9-CF4E-A39E-39C806C5B6A5}"/>
              </a:ext>
            </a:extLst>
          </p:cNvPr>
          <p:cNvCxnSpPr>
            <a:cxnSpLocks/>
          </p:cNvCxnSpPr>
          <p:nvPr/>
        </p:nvCxnSpPr>
        <p:spPr>
          <a:xfrm>
            <a:off x="4593114" y="5621524"/>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3" name="Straight Connector 182">
            <a:extLst>
              <a:ext uri="{FF2B5EF4-FFF2-40B4-BE49-F238E27FC236}">
                <a16:creationId xmlns:a16="http://schemas.microsoft.com/office/drawing/2014/main" id="{24FA3219-4AE2-9642-B15B-09B371831A51}"/>
              </a:ext>
            </a:extLst>
          </p:cNvPr>
          <p:cNvCxnSpPr>
            <a:cxnSpLocks/>
          </p:cNvCxnSpPr>
          <p:nvPr/>
        </p:nvCxnSpPr>
        <p:spPr>
          <a:xfrm>
            <a:off x="4925323" y="5613119"/>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a:extLst>
              <a:ext uri="{FF2B5EF4-FFF2-40B4-BE49-F238E27FC236}">
                <a16:creationId xmlns:a16="http://schemas.microsoft.com/office/drawing/2014/main" id="{5E9F2577-108B-3649-9117-8EE419E31685}"/>
              </a:ext>
            </a:extLst>
          </p:cNvPr>
          <p:cNvCxnSpPr>
            <a:cxnSpLocks/>
          </p:cNvCxnSpPr>
          <p:nvPr/>
        </p:nvCxnSpPr>
        <p:spPr>
          <a:xfrm flipV="1">
            <a:off x="4557258" y="5465280"/>
            <a:ext cx="385109" cy="443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5" name="Straight Connector 184">
            <a:extLst>
              <a:ext uri="{FF2B5EF4-FFF2-40B4-BE49-F238E27FC236}">
                <a16:creationId xmlns:a16="http://schemas.microsoft.com/office/drawing/2014/main" id="{0F589338-6C28-2945-B40E-76A56EA20E2C}"/>
              </a:ext>
            </a:extLst>
          </p:cNvPr>
          <p:cNvCxnSpPr>
            <a:cxnSpLocks/>
          </p:cNvCxnSpPr>
          <p:nvPr/>
        </p:nvCxnSpPr>
        <p:spPr>
          <a:xfrm>
            <a:off x="4707906" y="5301546"/>
            <a:ext cx="396005" cy="1"/>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86" name="TextBox 185">
            <a:extLst>
              <a:ext uri="{FF2B5EF4-FFF2-40B4-BE49-F238E27FC236}">
                <a16:creationId xmlns:a16="http://schemas.microsoft.com/office/drawing/2014/main" id="{7E4E38A6-8943-D24B-AB58-641673C5427D}"/>
              </a:ext>
            </a:extLst>
          </p:cNvPr>
          <p:cNvSpPr txBox="1"/>
          <p:nvPr/>
        </p:nvSpPr>
        <p:spPr>
          <a:xfrm>
            <a:off x="3347465" y="5494714"/>
            <a:ext cx="357855" cy="1402948"/>
          </a:xfrm>
          <a:prstGeom prst="rect">
            <a:avLst/>
          </a:prstGeom>
          <a:noFill/>
        </p:spPr>
        <p:txBody>
          <a:bodyPr wrap="none" rtlCol="0">
            <a:spAutoFit/>
          </a:bodyPr>
          <a:lstStyle/>
          <a:p>
            <a:pPr algn="r"/>
            <a:r>
              <a:rPr lang="en-US" sz="800" dirty="0">
                <a:latin typeface="Arial" panose="020B0604020202020204" pitchFamily="34" charset="0"/>
                <a:cs typeface="Arial" panose="020B0604020202020204" pitchFamily="34" charset="0"/>
              </a:rPr>
              <a:t>100</a:t>
            </a:r>
          </a:p>
          <a:p>
            <a:pPr algn="r">
              <a:lnSpc>
                <a:spcPts val="7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80</a:t>
            </a:r>
          </a:p>
          <a:p>
            <a:pPr algn="r">
              <a:lnSpc>
                <a:spcPts val="7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60</a:t>
            </a:r>
          </a:p>
          <a:p>
            <a:pPr algn="r">
              <a:lnSpc>
                <a:spcPts val="7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40</a:t>
            </a:r>
          </a:p>
          <a:p>
            <a:pPr algn="r">
              <a:lnSpc>
                <a:spcPts val="7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20</a:t>
            </a:r>
          </a:p>
          <a:p>
            <a:pPr algn="r">
              <a:lnSpc>
                <a:spcPts val="7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0</a:t>
            </a:r>
          </a:p>
          <a:p>
            <a:pPr algn="r"/>
            <a:endParaRPr lang="en-US" sz="800" dirty="0">
              <a:latin typeface="Arial" panose="020B0604020202020204" pitchFamily="34" charset="0"/>
              <a:cs typeface="Arial" panose="020B0604020202020204" pitchFamily="34" charset="0"/>
            </a:endParaRPr>
          </a:p>
        </p:txBody>
      </p:sp>
      <p:sp>
        <p:nvSpPr>
          <p:cNvPr id="191" name="TextBox 190">
            <a:extLst>
              <a:ext uri="{FF2B5EF4-FFF2-40B4-BE49-F238E27FC236}">
                <a16:creationId xmlns:a16="http://schemas.microsoft.com/office/drawing/2014/main" id="{C8D64452-95AC-2C49-A823-5B88B8A5F6CD}"/>
              </a:ext>
            </a:extLst>
          </p:cNvPr>
          <p:cNvSpPr txBox="1"/>
          <p:nvPr/>
        </p:nvSpPr>
        <p:spPr>
          <a:xfrm>
            <a:off x="3371849" y="7158305"/>
            <a:ext cx="357855" cy="1402948"/>
          </a:xfrm>
          <a:prstGeom prst="rect">
            <a:avLst/>
          </a:prstGeom>
          <a:noFill/>
        </p:spPr>
        <p:txBody>
          <a:bodyPr wrap="none" rtlCol="0">
            <a:spAutoFit/>
          </a:bodyPr>
          <a:lstStyle/>
          <a:p>
            <a:pPr algn="r"/>
            <a:r>
              <a:rPr lang="en-US" sz="800" dirty="0">
                <a:latin typeface="Arial" panose="020B0604020202020204" pitchFamily="34" charset="0"/>
                <a:cs typeface="Arial" panose="020B0604020202020204" pitchFamily="34" charset="0"/>
              </a:rPr>
              <a:t>100</a:t>
            </a:r>
          </a:p>
          <a:p>
            <a:pPr algn="r">
              <a:lnSpc>
                <a:spcPts val="7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80</a:t>
            </a:r>
          </a:p>
          <a:p>
            <a:pPr algn="r">
              <a:lnSpc>
                <a:spcPts val="7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60</a:t>
            </a:r>
          </a:p>
          <a:p>
            <a:pPr algn="r">
              <a:lnSpc>
                <a:spcPts val="7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40</a:t>
            </a:r>
          </a:p>
          <a:p>
            <a:pPr algn="r">
              <a:lnSpc>
                <a:spcPts val="7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20</a:t>
            </a:r>
          </a:p>
          <a:p>
            <a:pPr algn="r">
              <a:lnSpc>
                <a:spcPts val="7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0</a:t>
            </a:r>
          </a:p>
          <a:p>
            <a:pPr algn="r"/>
            <a:endParaRPr lang="en-US" sz="800" dirty="0">
              <a:latin typeface="Arial" panose="020B0604020202020204" pitchFamily="34" charset="0"/>
              <a:cs typeface="Arial" panose="020B0604020202020204" pitchFamily="34" charset="0"/>
            </a:endParaRPr>
          </a:p>
        </p:txBody>
      </p:sp>
      <p:sp>
        <p:nvSpPr>
          <p:cNvPr id="192" name="TextBox 191">
            <a:extLst>
              <a:ext uri="{FF2B5EF4-FFF2-40B4-BE49-F238E27FC236}">
                <a16:creationId xmlns:a16="http://schemas.microsoft.com/office/drawing/2014/main" id="{06718353-2562-2C4A-9476-DEB4E0735BD2}"/>
              </a:ext>
            </a:extLst>
          </p:cNvPr>
          <p:cNvSpPr txBox="1"/>
          <p:nvPr/>
        </p:nvSpPr>
        <p:spPr>
          <a:xfrm>
            <a:off x="1126345" y="7105897"/>
            <a:ext cx="300146" cy="1531445"/>
          </a:xfrm>
          <a:prstGeom prst="rect">
            <a:avLst/>
          </a:prstGeom>
          <a:noFill/>
        </p:spPr>
        <p:txBody>
          <a:bodyPr wrap="none" rtlCol="0">
            <a:spAutoFit/>
          </a:bodyPr>
          <a:lstStyle/>
          <a:p>
            <a:pPr algn="r">
              <a:lnSpc>
                <a:spcPct val="200000"/>
              </a:lnSpc>
            </a:pPr>
            <a:r>
              <a:rPr lang="en-US" sz="800" dirty="0">
                <a:latin typeface="Arial" panose="020B0604020202020204" pitchFamily="34" charset="0"/>
                <a:cs typeface="Arial" panose="020B0604020202020204" pitchFamily="34" charset="0"/>
              </a:rPr>
              <a:t>80</a:t>
            </a:r>
          </a:p>
          <a:p>
            <a:pPr algn="r">
              <a:lnSpc>
                <a:spcPct val="200000"/>
              </a:lnSpc>
            </a:pPr>
            <a:r>
              <a:rPr lang="en-US" sz="800" dirty="0">
                <a:latin typeface="Arial" panose="020B0604020202020204" pitchFamily="34" charset="0"/>
                <a:cs typeface="Arial" panose="020B0604020202020204" pitchFamily="34" charset="0"/>
              </a:rPr>
              <a:t>60</a:t>
            </a:r>
          </a:p>
          <a:p>
            <a:pPr algn="r">
              <a:lnSpc>
                <a:spcPct val="200000"/>
              </a:lnSpc>
            </a:pPr>
            <a:r>
              <a:rPr lang="en-US" sz="800" dirty="0">
                <a:latin typeface="Arial" panose="020B0604020202020204" pitchFamily="34" charset="0"/>
                <a:cs typeface="Arial" panose="020B0604020202020204" pitchFamily="34" charset="0"/>
              </a:rPr>
              <a:t>40</a:t>
            </a:r>
          </a:p>
          <a:p>
            <a:pPr algn="r">
              <a:lnSpc>
                <a:spcPct val="200000"/>
              </a:lnSpc>
            </a:pPr>
            <a:r>
              <a:rPr lang="en-US" sz="800" dirty="0">
                <a:latin typeface="Arial" panose="020B0604020202020204" pitchFamily="34" charset="0"/>
                <a:cs typeface="Arial" panose="020B0604020202020204" pitchFamily="34" charset="0"/>
              </a:rPr>
              <a:t>20</a:t>
            </a:r>
          </a:p>
          <a:p>
            <a:pPr algn="r">
              <a:lnSpc>
                <a:spcPct val="200000"/>
              </a:lnSpc>
            </a:pPr>
            <a:r>
              <a:rPr lang="en-US" sz="800" dirty="0">
                <a:latin typeface="Arial" panose="020B0604020202020204" pitchFamily="34" charset="0"/>
                <a:cs typeface="Arial" panose="020B0604020202020204" pitchFamily="34" charset="0"/>
              </a:rPr>
              <a:t>0</a:t>
            </a:r>
          </a:p>
          <a:p>
            <a:pPr algn="r">
              <a:lnSpc>
                <a:spcPct val="200000"/>
              </a:lnSpc>
            </a:pPr>
            <a:endParaRPr lang="en-US" sz="800" dirty="0">
              <a:latin typeface="Arial" panose="020B0604020202020204" pitchFamily="34" charset="0"/>
              <a:cs typeface="Arial" panose="020B0604020202020204" pitchFamily="34" charset="0"/>
            </a:endParaRPr>
          </a:p>
        </p:txBody>
      </p:sp>
      <p:cxnSp>
        <p:nvCxnSpPr>
          <p:cNvPr id="193" name="Straight Connector 192">
            <a:extLst>
              <a:ext uri="{FF2B5EF4-FFF2-40B4-BE49-F238E27FC236}">
                <a16:creationId xmlns:a16="http://schemas.microsoft.com/office/drawing/2014/main" id="{F0CEBDA8-E05A-9843-A8FB-294FC4EC5981}"/>
              </a:ext>
            </a:extLst>
          </p:cNvPr>
          <p:cNvCxnSpPr>
            <a:cxnSpLocks/>
          </p:cNvCxnSpPr>
          <p:nvPr/>
        </p:nvCxnSpPr>
        <p:spPr>
          <a:xfrm>
            <a:off x="1547808" y="7403588"/>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4" name="Straight Connector 193">
            <a:extLst>
              <a:ext uri="{FF2B5EF4-FFF2-40B4-BE49-F238E27FC236}">
                <a16:creationId xmlns:a16="http://schemas.microsoft.com/office/drawing/2014/main" id="{5AA31E7A-C70D-2843-959F-9CBA91D703AA}"/>
              </a:ext>
            </a:extLst>
          </p:cNvPr>
          <p:cNvCxnSpPr>
            <a:cxnSpLocks/>
          </p:cNvCxnSpPr>
          <p:nvPr/>
        </p:nvCxnSpPr>
        <p:spPr>
          <a:xfrm>
            <a:off x="1852585" y="7395183"/>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5" name="Straight Connector 194">
            <a:extLst>
              <a:ext uri="{FF2B5EF4-FFF2-40B4-BE49-F238E27FC236}">
                <a16:creationId xmlns:a16="http://schemas.microsoft.com/office/drawing/2014/main" id="{B48FAEBE-3FEA-B64F-A6CB-37B130A47A24}"/>
              </a:ext>
            </a:extLst>
          </p:cNvPr>
          <p:cNvCxnSpPr>
            <a:cxnSpLocks/>
          </p:cNvCxnSpPr>
          <p:nvPr/>
        </p:nvCxnSpPr>
        <p:spPr>
          <a:xfrm flipV="1">
            <a:off x="1484520" y="7238200"/>
            <a:ext cx="385109" cy="443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96" name="Straight Connector 195">
            <a:extLst>
              <a:ext uri="{FF2B5EF4-FFF2-40B4-BE49-F238E27FC236}">
                <a16:creationId xmlns:a16="http://schemas.microsoft.com/office/drawing/2014/main" id="{5371CC93-57CE-3D4B-894D-8173DBADD751}"/>
              </a:ext>
            </a:extLst>
          </p:cNvPr>
          <p:cNvCxnSpPr>
            <a:cxnSpLocks/>
          </p:cNvCxnSpPr>
          <p:nvPr/>
        </p:nvCxnSpPr>
        <p:spPr>
          <a:xfrm>
            <a:off x="1644312" y="7092754"/>
            <a:ext cx="396005" cy="1"/>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97" name="Straight Connector 196">
            <a:extLst>
              <a:ext uri="{FF2B5EF4-FFF2-40B4-BE49-F238E27FC236}">
                <a16:creationId xmlns:a16="http://schemas.microsoft.com/office/drawing/2014/main" id="{B5F6475A-B6F2-7044-BECF-FB0EF1CC9E57}"/>
              </a:ext>
            </a:extLst>
          </p:cNvPr>
          <p:cNvCxnSpPr>
            <a:cxnSpLocks/>
          </p:cNvCxnSpPr>
          <p:nvPr/>
        </p:nvCxnSpPr>
        <p:spPr>
          <a:xfrm>
            <a:off x="2347517" y="7275508"/>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8" name="Straight Connector 197">
            <a:extLst>
              <a:ext uri="{FF2B5EF4-FFF2-40B4-BE49-F238E27FC236}">
                <a16:creationId xmlns:a16="http://schemas.microsoft.com/office/drawing/2014/main" id="{DDBF0AF7-3A41-C744-BE72-2BF1C745E0A0}"/>
              </a:ext>
            </a:extLst>
          </p:cNvPr>
          <p:cNvCxnSpPr>
            <a:cxnSpLocks/>
          </p:cNvCxnSpPr>
          <p:nvPr/>
        </p:nvCxnSpPr>
        <p:spPr>
          <a:xfrm>
            <a:off x="2652294" y="7267103"/>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9" name="Straight Connector 198">
            <a:extLst>
              <a:ext uri="{FF2B5EF4-FFF2-40B4-BE49-F238E27FC236}">
                <a16:creationId xmlns:a16="http://schemas.microsoft.com/office/drawing/2014/main" id="{9BB8D5B1-A1F9-FB47-9F37-19999E0D7B1F}"/>
              </a:ext>
            </a:extLst>
          </p:cNvPr>
          <p:cNvCxnSpPr>
            <a:cxnSpLocks/>
          </p:cNvCxnSpPr>
          <p:nvPr/>
        </p:nvCxnSpPr>
        <p:spPr>
          <a:xfrm flipV="1">
            <a:off x="2275085" y="7100976"/>
            <a:ext cx="385109" cy="443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01" name="Straight Connector 200">
            <a:extLst>
              <a:ext uri="{FF2B5EF4-FFF2-40B4-BE49-F238E27FC236}">
                <a16:creationId xmlns:a16="http://schemas.microsoft.com/office/drawing/2014/main" id="{2C9A4436-1DA2-434D-BB09-8FD851C6575E}"/>
              </a:ext>
            </a:extLst>
          </p:cNvPr>
          <p:cNvCxnSpPr>
            <a:cxnSpLocks/>
          </p:cNvCxnSpPr>
          <p:nvPr/>
        </p:nvCxnSpPr>
        <p:spPr>
          <a:xfrm>
            <a:off x="3825082" y="7616045"/>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2" name="Straight Connector 201">
            <a:extLst>
              <a:ext uri="{FF2B5EF4-FFF2-40B4-BE49-F238E27FC236}">
                <a16:creationId xmlns:a16="http://schemas.microsoft.com/office/drawing/2014/main" id="{431A5863-001F-F54B-8010-BD52004BABA0}"/>
              </a:ext>
            </a:extLst>
          </p:cNvPr>
          <p:cNvCxnSpPr>
            <a:cxnSpLocks/>
          </p:cNvCxnSpPr>
          <p:nvPr/>
        </p:nvCxnSpPr>
        <p:spPr>
          <a:xfrm>
            <a:off x="4203011" y="7296744"/>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3" name="Straight Connector 202">
            <a:extLst>
              <a:ext uri="{FF2B5EF4-FFF2-40B4-BE49-F238E27FC236}">
                <a16:creationId xmlns:a16="http://schemas.microsoft.com/office/drawing/2014/main" id="{78783FFF-595A-4B47-BA33-63BE9AB71156}"/>
              </a:ext>
            </a:extLst>
          </p:cNvPr>
          <p:cNvCxnSpPr>
            <a:cxnSpLocks/>
          </p:cNvCxnSpPr>
          <p:nvPr/>
        </p:nvCxnSpPr>
        <p:spPr>
          <a:xfrm flipV="1">
            <a:off x="3789226" y="7441513"/>
            <a:ext cx="385109" cy="443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04" name="Straight Connector 203">
            <a:extLst>
              <a:ext uri="{FF2B5EF4-FFF2-40B4-BE49-F238E27FC236}">
                <a16:creationId xmlns:a16="http://schemas.microsoft.com/office/drawing/2014/main" id="{0A3B4B5A-83F5-E744-9193-8C2BB59F9E8C}"/>
              </a:ext>
            </a:extLst>
          </p:cNvPr>
          <p:cNvCxnSpPr>
            <a:cxnSpLocks/>
          </p:cNvCxnSpPr>
          <p:nvPr/>
        </p:nvCxnSpPr>
        <p:spPr>
          <a:xfrm>
            <a:off x="3912442" y="7140619"/>
            <a:ext cx="396005" cy="1"/>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05" name="Straight Connector 204">
            <a:extLst>
              <a:ext uri="{FF2B5EF4-FFF2-40B4-BE49-F238E27FC236}">
                <a16:creationId xmlns:a16="http://schemas.microsoft.com/office/drawing/2014/main" id="{121CC12D-DE43-7B4D-A190-C260DC94999C}"/>
              </a:ext>
            </a:extLst>
          </p:cNvPr>
          <p:cNvCxnSpPr>
            <a:cxnSpLocks/>
          </p:cNvCxnSpPr>
          <p:nvPr/>
        </p:nvCxnSpPr>
        <p:spPr>
          <a:xfrm>
            <a:off x="4576254" y="7485786"/>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6" name="Straight Connector 205">
            <a:extLst>
              <a:ext uri="{FF2B5EF4-FFF2-40B4-BE49-F238E27FC236}">
                <a16:creationId xmlns:a16="http://schemas.microsoft.com/office/drawing/2014/main" id="{333E8E9B-8349-C04B-9413-626128D68F89}"/>
              </a:ext>
            </a:extLst>
          </p:cNvPr>
          <p:cNvCxnSpPr>
            <a:cxnSpLocks/>
          </p:cNvCxnSpPr>
          <p:nvPr/>
        </p:nvCxnSpPr>
        <p:spPr>
          <a:xfrm>
            <a:off x="4935895" y="7477381"/>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7" name="Straight Connector 206">
            <a:extLst>
              <a:ext uri="{FF2B5EF4-FFF2-40B4-BE49-F238E27FC236}">
                <a16:creationId xmlns:a16="http://schemas.microsoft.com/office/drawing/2014/main" id="{19014EB8-AE05-534C-BD15-308F8AA7FE62}"/>
              </a:ext>
            </a:extLst>
          </p:cNvPr>
          <p:cNvCxnSpPr>
            <a:cxnSpLocks/>
          </p:cNvCxnSpPr>
          <p:nvPr/>
        </p:nvCxnSpPr>
        <p:spPr>
          <a:xfrm flipV="1">
            <a:off x="4512966" y="7292966"/>
            <a:ext cx="385109" cy="443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08" name="Straight Connector 207">
            <a:extLst>
              <a:ext uri="{FF2B5EF4-FFF2-40B4-BE49-F238E27FC236}">
                <a16:creationId xmlns:a16="http://schemas.microsoft.com/office/drawing/2014/main" id="{3632E41F-278B-5C49-AB63-98713D3F9EF4}"/>
              </a:ext>
            </a:extLst>
          </p:cNvPr>
          <p:cNvCxnSpPr>
            <a:cxnSpLocks/>
          </p:cNvCxnSpPr>
          <p:nvPr/>
        </p:nvCxnSpPr>
        <p:spPr>
          <a:xfrm>
            <a:off x="4663614" y="7129232"/>
            <a:ext cx="396005" cy="1"/>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11" name="Straight Connector 210">
            <a:extLst>
              <a:ext uri="{FF2B5EF4-FFF2-40B4-BE49-F238E27FC236}">
                <a16:creationId xmlns:a16="http://schemas.microsoft.com/office/drawing/2014/main" id="{8D912E09-83DA-C148-8B63-11FAE6ECCA1C}"/>
              </a:ext>
            </a:extLst>
          </p:cNvPr>
          <p:cNvCxnSpPr>
            <a:cxnSpLocks/>
          </p:cNvCxnSpPr>
          <p:nvPr/>
        </p:nvCxnSpPr>
        <p:spPr>
          <a:xfrm>
            <a:off x="1425450" y="8425706"/>
            <a:ext cx="30640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2" name="Straight Connector 211">
            <a:extLst>
              <a:ext uri="{FF2B5EF4-FFF2-40B4-BE49-F238E27FC236}">
                <a16:creationId xmlns:a16="http://schemas.microsoft.com/office/drawing/2014/main" id="{091DBB6E-8776-3240-858E-7226732FAB03}"/>
              </a:ext>
            </a:extLst>
          </p:cNvPr>
          <p:cNvCxnSpPr>
            <a:cxnSpLocks/>
          </p:cNvCxnSpPr>
          <p:nvPr/>
        </p:nvCxnSpPr>
        <p:spPr>
          <a:xfrm>
            <a:off x="1784328" y="8430623"/>
            <a:ext cx="30640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a:extLst>
              <a:ext uri="{FF2B5EF4-FFF2-40B4-BE49-F238E27FC236}">
                <a16:creationId xmlns:a16="http://schemas.microsoft.com/office/drawing/2014/main" id="{8AD7B83A-4BAF-F343-A0FC-14512C441317}"/>
              </a:ext>
            </a:extLst>
          </p:cNvPr>
          <p:cNvCxnSpPr>
            <a:cxnSpLocks/>
          </p:cNvCxnSpPr>
          <p:nvPr/>
        </p:nvCxnSpPr>
        <p:spPr>
          <a:xfrm>
            <a:off x="2197284" y="8430623"/>
            <a:ext cx="30640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a:extLst>
              <a:ext uri="{FF2B5EF4-FFF2-40B4-BE49-F238E27FC236}">
                <a16:creationId xmlns:a16="http://schemas.microsoft.com/office/drawing/2014/main" id="{AB3210C1-1F2B-7A42-B94C-D40B9DD8C7F1}"/>
              </a:ext>
            </a:extLst>
          </p:cNvPr>
          <p:cNvCxnSpPr>
            <a:cxnSpLocks/>
          </p:cNvCxnSpPr>
          <p:nvPr/>
        </p:nvCxnSpPr>
        <p:spPr>
          <a:xfrm>
            <a:off x="2580742" y="8430622"/>
            <a:ext cx="30640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15" name="TextBox 214">
            <a:extLst>
              <a:ext uri="{FF2B5EF4-FFF2-40B4-BE49-F238E27FC236}">
                <a16:creationId xmlns:a16="http://schemas.microsoft.com/office/drawing/2014/main" id="{B56C8586-8C23-2744-8355-9FD0175EB13D}"/>
              </a:ext>
            </a:extLst>
          </p:cNvPr>
          <p:cNvSpPr txBox="1"/>
          <p:nvPr/>
        </p:nvSpPr>
        <p:spPr>
          <a:xfrm>
            <a:off x="2194233" y="8385568"/>
            <a:ext cx="899605"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&lt; 65      ≥ 65 </a:t>
            </a:r>
            <a:r>
              <a:rPr lang="en-US" sz="800" dirty="0" err="1">
                <a:latin typeface="Arial" panose="020B0604020202020204" pitchFamily="34" charset="0"/>
                <a:cs typeface="Arial" panose="020B0604020202020204" pitchFamily="34" charset="0"/>
              </a:rPr>
              <a:t>yo</a:t>
            </a:r>
            <a:endParaRPr lang="en-US" sz="800" dirty="0">
              <a:latin typeface="Arial" panose="020B0604020202020204" pitchFamily="34" charset="0"/>
              <a:cs typeface="Arial" panose="020B0604020202020204" pitchFamily="34" charset="0"/>
            </a:endParaRPr>
          </a:p>
        </p:txBody>
      </p:sp>
      <p:sp>
        <p:nvSpPr>
          <p:cNvPr id="216" name="TextBox 215">
            <a:extLst>
              <a:ext uri="{FF2B5EF4-FFF2-40B4-BE49-F238E27FC236}">
                <a16:creationId xmlns:a16="http://schemas.microsoft.com/office/drawing/2014/main" id="{05A86EF7-366F-3D40-BC72-B7D8AADB8CFB}"/>
              </a:ext>
            </a:extLst>
          </p:cNvPr>
          <p:cNvSpPr txBox="1"/>
          <p:nvPr/>
        </p:nvSpPr>
        <p:spPr>
          <a:xfrm>
            <a:off x="3690417" y="8376999"/>
            <a:ext cx="790601"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&lt; 65      ≥ 65</a:t>
            </a:r>
          </a:p>
        </p:txBody>
      </p:sp>
      <p:cxnSp>
        <p:nvCxnSpPr>
          <p:cNvPr id="219" name="Straight Connector 218">
            <a:extLst>
              <a:ext uri="{FF2B5EF4-FFF2-40B4-BE49-F238E27FC236}">
                <a16:creationId xmlns:a16="http://schemas.microsoft.com/office/drawing/2014/main" id="{9844D91B-F259-5B48-9915-D9381192BA98}"/>
              </a:ext>
            </a:extLst>
          </p:cNvPr>
          <p:cNvCxnSpPr>
            <a:cxnSpLocks/>
          </p:cNvCxnSpPr>
          <p:nvPr/>
        </p:nvCxnSpPr>
        <p:spPr>
          <a:xfrm>
            <a:off x="3743666" y="8420221"/>
            <a:ext cx="30640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0" name="Straight Connector 219">
            <a:extLst>
              <a:ext uri="{FF2B5EF4-FFF2-40B4-BE49-F238E27FC236}">
                <a16:creationId xmlns:a16="http://schemas.microsoft.com/office/drawing/2014/main" id="{411AFAE8-687E-9049-8C6F-A9A192640297}"/>
              </a:ext>
            </a:extLst>
          </p:cNvPr>
          <p:cNvCxnSpPr>
            <a:cxnSpLocks/>
          </p:cNvCxnSpPr>
          <p:nvPr/>
        </p:nvCxnSpPr>
        <p:spPr>
          <a:xfrm>
            <a:off x="4102544" y="8425138"/>
            <a:ext cx="30640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a:extLst>
              <a:ext uri="{FF2B5EF4-FFF2-40B4-BE49-F238E27FC236}">
                <a16:creationId xmlns:a16="http://schemas.microsoft.com/office/drawing/2014/main" id="{3DCE24AC-6D36-7042-A6B5-A027F56DF0E4}"/>
              </a:ext>
            </a:extLst>
          </p:cNvPr>
          <p:cNvCxnSpPr>
            <a:cxnSpLocks/>
          </p:cNvCxnSpPr>
          <p:nvPr/>
        </p:nvCxnSpPr>
        <p:spPr>
          <a:xfrm>
            <a:off x="4515500" y="8425138"/>
            <a:ext cx="30640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2" name="Straight Connector 221">
            <a:extLst>
              <a:ext uri="{FF2B5EF4-FFF2-40B4-BE49-F238E27FC236}">
                <a16:creationId xmlns:a16="http://schemas.microsoft.com/office/drawing/2014/main" id="{AC2C6DDA-AC57-CE44-A4DF-F0BA1457887E}"/>
              </a:ext>
            </a:extLst>
          </p:cNvPr>
          <p:cNvCxnSpPr>
            <a:cxnSpLocks/>
          </p:cNvCxnSpPr>
          <p:nvPr/>
        </p:nvCxnSpPr>
        <p:spPr>
          <a:xfrm>
            <a:off x="4898958" y="8425137"/>
            <a:ext cx="30640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23" name="TextBox 222">
            <a:extLst>
              <a:ext uri="{FF2B5EF4-FFF2-40B4-BE49-F238E27FC236}">
                <a16:creationId xmlns:a16="http://schemas.microsoft.com/office/drawing/2014/main" id="{F014C6B3-305B-1041-BDBE-9CD3F82A382A}"/>
              </a:ext>
            </a:extLst>
          </p:cNvPr>
          <p:cNvSpPr txBox="1"/>
          <p:nvPr/>
        </p:nvSpPr>
        <p:spPr>
          <a:xfrm>
            <a:off x="4512449" y="8380083"/>
            <a:ext cx="899605"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&lt; 65      ≥ 65 </a:t>
            </a:r>
            <a:r>
              <a:rPr lang="en-US" sz="800" dirty="0" err="1">
                <a:latin typeface="Arial" panose="020B0604020202020204" pitchFamily="34" charset="0"/>
                <a:cs typeface="Arial" panose="020B0604020202020204" pitchFamily="34" charset="0"/>
              </a:rPr>
              <a:t>yo</a:t>
            </a:r>
            <a:endParaRPr lang="en-US" sz="800" dirty="0">
              <a:latin typeface="Arial" panose="020B0604020202020204" pitchFamily="34" charset="0"/>
              <a:cs typeface="Arial" panose="020B0604020202020204" pitchFamily="34" charset="0"/>
            </a:endParaRPr>
          </a:p>
        </p:txBody>
      </p:sp>
      <p:cxnSp>
        <p:nvCxnSpPr>
          <p:cNvPr id="224" name="Straight Connector 223">
            <a:extLst>
              <a:ext uri="{FF2B5EF4-FFF2-40B4-BE49-F238E27FC236}">
                <a16:creationId xmlns:a16="http://schemas.microsoft.com/office/drawing/2014/main" id="{E89AA549-33CD-0F4D-B5E9-8DF38050B101}"/>
              </a:ext>
            </a:extLst>
          </p:cNvPr>
          <p:cNvCxnSpPr/>
          <p:nvPr/>
        </p:nvCxnSpPr>
        <p:spPr>
          <a:xfrm>
            <a:off x="1474610" y="8558600"/>
            <a:ext cx="60396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5" name="Straight Connector 224">
            <a:extLst>
              <a:ext uri="{FF2B5EF4-FFF2-40B4-BE49-F238E27FC236}">
                <a16:creationId xmlns:a16="http://schemas.microsoft.com/office/drawing/2014/main" id="{73A08C50-6544-FB4A-AC33-290B2ABC3AEB}"/>
              </a:ext>
            </a:extLst>
          </p:cNvPr>
          <p:cNvCxnSpPr/>
          <p:nvPr/>
        </p:nvCxnSpPr>
        <p:spPr>
          <a:xfrm>
            <a:off x="2269259" y="8569516"/>
            <a:ext cx="60396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26" name="TextBox 225">
            <a:extLst>
              <a:ext uri="{FF2B5EF4-FFF2-40B4-BE49-F238E27FC236}">
                <a16:creationId xmlns:a16="http://schemas.microsoft.com/office/drawing/2014/main" id="{A2B11BB8-D468-D84A-8A3F-FA6CDF8A3201}"/>
              </a:ext>
            </a:extLst>
          </p:cNvPr>
          <p:cNvSpPr txBox="1"/>
          <p:nvPr/>
        </p:nvSpPr>
        <p:spPr>
          <a:xfrm>
            <a:off x="3899914" y="8495122"/>
            <a:ext cx="1346844"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First                  Max </a:t>
            </a:r>
          </a:p>
        </p:txBody>
      </p:sp>
      <p:cxnSp>
        <p:nvCxnSpPr>
          <p:cNvPr id="227" name="Straight Connector 226">
            <a:extLst>
              <a:ext uri="{FF2B5EF4-FFF2-40B4-BE49-F238E27FC236}">
                <a16:creationId xmlns:a16="http://schemas.microsoft.com/office/drawing/2014/main" id="{2AE39BE8-8697-F449-B30A-D37199F0C3B7}"/>
              </a:ext>
            </a:extLst>
          </p:cNvPr>
          <p:cNvCxnSpPr/>
          <p:nvPr/>
        </p:nvCxnSpPr>
        <p:spPr>
          <a:xfrm>
            <a:off x="3799941" y="8553684"/>
            <a:ext cx="60396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8" name="Straight Connector 227">
            <a:extLst>
              <a:ext uri="{FF2B5EF4-FFF2-40B4-BE49-F238E27FC236}">
                <a16:creationId xmlns:a16="http://schemas.microsoft.com/office/drawing/2014/main" id="{B9EA0D21-637B-7B45-8B34-E08014F91722}"/>
              </a:ext>
            </a:extLst>
          </p:cNvPr>
          <p:cNvCxnSpPr/>
          <p:nvPr/>
        </p:nvCxnSpPr>
        <p:spPr>
          <a:xfrm>
            <a:off x="4594590" y="8564600"/>
            <a:ext cx="60396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33" name="TextBox 232">
            <a:extLst>
              <a:ext uri="{FF2B5EF4-FFF2-40B4-BE49-F238E27FC236}">
                <a16:creationId xmlns:a16="http://schemas.microsoft.com/office/drawing/2014/main" id="{2CBAAC5A-BFD3-B143-AA16-DBA25AB4B210}"/>
              </a:ext>
            </a:extLst>
          </p:cNvPr>
          <p:cNvSpPr txBox="1"/>
          <p:nvPr/>
        </p:nvSpPr>
        <p:spPr>
          <a:xfrm>
            <a:off x="2616175" y="1774092"/>
            <a:ext cx="1059906" cy="215444"/>
          </a:xfrm>
          <a:prstGeom prst="rect">
            <a:avLst/>
          </a:prstGeom>
          <a:noFill/>
        </p:spPr>
        <p:txBody>
          <a:bodyPr wrap="none" rtlCol="0">
            <a:spAutoFit/>
          </a:bodyPr>
          <a:lstStyle/>
          <a:p>
            <a:r>
              <a:rPr lang="en-US" sz="800" dirty="0" err="1">
                <a:latin typeface="Arial" panose="020B0604020202020204" pitchFamily="34" charset="0"/>
                <a:cs typeface="Arial" panose="020B0604020202020204" pitchFamily="34" charset="0"/>
              </a:rPr>
              <a:t>YnI</a:t>
            </a:r>
            <a:r>
              <a:rPr lang="en-US" sz="800" dirty="0">
                <a:latin typeface="Arial" panose="020B0604020202020204" pitchFamily="34" charset="0"/>
                <a:cs typeface="Arial" panose="020B0604020202020204" pitchFamily="34" charset="0"/>
              </a:rPr>
              <a:t>   YI   </a:t>
            </a:r>
            <a:r>
              <a:rPr lang="en-US" sz="800" dirty="0" err="1">
                <a:latin typeface="Arial" panose="020B0604020202020204" pitchFamily="34" charset="0"/>
                <a:cs typeface="Arial" panose="020B0604020202020204" pitchFamily="34" charset="0"/>
              </a:rPr>
              <a:t>OnI</a:t>
            </a:r>
            <a:r>
              <a:rPr lang="en-US" sz="800" dirty="0">
                <a:latin typeface="Arial" panose="020B0604020202020204" pitchFamily="34" charset="0"/>
                <a:cs typeface="Arial" panose="020B0604020202020204" pitchFamily="34" charset="0"/>
              </a:rPr>
              <a:t>   OI   </a:t>
            </a:r>
          </a:p>
        </p:txBody>
      </p:sp>
      <p:sp>
        <p:nvSpPr>
          <p:cNvPr id="238" name="TextBox 237">
            <a:extLst>
              <a:ext uri="{FF2B5EF4-FFF2-40B4-BE49-F238E27FC236}">
                <a16:creationId xmlns:a16="http://schemas.microsoft.com/office/drawing/2014/main" id="{23DDBB2D-5DC2-814A-86F6-38B52A83B0EA}"/>
              </a:ext>
            </a:extLst>
          </p:cNvPr>
          <p:cNvSpPr txBox="1"/>
          <p:nvPr/>
        </p:nvSpPr>
        <p:spPr>
          <a:xfrm>
            <a:off x="4072746" y="1782683"/>
            <a:ext cx="1059906" cy="215444"/>
          </a:xfrm>
          <a:prstGeom prst="rect">
            <a:avLst/>
          </a:prstGeom>
          <a:noFill/>
        </p:spPr>
        <p:txBody>
          <a:bodyPr wrap="none" rtlCol="0">
            <a:spAutoFit/>
          </a:bodyPr>
          <a:lstStyle/>
          <a:p>
            <a:r>
              <a:rPr lang="en-US" sz="800" dirty="0" err="1">
                <a:latin typeface="Arial" panose="020B0604020202020204" pitchFamily="34" charset="0"/>
                <a:cs typeface="Arial" panose="020B0604020202020204" pitchFamily="34" charset="0"/>
              </a:rPr>
              <a:t>YnI</a:t>
            </a:r>
            <a:r>
              <a:rPr lang="en-US" sz="800" dirty="0">
                <a:latin typeface="Arial" panose="020B0604020202020204" pitchFamily="34" charset="0"/>
                <a:cs typeface="Arial" panose="020B0604020202020204" pitchFamily="34" charset="0"/>
              </a:rPr>
              <a:t>   YI   </a:t>
            </a:r>
            <a:r>
              <a:rPr lang="en-US" sz="800" dirty="0" err="1">
                <a:latin typeface="Arial" panose="020B0604020202020204" pitchFamily="34" charset="0"/>
                <a:cs typeface="Arial" panose="020B0604020202020204" pitchFamily="34" charset="0"/>
              </a:rPr>
              <a:t>OnI</a:t>
            </a:r>
            <a:r>
              <a:rPr lang="en-US" sz="800" dirty="0">
                <a:latin typeface="Arial" panose="020B0604020202020204" pitchFamily="34" charset="0"/>
                <a:cs typeface="Arial" panose="020B0604020202020204" pitchFamily="34" charset="0"/>
              </a:rPr>
              <a:t>   OI   </a:t>
            </a:r>
          </a:p>
        </p:txBody>
      </p:sp>
      <p:sp>
        <p:nvSpPr>
          <p:cNvPr id="241" name="TextBox 240">
            <a:extLst>
              <a:ext uri="{FF2B5EF4-FFF2-40B4-BE49-F238E27FC236}">
                <a16:creationId xmlns:a16="http://schemas.microsoft.com/office/drawing/2014/main" id="{6A2BF586-DFAC-7B4E-9172-207F72DA9C34}"/>
              </a:ext>
            </a:extLst>
          </p:cNvPr>
          <p:cNvSpPr txBox="1"/>
          <p:nvPr/>
        </p:nvSpPr>
        <p:spPr>
          <a:xfrm>
            <a:off x="1388446" y="3247639"/>
            <a:ext cx="973343" cy="215444"/>
          </a:xfrm>
          <a:prstGeom prst="rect">
            <a:avLst/>
          </a:prstGeom>
          <a:noFill/>
        </p:spPr>
        <p:txBody>
          <a:bodyPr wrap="none" rtlCol="0">
            <a:spAutoFit/>
          </a:bodyPr>
          <a:lstStyle/>
          <a:p>
            <a:r>
              <a:rPr lang="en-US" sz="800" dirty="0" err="1">
                <a:latin typeface="Arial" panose="020B0604020202020204" pitchFamily="34" charset="0"/>
                <a:cs typeface="Arial" panose="020B0604020202020204" pitchFamily="34" charset="0"/>
              </a:rPr>
              <a:t>YnI</a:t>
            </a:r>
            <a:r>
              <a:rPr lang="en-US" sz="800" dirty="0">
                <a:latin typeface="Arial" panose="020B0604020202020204" pitchFamily="34" charset="0"/>
                <a:cs typeface="Arial" panose="020B0604020202020204" pitchFamily="34" charset="0"/>
              </a:rPr>
              <a:t>  YI  </a:t>
            </a:r>
            <a:r>
              <a:rPr lang="en-US" sz="800" dirty="0" err="1">
                <a:latin typeface="Arial" panose="020B0604020202020204" pitchFamily="34" charset="0"/>
                <a:cs typeface="Arial" panose="020B0604020202020204" pitchFamily="34" charset="0"/>
              </a:rPr>
              <a:t>OnI</a:t>
            </a:r>
            <a:r>
              <a:rPr lang="en-US" sz="800" dirty="0">
                <a:latin typeface="Arial" panose="020B0604020202020204" pitchFamily="34" charset="0"/>
                <a:cs typeface="Arial" panose="020B0604020202020204" pitchFamily="34" charset="0"/>
              </a:rPr>
              <a:t> OI   </a:t>
            </a:r>
          </a:p>
        </p:txBody>
      </p:sp>
      <p:sp>
        <p:nvSpPr>
          <p:cNvPr id="242" name="TextBox 241">
            <a:extLst>
              <a:ext uri="{FF2B5EF4-FFF2-40B4-BE49-F238E27FC236}">
                <a16:creationId xmlns:a16="http://schemas.microsoft.com/office/drawing/2014/main" id="{18206BCC-8329-BE41-9FF1-EB73C4705BB7}"/>
              </a:ext>
            </a:extLst>
          </p:cNvPr>
          <p:cNvSpPr txBox="1"/>
          <p:nvPr/>
        </p:nvSpPr>
        <p:spPr>
          <a:xfrm>
            <a:off x="2152220" y="3240201"/>
            <a:ext cx="973343" cy="215444"/>
          </a:xfrm>
          <a:prstGeom prst="rect">
            <a:avLst/>
          </a:prstGeom>
          <a:noFill/>
        </p:spPr>
        <p:txBody>
          <a:bodyPr wrap="none" rtlCol="0">
            <a:spAutoFit/>
          </a:bodyPr>
          <a:lstStyle/>
          <a:p>
            <a:r>
              <a:rPr lang="en-US" sz="800" dirty="0" err="1">
                <a:latin typeface="Arial" panose="020B0604020202020204" pitchFamily="34" charset="0"/>
                <a:cs typeface="Arial" panose="020B0604020202020204" pitchFamily="34" charset="0"/>
              </a:rPr>
              <a:t>YnI</a:t>
            </a:r>
            <a:r>
              <a:rPr lang="en-US" sz="800" dirty="0">
                <a:latin typeface="Arial" panose="020B0604020202020204" pitchFamily="34" charset="0"/>
                <a:cs typeface="Arial" panose="020B0604020202020204" pitchFamily="34" charset="0"/>
              </a:rPr>
              <a:t>  YI  </a:t>
            </a:r>
            <a:r>
              <a:rPr lang="en-US" sz="800" dirty="0" err="1">
                <a:latin typeface="Arial" panose="020B0604020202020204" pitchFamily="34" charset="0"/>
                <a:cs typeface="Arial" panose="020B0604020202020204" pitchFamily="34" charset="0"/>
              </a:rPr>
              <a:t>OnI</a:t>
            </a:r>
            <a:r>
              <a:rPr lang="en-US" sz="800" dirty="0">
                <a:latin typeface="Arial" panose="020B0604020202020204" pitchFamily="34" charset="0"/>
                <a:cs typeface="Arial" panose="020B0604020202020204" pitchFamily="34" charset="0"/>
              </a:rPr>
              <a:t> OI   </a:t>
            </a:r>
          </a:p>
        </p:txBody>
      </p:sp>
      <p:sp>
        <p:nvSpPr>
          <p:cNvPr id="243" name="TextBox 242">
            <a:extLst>
              <a:ext uri="{FF2B5EF4-FFF2-40B4-BE49-F238E27FC236}">
                <a16:creationId xmlns:a16="http://schemas.microsoft.com/office/drawing/2014/main" id="{9429CB9B-7F74-C741-A74B-949EB5209552}"/>
              </a:ext>
            </a:extLst>
          </p:cNvPr>
          <p:cNvSpPr txBox="1"/>
          <p:nvPr/>
        </p:nvSpPr>
        <p:spPr>
          <a:xfrm>
            <a:off x="3686781" y="3247163"/>
            <a:ext cx="973343" cy="215444"/>
          </a:xfrm>
          <a:prstGeom prst="rect">
            <a:avLst/>
          </a:prstGeom>
          <a:noFill/>
        </p:spPr>
        <p:txBody>
          <a:bodyPr wrap="none" rtlCol="0">
            <a:spAutoFit/>
          </a:bodyPr>
          <a:lstStyle/>
          <a:p>
            <a:r>
              <a:rPr lang="en-US" sz="800" dirty="0" err="1">
                <a:latin typeface="Arial" panose="020B0604020202020204" pitchFamily="34" charset="0"/>
                <a:cs typeface="Arial" panose="020B0604020202020204" pitchFamily="34" charset="0"/>
              </a:rPr>
              <a:t>YnI</a:t>
            </a:r>
            <a:r>
              <a:rPr lang="en-US" sz="800" dirty="0">
                <a:latin typeface="Arial" panose="020B0604020202020204" pitchFamily="34" charset="0"/>
                <a:cs typeface="Arial" panose="020B0604020202020204" pitchFamily="34" charset="0"/>
              </a:rPr>
              <a:t>  YI  </a:t>
            </a:r>
            <a:r>
              <a:rPr lang="en-US" sz="800" dirty="0" err="1">
                <a:latin typeface="Arial" panose="020B0604020202020204" pitchFamily="34" charset="0"/>
                <a:cs typeface="Arial" panose="020B0604020202020204" pitchFamily="34" charset="0"/>
              </a:rPr>
              <a:t>OnI</a:t>
            </a:r>
            <a:r>
              <a:rPr lang="en-US" sz="800" dirty="0">
                <a:latin typeface="Arial" panose="020B0604020202020204" pitchFamily="34" charset="0"/>
                <a:cs typeface="Arial" panose="020B0604020202020204" pitchFamily="34" charset="0"/>
              </a:rPr>
              <a:t> OI   </a:t>
            </a:r>
          </a:p>
        </p:txBody>
      </p:sp>
      <p:sp>
        <p:nvSpPr>
          <p:cNvPr id="244" name="TextBox 243">
            <a:extLst>
              <a:ext uri="{FF2B5EF4-FFF2-40B4-BE49-F238E27FC236}">
                <a16:creationId xmlns:a16="http://schemas.microsoft.com/office/drawing/2014/main" id="{DCDD7673-5A73-9C4D-96F6-2A3324107DB6}"/>
              </a:ext>
            </a:extLst>
          </p:cNvPr>
          <p:cNvSpPr txBox="1"/>
          <p:nvPr/>
        </p:nvSpPr>
        <p:spPr>
          <a:xfrm>
            <a:off x="4450555" y="3239725"/>
            <a:ext cx="973343" cy="215444"/>
          </a:xfrm>
          <a:prstGeom prst="rect">
            <a:avLst/>
          </a:prstGeom>
          <a:noFill/>
        </p:spPr>
        <p:txBody>
          <a:bodyPr wrap="none" rtlCol="0">
            <a:spAutoFit/>
          </a:bodyPr>
          <a:lstStyle/>
          <a:p>
            <a:r>
              <a:rPr lang="en-US" sz="800" dirty="0" err="1">
                <a:latin typeface="Arial" panose="020B0604020202020204" pitchFamily="34" charset="0"/>
                <a:cs typeface="Arial" panose="020B0604020202020204" pitchFamily="34" charset="0"/>
              </a:rPr>
              <a:t>YnI</a:t>
            </a:r>
            <a:r>
              <a:rPr lang="en-US" sz="800" dirty="0">
                <a:latin typeface="Arial" panose="020B0604020202020204" pitchFamily="34" charset="0"/>
                <a:cs typeface="Arial" panose="020B0604020202020204" pitchFamily="34" charset="0"/>
              </a:rPr>
              <a:t>  YI  </a:t>
            </a:r>
            <a:r>
              <a:rPr lang="en-US" sz="800" dirty="0" err="1">
                <a:latin typeface="Arial" panose="020B0604020202020204" pitchFamily="34" charset="0"/>
                <a:cs typeface="Arial" panose="020B0604020202020204" pitchFamily="34" charset="0"/>
              </a:rPr>
              <a:t>OnI</a:t>
            </a:r>
            <a:r>
              <a:rPr lang="en-US" sz="800" dirty="0">
                <a:latin typeface="Arial" panose="020B0604020202020204" pitchFamily="34" charset="0"/>
                <a:cs typeface="Arial" panose="020B0604020202020204" pitchFamily="34" charset="0"/>
              </a:rPr>
              <a:t> OI   </a:t>
            </a:r>
          </a:p>
        </p:txBody>
      </p:sp>
      <p:sp>
        <p:nvSpPr>
          <p:cNvPr id="247" name="TextBox 246">
            <a:extLst>
              <a:ext uri="{FF2B5EF4-FFF2-40B4-BE49-F238E27FC236}">
                <a16:creationId xmlns:a16="http://schemas.microsoft.com/office/drawing/2014/main" id="{C5CD21A4-7371-CE48-8207-C10CC737C4EA}"/>
              </a:ext>
            </a:extLst>
          </p:cNvPr>
          <p:cNvSpPr txBox="1"/>
          <p:nvPr/>
        </p:nvSpPr>
        <p:spPr>
          <a:xfrm>
            <a:off x="1374579" y="4932735"/>
            <a:ext cx="973343" cy="215444"/>
          </a:xfrm>
          <a:prstGeom prst="rect">
            <a:avLst/>
          </a:prstGeom>
          <a:noFill/>
        </p:spPr>
        <p:txBody>
          <a:bodyPr wrap="none" rtlCol="0">
            <a:spAutoFit/>
          </a:bodyPr>
          <a:lstStyle/>
          <a:p>
            <a:r>
              <a:rPr lang="en-US" sz="800" dirty="0" err="1">
                <a:latin typeface="Arial" panose="020B0604020202020204" pitchFamily="34" charset="0"/>
                <a:cs typeface="Arial" panose="020B0604020202020204" pitchFamily="34" charset="0"/>
              </a:rPr>
              <a:t>YnI</a:t>
            </a:r>
            <a:r>
              <a:rPr lang="en-US" sz="800" dirty="0">
                <a:latin typeface="Arial" panose="020B0604020202020204" pitchFamily="34" charset="0"/>
                <a:cs typeface="Arial" panose="020B0604020202020204" pitchFamily="34" charset="0"/>
              </a:rPr>
              <a:t>  YI  </a:t>
            </a:r>
            <a:r>
              <a:rPr lang="en-US" sz="800" dirty="0" err="1">
                <a:latin typeface="Arial" panose="020B0604020202020204" pitchFamily="34" charset="0"/>
                <a:cs typeface="Arial" panose="020B0604020202020204" pitchFamily="34" charset="0"/>
              </a:rPr>
              <a:t>OnI</a:t>
            </a:r>
            <a:r>
              <a:rPr lang="en-US" sz="800" dirty="0">
                <a:latin typeface="Arial" panose="020B0604020202020204" pitchFamily="34" charset="0"/>
                <a:cs typeface="Arial" panose="020B0604020202020204" pitchFamily="34" charset="0"/>
              </a:rPr>
              <a:t> OI   </a:t>
            </a:r>
          </a:p>
        </p:txBody>
      </p:sp>
      <p:sp>
        <p:nvSpPr>
          <p:cNvPr id="248" name="TextBox 247">
            <a:extLst>
              <a:ext uri="{FF2B5EF4-FFF2-40B4-BE49-F238E27FC236}">
                <a16:creationId xmlns:a16="http://schemas.microsoft.com/office/drawing/2014/main" id="{16FD8E09-D510-1543-8107-2E02AE0FA059}"/>
              </a:ext>
            </a:extLst>
          </p:cNvPr>
          <p:cNvSpPr txBox="1"/>
          <p:nvPr/>
        </p:nvSpPr>
        <p:spPr>
          <a:xfrm>
            <a:off x="2138353" y="4925297"/>
            <a:ext cx="973343" cy="215444"/>
          </a:xfrm>
          <a:prstGeom prst="rect">
            <a:avLst/>
          </a:prstGeom>
          <a:noFill/>
        </p:spPr>
        <p:txBody>
          <a:bodyPr wrap="none" rtlCol="0">
            <a:spAutoFit/>
          </a:bodyPr>
          <a:lstStyle/>
          <a:p>
            <a:r>
              <a:rPr lang="en-US" sz="800" dirty="0" err="1">
                <a:latin typeface="Arial" panose="020B0604020202020204" pitchFamily="34" charset="0"/>
                <a:cs typeface="Arial" panose="020B0604020202020204" pitchFamily="34" charset="0"/>
              </a:rPr>
              <a:t>YnI</a:t>
            </a:r>
            <a:r>
              <a:rPr lang="en-US" sz="800" dirty="0">
                <a:latin typeface="Arial" panose="020B0604020202020204" pitchFamily="34" charset="0"/>
                <a:cs typeface="Arial" panose="020B0604020202020204" pitchFamily="34" charset="0"/>
              </a:rPr>
              <a:t>  YI  </a:t>
            </a:r>
            <a:r>
              <a:rPr lang="en-US" sz="800" dirty="0" err="1">
                <a:latin typeface="Arial" panose="020B0604020202020204" pitchFamily="34" charset="0"/>
                <a:cs typeface="Arial" panose="020B0604020202020204" pitchFamily="34" charset="0"/>
              </a:rPr>
              <a:t>OnI</a:t>
            </a:r>
            <a:r>
              <a:rPr lang="en-US" sz="800" dirty="0">
                <a:latin typeface="Arial" panose="020B0604020202020204" pitchFamily="34" charset="0"/>
                <a:cs typeface="Arial" panose="020B0604020202020204" pitchFamily="34" charset="0"/>
              </a:rPr>
              <a:t> OI   </a:t>
            </a:r>
          </a:p>
        </p:txBody>
      </p:sp>
      <p:sp>
        <p:nvSpPr>
          <p:cNvPr id="251" name="TextBox 250">
            <a:extLst>
              <a:ext uri="{FF2B5EF4-FFF2-40B4-BE49-F238E27FC236}">
                <a16:creationId xmlns:a16="http://schemas.microsoft.com/office/drawing/2014/main" id="{B404D910-E7E6-324D-BDDD-4A8E9BF11F9B}"/>
              </a:ext>
            </a:extLst>
          </p:cNvPr>
          <p:cNvSpPr txBox="1"/>
          <p:nvPr/>
        </p:nvSpPr>
        <p:spPr>
          <a:xfrm>
            <a:off x="3701276" y="4923762"/>
            <a:ext cx="973343" cy="215444"/>
          </a:xfrm>
          <a:prstGeom prst="rect">
            <a:avLst/>
          </a:prstGeom>
          <a:noFill/>
        </p:spPr>
        <p:txBody>
          <a:bodyPr wrap="none" rtlCol="0">
            <a:spAutoFit/>
          </a:bodyPr>
          <a:lstStyle/>
          <a:p>
            <a:r>
              <a:rPr lang="en-US" sz="800" dirty="0" err="1">
                <a:latin typeface="Arial" panose="020B0604020202020204" pitchFamily="34" charset="0"/>
                <a:cs typeface="Arial" panose="020B0604020202020204" pitchFamily="34" charset="0"/>
              </a:rPr>
              <a:t>YnI</a:t>
            </a:r>
            <a:r>
              <a:rPr lang="en-US" sz="800" dirty="0">
                <a:latin typeface="Arial" panose="020B0604020202020204" pitchFamily="34" charset="0"/>
                <a:cs typeface="Arial" panose="020B0604020202020204" pitchFamily="34" charset="0"/>
              </a:rPr>
              <a:t>  YI  </a:t>
            </a:r>
            <a:r>
              <a:rPr lang="en-US" sz="800" dirty="0" err="1">
                <a:latin typeface="Arial" panose="020B0604020202020204" pitchFamily="34" charset="0"/>
                <a:cs typeface="Arial" panose="020B0604020202020204" pitchFamily="34" charset="0"/>
              </a:rPr>
              <a:t>OnI</a:t>
            </a:r>
            <a:r>
              <a:rPr lang="en-US" sz="800" dirty="0">
                <a:latin typeface="Arial" panose="020B0604020202020204" pitchFamily="34" charset="0"/>
                <a:cs typeface="Arial" panose="020B0604020202020204" pitchFamily="34" charset="0"/>
              </a:rPr>
              <a:t> OI   </a:t>
            </a:r>
          </a:p>
        </p:txBody>
      </p:sp>
      <p:sp>
        <p:nvSpPr>
          <p:cNvPr id="252" name="TextBox 251">
            <a:extLst>
              <a:ext uri="{FF2B5EF4-FFF2-40B4-BE49-F238E27FC236}">
                <a16:creationId xmlns:a16="http://schemas.microsoft.com/office/drawing/2014/main" id="{95A174A8-A746-A14E-9660-01054FEF2D85}"/>
              </a:ext>
            </a:extLst>
          </p:cNvPr>
          <p:cNvSpPr txBox="1"/>
          <p:nvPr/>
        </p:nvSpPr>
        <p:spPr>
          <a:xfrm>
            <a:off x="4465050" y="4916324"/>
            <a:ext cx="973343" cy="215444"/>
          </a:xfrm>
          <a:prstGeom prst="rect">
            <a:avLst/>
          </a:prstGeom>
          <a:noFill/>
        </p:spPr>
        <p:txBody>
          <a:bodyPr wrap="none" rtlCol="0">
            <a:spAutoFit/>
          </a:bodyPr>
          <a:lstStyle/>
          <a:p>
            <a:r>
              <a:rPr lang="en-US" sz="800" dirty="0" err="1">
                <a:latin typeface="Arial" panose="020B0604020202020204" pitchFamily="34" charset="0"/>
                <a:cs typeface="Arial" panose="020B0604020202020204" pitchFamily="34" charset="0"/>
              </a:rPr>
              <a:t>YnI</a:t>
            </a:r>
            <a:r>
              <a:rPr lang="en-US" sz="800" dirty="0">
                <a:latin typeface="Arial" panose="020B0604020202020204" pitchFamily="34" charset="0"/>
                <a:cs typeface="Arial" panose="020B0604020202020204" pitchFamily="34" charset="0"/>
              </a:rPr>
              <a:t>  YI  </a:t>
            </a:r>
            <a:r>
              <a:rPr lang="en-US" sz="800" dirty="0" err="1">
                <a:latin typeface="Arial" panose="020B0604020202020204" pitchFamily="34" charset="0"/>
                <a:cs typeface="Arial" panose="020B0604020202020204" pitchFamily="34" charset="0"/>
              </a:rPr>
              <a:t>OnI</a:t>
            </a:r>
            <a:r>
              <a:rPr lang="en-US" sz="800" dirty="0">
                <a:latin typeface="Arial" panose="020B0604020202020204" pitchFamily="34" charset="0"/>
                <a:cs typeface="Arial" panose="020B0604020202020204" pitchFamily="34" charset="0"/>
              </a:rPr>
              <a:t> OI   </a:t>
            </a:r>
          </a:p>
        </p:txBody>
      </p:sp>
      <p:sp>
        <p:nvSpPr>
          <p:cNvPr id="261" name="Rectangle 260">
            <a:extLst>
              <a:ext uri="{FF2B5EF4-FFF2-40B4-BE49-F238E27FC236}">
                <a16:creationId xmlns:a16="http://schemas.microsoft.com/office/drawing/2014/main" id="{76EAAACF-E911-BA4D-823B-6366737E775B}"/>
              </a:ext>
            </a:extLst>
          </p:cNvPr>
          <p:cNvSpPr/>
          <p:nvPr/>
        </p:nvSpPr>
        <p:spPr>
          <a:xfrm>
            <a:off x="1316534" y="1026275"/>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0.355</a:t>
            </a:r>
          </a:p>
        </p:txBody>
      </p:sp>
      <p:sp>
        <p:nvSpPr>
          <p:cNvPr id="266" name="Rectangle 265">
            <a:extLst>
              <a:ext uri="{FF2B5EF4-FFF2-40B4-BE49-F238E27FC236}">
                <a16:creationId xmlns:a16="http://schemas.microsoft.com/office/drawing/2014/main" id="{D29E2B07-F85D-BE45-BC46-7E20E0A509D8}"/>
              </a:ext>
            </a:extLst>
          </p:cNvPr>
          <p:cNvSpPr/>
          <p:nvPr/>
        </p:nvSpPr>
        <p:spPr>
          <a:xfrm>
            <a:off x="1280825" y="403308"/>
            <a:ext cx="56137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&lt;0.0001</a:t>
            </a:r>
          </a:p>
        </p:txBody>
      </p:sp>
      <p:sp>
        <p:nvSpPr>
          <p:cNvPr id="267" name="Rectangle 266">
            <a:extLst>
              <a:ext uri="{FF2B5EF4-FFF2-40B4-BE49-F238E27FC236}">
                <a16:creationId xmlns:a16="http://schemas.microsoft.com/office/drawing/2014/main" id="{2B61F4B4-F704-0E41-AECB-81909C6AF7D5}"/>
              </a:ext>
            </a:extLst>
          </p:cNvPr>
          <p:cNvSpPr/>
          <p:nvPr/>
        </p:nvSpPr>
        <p:spPr>
          <a:xfrm>
            <a:off x="1554413" y="565356"/>
            <a:ext cx="56137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&lt;0.0001</a:t>
            </a:r>
          </a:p>
        </p:txBody>
      </p:sp>
      <p:sp>
        <p:nvSpPr>
          <p:cNvPr id="268" name="Rectangle 267">
            <a:extLst>
              <a:ext uri="{FF2B5EF4-FFF2-40B4-BE49-F238E27FC236}">
                <a16:creationId xmlns:a16="http://schemas.microsoft.com/office/drawing/2014/main" id="{0E96BFDE-151F-554D-9C89-F745CD045FFB}"/>
              </a:ext>
            </a:extLst>
          </p:cNvPr>
          <p:cNvSpPr/>
          <p:nvPr/>
        </p:nvSpPr>
        <p:spPr>
          <a:xfrm>
            <a:off x="1654853" y="727439"/>
            <a:ext cx="530915"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 0.0008</a:t>
            </a:r>
          </a:p>
        </p:txBody>
      </p:sp>
      <p:sp>
        <p:nvSpPr>
          <p:cNvPr id="269" name="Rectangle 268">
            <a:extLst>
              <a:ext uri="{FF2B5EF4-FFF2-40B4-BE49-F238E27FC236}">
                <a16:creationId xmlns:a16="http://schemas.microsoft.com/office/drawing/2014/main" id="{59FB012F-76BF-464C-B01F-7D996CAF1847}"/>
              </a:ext>
            </a:extLst>
          </p:cNvPr>
          <p:cNvSpPr/>
          <p:nvPr/>
        </p:nvSpPr>
        <p:spPr>
          <a:xfrm>
            <a:off x="2644035" y="822237"/>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0.999</a:t>
            </a:r>
          </a:p>
        </p:txBody>
      </p:sp>
      <p:sp>
        <p:nvSpPr>
          <p:cNvPr id="274" name="Rectangle 273">
            <a:extLst>
              <a:ext uri="{FF2B5EF4-FFF2-40B4-BE49-F238E27FC236}">
                <a16:creationId xmlns:a16="http://schemas.microsoft.com/office/drawing/2014/main" id="{7B12C1ED-7BB0-C340-8087-559EEBE413DF}"/>
              </a:ext>
            </a:extLst>
          </p:cNvPr>
          <p:cNvSpPr/>
          <p:nvPr/>
        </p:nvSpPr>
        <p:spPr>
          <a:xfrm>
            <a:off x="2667574" y="614474"/>
            <a:ext cx="56137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&lt;0.0001</a:t>
            </a:r>
          </a:p>
        </p:txBody>
      </p:sp>
      <p:sp>
        <p:nvSpPr>
          <p:cNvPr id="275" name="Rectangle 274">
            <a:extLst>
              <a:ext uri="{FF2B5EF4-FFF2-40B4-BE49-F238E27FC236}">
                <a16:creationId xmlns:a16="http://schemas.microsoft.com/office/drawing/2014/main" id="{9379C478-86F7-F947-8586-5243331486CC}"/>
              </a:ext>
            </a:extLst>
          </p:cNvPr>
          <p:cNvSpPr/>
          <p:nvPr/>
        </p:nvSpPr>
        <p:spPr>
          <a:xfrm>
            <a:off x="2856915" y="429177"/>
            <a:ext cx="56137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&lt;0.0001</a:t>
            </a:r>
          </a:p>
        </p:txBody>
      </p:sp>
      <p:sp>
        <p:nvSpPr>
          <p:cNvPr id="276" name="Rectangle 275">
            <a:extLst>
              <a:ext uri="{FF2B5EF4-FFF2-40B4-BE49-F238E27FC236}">
                <a16:creationId xmlns:a16="http://schemas.microsoft.com/office/drawing/2014/main" id="{3959F26B-2A3A-E046-839F-E1AC60D65A59}"/>
              </a:ext>
            </a:extLst>
          </p:cNvPr>
          <p:cNvSpPr/>
          <p:nvPr/>
        </p:nvSpPr>
        <p:spPr>
          <a:xfrm>
            <a:off x="3030145" y="752920"/>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0.999</a:t>
            </a:r>
          </a:p>
        </p:txBody>
      </p:sp>
      <p:sp>
        <p:nvSpPr>
          <p:cNvPr id="277" name="Rectangle 276">
            <a:extLst>
              <a:ext uri="{FF2B5EF4-FFF2-40B4-BE49-F238E27FC236}">
                <a16:creationId xmlns:a16="http://schemas.microsoft.com/office/drawing/2014/main" id="{C63989CD-29FB-C34B-8789-0DAC18718419}"/>
              </a:ext>
            </a:extLst>
          </p:cNvPr>
          <p:cNvSpPr/>
          <p:nvPr/>
        </p:nvSpPr>
        <p:spPr>
          <a:xfrm>
            <a:off x="4114680" y="950014"/>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0.952</a:t>
            </a:r>
          </a:p>
        </p:txBody>
      </p:sp>
      <p:sp>
        <p:nvSpPr>
          <p:cNvPr id="282" name="Rectangle 281">
            <a:extLst>
              <a:ext uri="{FF2B5EF4-FFF2-40B4-BE49-F238E27FC236}">
                <a16:creationId xmlns:a16="http://schemas.microsoft.com/office/drawing/2014/main" id="{B50018CE-7F00-8F45-A09C-4F04810CDAEC}"/>
              </a:ext>
            </a:extLst>
          </p:cNvPr>
          <p:cNvSpPr/>
          <p:nvPr/>
        </p:nvSpPr>
        <p:spPr>
          <a:xfrm>
            <a:off x="4148868" y="784269"/>
            <a:ext cx="56137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&lt;0.0001</a:t>
            </a:r>
          </a:p>
        </p:txBody>
      </p:sp>
      <p:sp>
        <p:nvSpPr>
          <p:cNvPr id="283" name="Rectangle 282">
            <a:extLst>
              <a:ext uri="{FF2B5EF4-FFF2-40B4-BE49-F238E27FC236}">
                <a16:creationId xmlns:a16="http://schemas.microsoft.com/office/drawing/2014/main" id="{5F5E48CD-0F48-BE4A-A8AF-4E990CA690AC}"/>
              </a:ext>
            </a:extLst>
          </p:cNvPr>
          <p:cNvSpPr/>
          <p:nvPr/>
        </p:nvSpPr>
        <p:spPr>
          <a:xfrm>
            <a:off x="4565334" y="897934"/>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0.551</a:t>
            </a:r>
          </a:p>
        </p:txBody>
      </p:sp>
      <p:sp>
        <p:nvSpPr>
          <p:cNvPr id="284" name="Rectangle 283">
            <a:extLst>
              <a:ext uri="{FF2B5EF4-FFF2-40B4-BE49-F238E27FC236}">
                <a16:creationId xmlns:a16="http://schemas.microsoft.com/office/drawing/2014/main" id="{1354CE84-CF8B-A541-BA49-B2CCF0962F24}"/>
              </a:ext>
            </a:extLst>
          </p:cNvPr>
          <p:cNvSpPr/>
          <p:nvPr/>
        </p:nvSpPr>
        <p:spPr>
          <a:xfrm>
            <a:off x="4359555" y="600533"/>
            <a:ext cx="502061"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0.0008</a:t>
            </a:r>
          </a:p>
        </p:txBody>
      </p:sp>
      <p:sp>
        <p:nvSpPr>
          <p:cNvPr id="285" name="Rectangle 284">
            <a:extLst>
              <a:ext uri="{FF2B5EF4-FFF2-40B4-BE49-F238E27FC236}">
                <a16:creationId xmlns:a16="http://schemas.microsoft.com/office/drawing/2014/main" id="{1EBE5181-9763-FE45-B0F0-5967844CD273}"/>
              </a:ext>
            </a:extLst>
          </p:cNvPr>
          <p:cNvSpPr/>
          <p:nvPr/>
        </p:nvSpPr>
        <p:spPr>
          <a:xfrm>
            <a:off x="1441761" y="2566121"/>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0.307</a:t>
            </a:r>
          </a:p>
        </p:txBody>
      </p:sp>
      <p:sp>
        <p:nvSpPr>
          <p:cNvPr id="287" name="Rectangle 286">
            <a:extLst>
              <a:ext uri="{FF2B5EF4-FFF2-40B4-BE49-F238E27FC236}">
                <a16:creationId xmlns:a16="http://schemas.microsoft.com/office/drawing/2014/main" id="{1CFC950A-423E-0F42-82E2-EC9C2C47119D}"/>
              </a:ext>
            </a:extLst>
          </p:cNvPr>
          <p:cNvSpPr/>
          <p:nvPr/>
        </p:nvSpPr>
        <p:spPr>
          <a:xfrm>
            <a:off x="1480657" y="2382611"/>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0.416</a:t>
            </a:r>
          </a:p>
        </p:txBody>
      </p:sp>
      <p:sp>
        <p:nvSpPr>
          <p:cNvPr id="288" name="Rectangle 287">
            <a:extLst>
              <a:ext uri="{FF2B5EF4-FFF2-40B4-BE49-F238E27FC236}">
                <a16:creationId xmlns:a16="http://schemas.microsoft.com/office/drawing/2014/main" id="{22CCFEBA-0FB8-9C41-A9AB-B6D42E31E1C0}"/>
              </a:ext>
            </a:extLst>
          </p:cNvPr>
          <p:cNvSpPr/>
          <p:nvPr/>
        </p:nvSpPr>
        <p:spPr>
          <a:xfrm>
            <a:off x="1827320" y="2558536"/>
            <a:ext cx="386644"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0.03</a:t>
            </a:r>
          </a:p>
        </p:txBody>
      </p:sp>
      <p:sp>
        <p:nvSpPr>
          <p:cNvPr id="289" name="Rectangle 288">
            <a:extLst>
              <a:ext uri="{FF2B5EF4-FFF2-40B4-BE49-F238E27FC236}">
                <a16:creationId xmlns:a16="http://schemas.microsoft.com/office/drawing/2014/main" id="{11317F5E-35AC-7C41-81EE-D5DBD9E5206E}"/>
              </a:ext>
            </a:extLst>
          </p:cNvPr>
          <p:cNvSpPr/>
          <p:nvPr/>
        </p:nvSpPr>
        <p:spPr>
          <a:xfrm>
            <a:off x="1668696" y="2218265"/>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0.995</a:t>
            </a:r>
          </a:p>
        </p:txBody>
      </p:sp>
      <p:sp>
        <p:nvSpPr>
          <p:cNvPr id="293" name="Rectangle 292">
            <a:extLst>
              <a:ext uri="{FF2B5EF4-FFF2-40B4-BE49-F238E27FC236}">
                <a16:creationId xmlns:a16="http://schemas.microsoft.com/office/drawing/2014/main" id="{C744BDD4-627D-B64F-A919-911F5FBD8BDA}"/>
              </a:ext>
            </a:extLst>
          </p:cNvPr>
          <p:cNvSpPr/>
          <p:nvPr/>
        </p:nvSpPr>
        <p:spPr>
          <a:xfrm>
            <a:off x="2086209" y="2249701"/>
            <a:ext cx="502061"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0.0001</a:t>
            </a:r>
          </a:p>
        </p:txBody>
      </p:sp>
      <p:sp>
        <p:nvSpPr>
          <p:cNvPr id="295" name="Rectangle 294">
            <a:extLst>
              <a:ext uri="{FF2B5EF4-FFF2-40B4-BE49-F238E27FC236}">
                <a16:creationId xmlns:a16="http://schemas.microsoft.com/office/drawing/2014/main" id="{7DA44082-D802-924B-B451-B1EC74A58A26}"/>
              </a:ext>
            </a:extLst>
          </p:cNvPr>
          <p:cNvSpPr/>
          <p:nvPr/>
        </p:nvSpPr>
        <p:spPr>
          <a:xfrm>
            <a:off x="2264513" y="2083697"/>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0.934</a:t>
            </a:r>
          </a:p>
        </p:txBody>
      </p:sp>
      <p:sp>
        <p:nvSpPr>
          <p:cNvPr id="296" name="Rectangle 295">
            <a:extLst>
              <a:ext uri="{FF2B5EF4-FFF2-40B4-BE49-F238E27FC236}">
                <a16:creationId xmlns:a16="http://schemas.microsoft.com/office/drawing/2014/main" id="{4DBCC6CF-20A3-E643-A377-B94154D47713}"/>
              </a:ext>
            </a:extLst>
          </p:cNvPr>
          <p:cNvSpPr/>
          <p:nvPr/>
        </p:nvSpPr>
        <p:spPr>
          <a:xfrm>
            <a:off x="2420210" y="2437385"/>
            <a:ext cx="502061"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0.0004</a:t>
            </a:r>
          </a:p>
        </p:txBody>
      </p:sp>
      <p:sp>
        <p:nvSpPr>
          <p:cNvPr id="297" name="Rectangle 296">
            <a:extLst>
              <a:ext uri="{FF2B5EF4-FFF2-40B4-BE49-F238E27FC236}">
                <a16:creationId xmlns:a16="http://schemas.microsoft.com/office/drawing/2014/main" id="{4F64433C-2816-A948-9FD5-FD9BA9169815}"/>
              </a:ext>
            </a:extLst>
          </p:cNvPr>
          <p:cNvSpPr/>
          <p:nvPr/>
        </p:nvSpPr>
        <p:spPr>
          <a:xfrm>
            <a:off x="2431394" y="1943091"/>
            <a:ext cx="473206"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 0.889</a:t>
            </a:r>
          </a:p>
        </p:txBody>
      </p:sp>
      <p:sp>
        <p:nvSpPr>
          <p:cNvPr id="301" name="Rectangle 300">
            <a:extLst>
              <a:ext uri="{FF2B5EF4-FFF2-40B4-BE49-F238E27FC236}">
                <a16:creationId xmlns:a16="http://schemas.microsoft.com/office/drawing/2014/main" id="{023D85DB-D43C-F142-823D-63D29C4DEBEA}"/>
              </a:ext>
            </a:extLst>
          </p:cNvPr>
          <p:cNvSpPr/>
          <p:nvPr/>
        </p:nvSpPr>
        <p:spPr>
          <a:xfrm>
            <a:off x="3776800" y="2359818"/>
            <a:ext cx="386644"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0.06</a:t>
            </a:r>
          </a:p>
        </p:txBody>
      </p:sp>
      <p:sp>
        <p:nvSpPr>
          <p:cNvPr id="303" name="Rectangle 302">
            <a:extLst>
              <a:ext uri="{FF2B5EF4-FFF2-40B4-BE49-F238E27FC236}">
                <a16:creationId xmlns:a16="http://schemas.microsoft.com/office/drawing/2014/main" id="{1EBC7F8C-FCD0-9F4E-9D09-EEF2A367B018}"/>
              </a:ext>
            </a:extLst>
          </p:cNvPr>
          <p:cNvSpPr/>
          <p:nvPr/>
        </p:nvSpPr>
        <p:spPr>
          <a:xfrm>
            <a:off x="3762478" y="2175548"/>
            <a:ext cx="502061"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0.0009</a:t>
            </a:r>
          </a:p>
        </p:txBody>
      </p:sp>
      <p:sp>
        <p:nvSpPr>
          <p:cNvPr id="304" name="Rectangle 303">
            <a:extLst>
              <a:ext uri="{FF2B5EF4-FFF2-40B4-BE49-F238E27FC236}">
                <a16:creationId xmlns:a16="http://schemas.microsoft.com/office/drawing/2014/main" id="{381CDFB0-C093-0F40-BB46-E5505E894E07}"/>
              </a:ext>
            </a:extLst>
          </p:cNvPr>
          <p:cNvSpPr/>
          <p:nvPr/>
        </p:nvSpPr>
        <p:spPr>
          <a:xfrm>
            <a:off x="4088924" y="2345707"/>
            <a:ext cx="386644"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0.09</a:t>
            </a:r>
          </a:p>
        </p:txBody>
      </p:sp>
      <p:sp>
        <p:nvSpPr>
          <p:cNvPr id="305" name="Rectangle 304">
            <a:extLst>
              <a:ext uri="{FF2B5EF4-FFF2-40B4-BE49-F238E27FC236}">
                <a16:creationId xmlns:a16="http://schemas.microsoft.com/office/drawing/2014/main" id="{3979C1F0-7BA6-6744-8855-53003E3E83E4}"/>
              </a:ext>
            </a:extLst>
          </p:cNvPr>
          <p:cNvSpPr/>
          <p:nvPr/>
        </p:nvSpPr>
        <p:spPr>
          <a:xfrm>
            <a:off x="3983552" y="2004789"/>
            <a:ext cx="386644"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0.28</a:t>
            </a:r>
          </a:p>
        </p:txBody>
      </p:sp>
      <p:sp>
        <p:nvSpPr>
          <p:cNvPr id="309" name="Rectangle 308">
            <a:extLst>
              <a:ext uri="{FF2B5EF4-FFF2-40B4-BE49-F238E27FC236}">
                <a16:creationId xmlns:a16="http://schemas.microsoft.com/office/drawing/2014/main" id="{DFBFD048-12E2-AB48-A70F-4265F6088734}"/>
              </a:ext>
            </a:extLst>
          </p:cNvPr>
          <p:cNvSpPr/>
          <p:nvPr/>
        </p:nvSpPr>
        <p:spPr>
          <a:xfrm>
            <a:off x="4372528" y="2348813"/>
            <a:ext cx="56137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&lt;0.0001</a:t>
            </a:r>
          </a:p>
        </p:txBody>
      </p:sp>
      <p:sp>
        <p:nvSpPr>
          <p:cNvPr id="311" name="Rectangle 310">
            <a:extLst>
              <a:ext uri="{FF2B5EF4-FFF2-40B4-BE49-F238E27FC236}">
                <a16:creationId xmlns:a16="http://schemas.microsoft.com/office/drawing/2014/main" id="{39D40899-4EC4-3141-92D7-C4D429FA5747}"/>
              </a:ext>
            </a:extLst>
          </p:cNvPr>
          <p:cNvSpPr/>
          <p:nvPr/>
        </p:nvSpPr>
        <p:spPr>
          <a:xfrm>
            <a:off x="4532479" y="2183038"/>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0.116</a:t>
            </a:r>
          </a:p>
        </p:txBody>
      </p:sp>
      <p:sp>
        <p:nvSpPr>
          <p:cNvPr id="312" name="Rectangle 311">
            <a:extLst>
              <a:ext uri="{FF2B5EF4-FFF2-40B4-BE49-F238E27FC236}">
                <a16:creationId xmlns:a16="http://schemas.microsoft.com/office/drawing/2014/main" id="{9A1CD92F-735D-9948-B614-D582AE1688C3}"/>
              </a:ext>
            </a:extLst>
          </p:cNvPr>
          <p:cNvSpPr/>
          <p:nvPr/>
        </p:nvSpPr>
        <p:spPr>
          <a:xfrm>
            <a:off x="4768137" y="2349008"/>
            <a:ext cx="56137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&lt;0.0001</a:t>
            </a:r>
          </a:p>
        </p:txBody>
      </p:sp>
      <p:sp>
        <p:nvSpPr>
          <p:cNvPr id="313" name="Rectangle 312">
            <a:extLst>
              <a:ext uri="{FF2B5EF4-FFF2-40B4-BE49-F238E27FC236}">
                <a16:creationId xmlns:a16="http://schemas.microsoft.com/office/drawing/2014/main" id="{539BB8E6-22AF-A649-A3CA-C4B940CED3C6}"/>
              </a:ext>
            </a:extLst>
          </p:cNvPr>
          <p:cNvSpPr/>
          <p:nvPr/>
        </p:nvSpPr>
        <p:spPr>
          <a:xfrm>
            <a:off x="4695570" y="2009171"/>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0.573</a:t>
            </a:r>
          </a:p>
        </p:txBody>
      </p:sp>
      <p:sp>
        <p:nvSpPr>
          <p:cNvPr id="317" name="Rectangle 316">
            <a:extLst>
              <a:ext uri="{FF2B5EF4-FFF2-40B4-BE49-F238E27FC236}">
                <a16:creationId xmlns:a16="http://schemas.microsoft.com/office/drawing/2014/main" id="{001DD9FA-D15D-AF47-9FB7-AE0EB0204030}"/>
              </a:ext>
            </a:extLst>
          </p:cNvPr>
          <p:cNvSpPr/>
          <p:nvPr/>
        </p:nvSpPr>
        <p:spPr>
          <a:xfrm>
            <a:off x="3621689" y="3815648"/>
            <a:ext cx="56137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&lt;0.0001</a:t>
            </a:r>
          </a:p>
        </p:txBody>
      </p:sp>
      <p:sp>
        <p:nvSpPr>
          <p:cNvPr id="319" name="Rectangle 318">
            <a:extLst>
              <a:ext uri="{FF2B5EF4-FFF2-40B4-BE49-F238E27FC236}">
                <a16:creationId xmlns:a16="http://schemas.microsoft.com/office/drawing/2014/main" id="{24B5C5B2-B1A5-0F4A-AA69-6A7B9A1F8DDD}"/>
              </a:ext>
            </a:extLst>
          </p:cNvPr>
          <p:cNvSpPr/>
          <p:nvPr/>
        </p:nvSpPr>
        <p:spPr>
          <a:xfrm>
            <a:off x="3733630" y="3617297"/>
            <a:ext cx="502061"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0.9849</a:t>
            </a:r>
          </a:p>
        </p:txBody>
      </p:sp>
      <p:sp>
        <p:nvSpPr>
          <p:cNvPr id="320" name="Rectangle 319">
            <a:extLst>
              <a:ext uri="{FF2B5EF4-FFF2-40B4-BE49-F238E27FC236}">
                <a16:creationId xmlns:a16="http://schemas.microsoft.com/office/drawing/2014/main" id="{027651DA-5472-414F-BA6A-15F388D2BE12}"/>
              </a:ext>
            </a:extLst>
          </p:cNvPr>
          <p:cNvSpPr/>
          <p:nvPr/>
        </p:nvSpPr>
        <p:spPr>
          <a:xfrm>
            <a:off x="4046743" y="3819404"/>
            <a:ext cx="56137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&lt;0.0001</a:t>
            </a:r>
          </a:p>
        </p:txBody>
      </p:sp>
      <p:sp>
        <p:nvSpPr>
          <p:cNvPr id="321" name="Rectangle 320">
            <a:extLst>
              <a:ext uri="{FF2B5EF4-FFF2-40B4-BE49-F238E27FC236}">
                <a16:creationId xmlns:a16="http://schemas.microsoft.com/office/drawing/2014/main" id="{F3B91A10-2423-B44F-8C86-AE4BEEB5A041}"/>
              </a:ext>
            </a:extLst>
          </p:cNvPr>
          <p:cNvSpPr/>
          <p:nvPr/>
        </p:nvSpPr>
        <p:spPr>
          <a:xfrm>
            <a:off x="3927083" y="3450931"/>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0.957</a:t>
            </a:r>
          </a:p>
        </p:txBody>
      </p:sp>
      <p:sp>
        <p:nvSpPr>
          <p:cNvPr id="325" name="Rectangle 324">
            <a:extLst>
              <a:ext uri="{FF2B5EF4-FFF2-40B4-BE49-F238E27FC236}">
                <a16:creationId xmlns:a16="http://schemas.microsoft.com/office/drawing/2014/main" id="{DD01C313-C669-B340-B939-8101227AC7C0}"/>
              </a:ext>
            </a:extLst>
          </p:cNvPr>
          <p:cNvSpPr/>
          <p:nvPr/>
        </p:nvSpPr>
        <p:spPr>
          <a:xfrm>
            <a:off x="4457903" y="3796248"/>
            <a:ext cx="56137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&lt;0.0001</a:t>
            </a:r>
          </a:p>
        </p:txBody>
      </p:sp>
      <p:sp>
        <p:nvSpPr>
          <p:cNvPr id="327" name="Rectangle 326">
            <a:extLst>
              <a:ext uri="{FF2B5EF4-FFF2-40B4-BE49-F238E27FC236}">
                <a16:creationId xmlns:a16="http://schemas.microsoft.com/office/drawing/2014/main" id="{9AC5C5A8-E120-1C41-855F-7ADDDFC9BF51}"/>
              </a:ext>
            </a:extLst>
          </p:cNvPr>
          <p:cNvSpPr/>
          <p:nvPr/>
        </p:nvSpPr>
        <p:spPr>
          <a:xfrm>
            <a:off x="4527636" y="3604574"/>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0.696</a:t>
            </a:r>
          </a:p>
        </p:txBody>
      </p:sp>
      <p:sp>
        <p:nvSpPr>
          <p:cNvPr id="328" name="Rectangle 327">
            <a:extLst>
              <a:ext uri="{FF2B5EF4-FFF2-40B4-BE49-F238E27FC236}">
                <a16:creationId xmlns:a16="http://schemas.microsoft.com/office/drawing/2014/main" id="{DCAE0C8D-2792-7540-846A-E44E5066219C}"/>
              </a:ext>
            </a:extLst>
          </p:cNvPr>
          <p:cNvSpPr/>
          <p:nvPr/>
        </p:nvSpPr>
        <p:spPr>
          <a:xfrm>
            <a:off x="4838502" y="3780985"/>
            <a:ext cx="56137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&lt;0.0001</a:t>
            </a:r>
          </a:p>
        </p:txBody>
      </p:sp>
      <p:sp>
        <p:nvSpPr>
          <p:cNvPr id="329" name="Rectangle 328">
            <a:extLst>
              <a:ext uri="{FF2B5EF4-FFF2-40B4-BE49-F238E27FC236}">
                <a16:creationId xmlns:a16="http://schemas.microsoft.com/office/drawing/2014/main" id="{3C5C7C4D-6DF6-F148-BC6C-0A214B109B01}"/>
              </a:ext>
            </a:extLst>
          </p:cNvPr>
          <p:cNvSpPr/>
          <p:nvPr/>
        </p:nvSpPr>
        <p:spPr>
          <a:xfrm>
            <a:off x="4654877" y="3424527"/>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0.077</a:t>
            </a:r>
          </a:p>
        </p:txBody>
      </p:sp>
      <p:sp>
        <p:nvSpPr>
          <p:cNvPr id="333" name="Rectangle 332">
            <a:extLst>
              <a:ext uri="{FF2B5EF4-FFF2-40B4-BE49-F238E27FC236}">
                <a16:creationId xmlns:a16="http://schemas.microsoft.com/office/drawing/2014/main" id="{EEB6A50B-9F3D-B44D-B3B6-8D481558A7ED}"/>
              </a:ext>
            </a:extLst>
          </p:cNvPr>
          <p:cNvSpPr/>
          <p:nvPr/>
        </p:nvSpPr>
        <p:spPr>
          <a:xfrm>
            <a:off x="1326212" y="3740755"/>
            <a:ext cx="56137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&lt;0.0001</a:t>
            </a:r>
          </a:p>
        </p:txBody>
      </p:sp>
      <p:sp>
        <p:nvSpPr>
          <p:cNvPr id="335" name="Rectangle 334">
            <a:extLst>
              <a:ext uri="{FF2B5EF4-FFF2-40B4-BE49-F238E27FC236}">
                <a16:creationId xmlns:a16="http://schemas.microsoft.com/office/drawing/2014/main" id="{1A7294EF-DA23-5943-B041-725260EB168D}"/>
              </a:ext>
            </a:extLst>
          </p:cNvPr>
          <p:cNvSpPr/>
          <p:nvPr/>
        </p:nvSpPr>
        <p:spPr>
          <a:xfrm>
            <a:off x="1410859" y="3550565"/>
            <a:ext cx="56137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&lt;0.0001</a:t>
            </a:r>
          </a:p>
        </p:txBody>
      </p:sp>
      <p:sp>
        <p:nvSpPr>
          <p:cNvPr id="336" name="Rectangle 335">
            <a:extLst>
              <a:ext uri="{FF2B5EF4-FFF2-40B4-BE49-F238E27FC236}">
                <a16:creationId xmlns:a16="http://schemas.microsoft.com/office/drawing/2014/main" id="{57DDC0FC-7D1A-1F4F-9D24-0C909F7FBA3A}"/>
              </a:ext>
            </a:extLst>
          </p:cNvPr>
          <p:cNvSpPr/>
          <p:nvPr/>
        </p:nvSpPr>
        <p:spPr>
          <a:xfrm>
            <a:off x="1731852" y="3726240"/>
            <a:ext cx="56137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&lt;0.0001</a:t>
            </a:r>
          </a:p>
        </p:txBody>
      </p:sp>
      <p:sp>
        <p:nvSpPr>
          <p:cNvPr id="337" name="Rectangle 336">
            <a:extLst>
              <a:ext uri="{FF2B5EF4-FFF2-40B4-BE49-F238E27FC236}">
                <a16:creationId xmlns:a16="http://schemas.microsoft.com/office/drawing/2014/main" id="{AF91869B-5B6C-B84F-B230-B8813F2047F1}"/>
              </a:ext>
            </a:extLst>
          </p:cNvPr>
          <p:cNvSpPr/>
          <p:nvPr/>
        </p:nvSpPr>
        <p:spPr>
          <a:xfrm>
            <a:off x="1561511" y="3402923"/>
            <a:ext cx="56137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&lt;0.0001</a:t>
            </a:r>
          </a:p>
        </p:txBody>
      </p:sp>
      <p:sp>
        <p:nvSpPr>
          <p:cNvPr id="341" name="Rectangle 340">
            <a:extLst>
              <a:ext uri="{FF2B5EF4-FFF2-40B4-BE49-F238E27FC236}">
                <a16:creationId xmlns:a16="http://schemas.microsoft.com/office/drawing/2014/main" id="{388B1D9E-54AC-BC4B-9031-49E949EEFA7E}"/>
              </a:ext>
            </a:extLst>
          </p:cNvPr>
          <p:cNvSpPr/>
          <p:nvPr/>
        </p:nvSpPr>
        <p:spPr>
          <a:xfrm>
            <a:off x="2136025" y="3721729"/>
            <a:ext cx="56137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&lt;0.0001</a:t>
            </a:r>
          </a:p>
        </p:txBody>
      </p:sp>
      <p:sp>
        <p:nvSpPr>
          <p:cNvPr id="343" name="Rectangle 342">
            <a:extLst>
              <a:ext uri="{FF2B5EF4-FFF2-40B4-BE49-F238E27FC236}">
                <a16:creationId xmlns:a16="http://schemas.microsoft.com/office/drawing/2014/main" id="{DD753C8E-01DC-EA42-BF60-759798C54FB5}"/>
              </a:ext>
            </a:extLst>
          </p:cNvPr>
          <p:cNvSpPr/>
          <p:nvPr/>
        </p:nvSpPr>
        <p:spPr>
          <a:xfrm>
            <a:off x="2245096" y="3520080"/>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0.998</a:t>
            </a:r>
          </a:p>
        </p:txBody>
      </p:sp>
      <p:sp>
        <p:nvSpPr>
          <p:cNvPr id="344" name="Rectangle 343">
            <a:extLst>
              <a:ext uri="{FF2B5EF4-FFF2-40B4-BE49-F238E27FC236}">
                <a16:creationId xmlns:a16="http://schemas.microsoft.com/office/drawing/2014/main" id="{BDB39AB6-D081-4645-A326-0944E8A67309}"/>
              </a:ext>
            </a:extLst>
          </p:cNvPr>
          <p:cNvSpPr/>
          <p:nvPr/>
        </p:nvSpPr>
        <p:spPr>
          <a:xfrm>
            <a:off x="2524448" y="3711951"/>
            <a:ext cx="56137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&lt;0.0001</a:t>
            </a:r>
          </a:p>
        </p:txBody>
      </p:sp>
      <p:sp>
        <p:nvSpPr>
          <p:cNvPr id="345" name="Rectangle 344">
            <a:extLst>
              <a:ext uri="{FF2B5EF4-FFF2-40B4-BE49-F238E27FC236}">
                <a16:creationId xmlns:a16="http://schemas.microsoft.com/office/drawing/2014/main" id="{093427DF-2063-9546-9DDE-DB15AB4D4ABA}"/>
              </a:ext>
            </a:extLst>
          </p:cNvPr>
          <p:cNvSpPr/>
          <p:nvPr/>
        </p:nvSpPr>
        <p:spPr>
          <a:xfrm>
            <a:off x="2352933" y="3374853"/>
            <a:ext cx="530915"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 0.8371</a:t>
            </a:r>
          </a:p>
        </p:txBody>
      </p:sp>
      <p:sp>
        <p:nvSpPr>
          <p:cNvPr id="349" name="TextBox 348">
            <a:extLst>
              <a:ext uri="{FF2B5EF4-FFF2-40B4-BE49-F238E27FC236}">
                <a16:creationId xmlns:a16="http://schemas.microsoft.com/office/drawing/2014/main" id="{D1C97752-5DAB-8E46-BF3B-61179CB1954B}"/>
              </a:ext>
            </a:extLst>
          </p:cNvPr>
          <p:cNvSpPr txBox="1"/>
          <p:nvPr/>
        </p:nvSpPr>
        <p:spPr>
          <a:xfrm>
            <a:off x="1332246" y="6583734"/>
            <a:ext cx="973343" cy="215444"/>
          </a:xfrm>
          <a:prstGeom prst="rect">
            <a:avLst/>
          </a:prstGeom>
          <a:noFill/>
        </p:spPr>
        <p:txBody>
          <a:bodyPr wrap="none" rtlCol="0">
            <a:spAutoFit/>
          </a:bodyPr>
          <a:lstStyle/>
          <a:p>
            <a:r>
              <a:rPr lang="en-US" sz="800" dirty="0" err="1">
                <a:latin typeface="Arial" panose="020B0604020202020204" pitchFamily="34" charset="0"/>
                <a:cs typeface="Arial" panose="020B0604020202020204" pitchFamily="34" charset="0"/>
              </a:rPr>
              <a:t>YnI</a:t>
            </a:r>
            <a:r>
              <a:rPr lang="en-US" sz="800" dirty="0">
                <a:latin typeface="Arial" panose="020B0604020202020204" pitchFamily="34" charset="0"/>
                <a:cs typeface="Arial" panose="020B0604020202020204" pitchFamily="34" charset="0"/>
              </a:rPr>
              <a:t>  YI  </a:t>
            </a:r>
            <a:r>
              <a:rPr lang="en-US" sz="800" dirty="0" err="1">
                <a:latin typeface="Arial" panose="020B0604020202020204" pitchFamily="34" charset="0"/>
                <a:cs typeface="Arial" panose="020B0604020202020204" pitchFamily="34" charset="0"/>
              </a:rPr>
              <a:t>OnI</a:t>
            </a:r>
            <a:r>
              <a:rPr lang="en-US" sz="800" dirty="0">
                <a:latin typeface="Arial" panose="020B0604020202020204" pitchFamily="34" charset="0"/>
                <a:cs typeface="Arial" panose="020B0604020202020204" pitchFamily="34" charset="0"/>
              </a:rPr>
              <a:t> OI   </a:t>
            </a:r>
          </a:p>
        </p:txBody>
      </p:sp>
      <p:sp>
        <p:nvSpPr>
          <p:cNvPr id="350" name="TextBox 349">
            <a:extLst>
              <a:ext uri="{FF2B5EF4-FFF2-40B4-BE49-F238E27FC236}">
                <a16:creationId xmlns:a16="http://schemas.microsoft.com/office/drawing/2014/main" id="{A9CDFC7E-57E5-FF4B-89DB-F5776392D605}"/>
              </a:ext>
            </a:extLst>
          </p:cNvPr>
          <p:cNvSpPr txBox="1"/>
          <p:nvPr/>
        </p:nvSpPr>
        <p:spPr>
          <a:xfrm>
            <a:off x="2096020" y="6576296"/>
            <a:ext cx="973343" cy="215444"/>
          </a:xfrm>
          <a:prstGeom prst="rect">
            <a:avLst/>
          </a:prstGeom>
          <a:noFill/>
        </p:spPr>
        <p:txBody>
          <a:bodyPr wrap="none" rtlCol="0">
            <a:spAutoFit/>
          </a:bodyPr>
          <a:lstStyle/>
          <a:p>
            <a:r>
              <a:rPr lang="en-US" sz="800" dirty="0" err="1">
                <a:latin typeface="Arial" panose="020B0604020202020204" pitchFamily="34" charset="0"/>
                <a:cs typeface="Arial" panose="020B0604020202020204" pitchFamily="34" charset="0"/>
              </a:rPr>
              <a:t>YnI</a:t>
            </a:r>
            <a:r>
              <a:rPr lang="en-US" sz="800" dirty="0">
                <a:latin typeface="Arial" panose="020B0604020202020204" pitchFamily="34" charset="0"/>
                <a:cs typeface="Arial" panose="020B0604020202020204" pitchFamily="34" charset="0"/>
              </a:rPr>
              <a:t>  YI  </a:t>
            </a:r>
            <a:r>
              <a:rPr lang="en-US" sz="800" dirty="0" err="1">
                <a:latin typeface="Arial" panose="020B0604020202020204" pitchFamily="34" charset="0"/>
                <a:cs typeface="Arial" panose="020B0604020202020204" pitchFamily="34" charset="0"/>
              </a:rPr>
              <a:t>OnI</a:t>
            </a:r>
            <a:r>
              <a:rPr lang="en-US" sz="800" dirty="0">
                <a:latin typeface="Arial" panose="020B0604020202020204" pitchFamily="34" charset="0"/>
                <a:cs typeface="Arial" panose="020B0604020202020204" pitchFamily="34" charset="0"/>
              </a:rPr>
              <a:t> OI   </a:t>
            </a:r>
          </a:p>
        </p:txBody>
      </p:sp>
      <p:sp>
        <p:nvSpPr>
          <p:cNvPr id="351" name="TextBox 350">
            <a:extLst>
              <a:ext uri="{FF2B5EF4-FFF2-40B4-BE49-F238E27FC236}">
                <a16:creationId xmlns:a16="http://schemas.microsoft.com/office/drawing/2014/main" id="{C13FDD0E-632E-B342-A099-F1EE03617DB9}"/>
              </a:ext>
            </a:extLst>
          </p:cNvPr>
          <p:cNvSpPr txBox="1"/>
          <p:nvPr/>
        </p:nvSpPr>
        <p:spPr>
          <a:xfrm>
            <a:off x="3658943" y="6574761"/>
            <a:ext cx="973343" cy="215444"/>
          </a:xfrm>
          <a:prstGeom prst="rect">
            <a:avLst/>
          </a:prstGeom>
          <a:noFill/>
        </p:spPr>
        <p:txBody>
          <a:bodyPr wrap="none" rtlCol="0">
            <a:spAutoFit/>
          </a:bodyPr>
          <a:lstStyle/>
          <a:p>
            <a:r>
              <a:rPr lang="en-US" sz="800" dirty="0" err="1">
                <a:latin typeface="Arial" panose="020B0604020202020204" pitchFamily="34" charset="0"/>
                <a:cs typeface="Arial" panose="020B0604020202020204" pitchFamily="34" charset="0"/>
              </a:rPr>
              <a:t>YnI</a:t>
            </a:r>
            <a:r>
              <a:rPr lang="en-US" sz="800" dirty="0">
                <a:latin typeface="Arial" panose="020B0604020202020204" pitchFamily="34" charset="0"/>
                <a:cs typeface="Arial" panose="020B0604020202020204" pitchFamily="34" charset="0"/>
              </a:rPr>
              <a:t>  YI  </a:t>
            </a:r>
            <a:r>
              <a:rPr lang="en-US" sz="800" dirty="0" err="1">
                <a:latin typeface="Arial" panose="020B0604020202020204" pitchFamily="34" charset="0"/>
                <a:cs typeface="Arial" panose="020B0604020202020204" pitchFamily="34" charset="0"/>
              </a:rPr>
              <a:t>OnI</a:t>
            </a:r>
            <a:r>
              <a:rPr lang="en-US" sz="800" dirty="0">
                <a:latin typeface="Arial" panose="020B0604020202020204" pitchFamily="34" charset="0"/>
                <a:cs typeface="Arial" panose="020B0604020202020204" pitchFamily="34" charset="0"/>
              </a:rPr>
              <a:t> OI   </a:t>
            </a:r>
          </a:p>
        </p:txBody>
      </p:sp>
      <p:sp>
        <p:nvSpPr>
          <p:cNvPr id="352" name="TextBox 351">
            <a:extLst>
              <a:ext uri="{FF2B5EF4-FFF2-40B4-BE49-F238E27FC236}">
                <a16:creationId xmlns:a16="http://schemas.microsoft.com/office/drawing/2014/main" id="{8E9DB565-9036-9D48-8A1F-D8C559982647}"/>
              </a:ext>
            </a:extLst>
          </p:cNvPr>
          <p:cNvSpPr txBox="1"/>
          <p:nvPr/>
        </p:nvSpPr>
        <p:spPr>
          <a:xfrm>
            <a:off x="4422717" y="6567323"/>
            <a:ext cx="973343" cy="215444"/>
          </a:xfrm>
          <a:prstGeom prst="rect">
            <a:avLst/>
          </a:prstGeom>
          <a:noFill/>
        </p:spPr>
        <p:txBody>
          <a:bodyPr wrap="none" rtlCol="0">
            <a:spAutoFit/>
          </a:bodyPr>
          <a:lstStyle/>
          <a:p>
            <a:r>
              <a:rPr lang="en-US" sz="800" dirty="0" err="1">
                <a:latin typeface="Arial" panose="020B0604020202020204" pitchFamily="34" charset="0"/>
                <a:cs typeface="Arial" panose="020B0604020202020204" pitchFamily="34" charset="0"/>
              </a:rPr>
              <a:t>YnI</a:t>
            </a:r>
            <a:r>
              <a:rPr lang="en-US" sz="800" dirty="0">
                <a:latin typeface="Arial" panose="020B0604020202020204" pitchFamily="34" charset="0"/>
                <a:cs typeface="Arial" panose="020B0604020202020204" pitchFamily="34" charset="0"/>
              </a:rPr>
              <a:t>  YI  </a:t>
            </a:r>
            <a:r>
              <a:rPr lang="en-US" sz="800" dirty="0" err="1">
                <a:latin typeface="Arial" panose="020B0604020202020204" pitchFamily="34" charset="0"/>
                <a:cs typeface="Arial" panose="020B0604020202020204" pitchFamily="34" charset="0"/>
              </a:rPr>
              <a:t>OnI</a:t>
            </a:r>
            <a:r>
              <a:rPr lang="en-US" sz="800" dirty="0">
                <a:latin typeface="Arial" panose="020B0604020202020204" pitchFamily="34" charset="0"/>
                <a:cs typeface="Arial" panose="020B0604020202020204" pitchFamily="34" charset="0"/>
              </a:rPr>
              <a:t> OI   </a:t>
            </a:r>
          </a:p>
        </p:txBody>
      </p:sp>
      <p:sp>
        <p:nvSpPr>
          <p:cNvPr id="353" name="TextBox 352">
            <a:extLst>
              <a:ext uri="{FF2B5EF4-FFF2-40B4-BE49-F238E27FC236}">
                <a16:creationId xmlns:a16="http://schemas.microsoft.com/office/drawing/2014/main" id="{41829BF6-BA38-2746-919F-6E6BA9BB3401}"/>
              </a:ext>
            </a:extLst>
          </p:cNvPr>
          <p:cNvSpPr txBox="1"/>
          <p:nvPr/>
        </p:nvSpPr>
        <p:spPr>
          <a:xfrm>
            <a:off x="1323092" y="8242897"/>
            <a:ext cx="973343" cy="215444"/>
          </a:xfrm>
          <a:prstGeom prst="rect">
            <a:avLst/>
          </a:prstGeom>
          <a:noFill/>
        </p:spPr>
        <p:txBody>
          <a:bodyPr wrap="none" rtlCol="0">
            <a:spAutoFit/>
          </a:bodyPr>
          <a:lstStyle/>
          <a:p>
            <a:r>
              <a:rPr lang="en-US" sz="800" dirty="0" err="1">
                <a:latin typeface="Arial" panose="020B0604020202020204" pitchFamily="34" charset="0"/>
                <a:cs typeface="Arial" panose="020B0604020202020204" pitchFamily="34" charset="0"/>
              </a:rPr>
              <a:t>YnI</a:t>
            </a:r>
            <a:r>
              <a:rPr lang="en-US" sz="800" dirty="0">
                <a:latin typeface="Arial" panose="020B0604020202020204" pitchFamily="34" charset="0"/>
                <a:cs typeface="Arial" panose="020B0604020202020204" pitchFamily="34" charset="0"/>
              </a:rPr>
              <a:t>  YI  </a:t>
            </a:r>
            <a:r>
              <a:rPr lang="en-US" sz="800" dirty="0" err="1">
                <a:latin typeface="Arial" panose="020B0604020202020204" pitchFamily="34" charset="0"/>
                <a:cs typeface="Arial" panose="020B0604020202020204" pitchFamily="34" charset="0"/>
              </a:rPr>
              <a:t>OnI</a:t>
            </a:r>
            <a:r>
              <a:rPr lang="en-US" sz="800" dirty="0">
                <a:latin typeface="Arial" panose="020B0604020202020204" pitchFamily="34" charset="0"/>
                <a:cs typeface="Arial" panose="020B0604020202020204" pitchFamily="34" charset="0"/>
              </a:rPr>
              <a:t> OI   </a:t>
            </a:r>
          </a:p>
        </p:txBody>
      </p:sp>
      <p:sp>
        <p:nvSpPr>
          <p:cNvPr id="354" name="TextBox 353">
            <a:extLst>
              <a:ext uri="{FF2B5EF4-FFF2-40B4-BE49-F238E27FC236}">
                <a16:creationId xmlns:a16="http://schemas.microsoft.com/office/drawing/2014/main" id="{ABD55B15-18AC-884B-BBC2-54D38A3BBEA9}"/>
              </a:ext>
            </a:extLst>
          </p:cNvPr>
          <p:cNvSpPr txBox="1"/>
          <p:nvPr/>
        </p:nvSpPr>
        <p:spPr>
          <a:xfrm>
            <a:off x="2086866" y="8235459"/>
            <a:ext cx="973343" cy="215444"/>
          </a:xfrm>
          <a:prstGeom prst="rect">
            <a:avLst/>
          </a:prstGeom>
          <a:noFill/>
        </p:spPr>
        <p:txBody>
          <a:bodyPr wrap="none" rtlCol="0">
            <a:spAutoFit/>
          </a:bodyPr>
          <a:lstStyle/>
          <a:p>
            <a:r>
              <a:rPr lang="en-US" sz="800" dirty="0" err="1">
                <a:latin typeface="Arial" panose="020B0604020202020204" pitchFamily="34" charset="0"/>
                <a:cs typeface="Arial" panose="020B0604020202020204" pitchFamily="34" charset="0"/>
              </a:rPr>
              <a:t>YnI</a:t>
            </a:r>
            <a:r>
              <a:rPr lang="en-US" sz="800" dirty="0">
                <a:latin typeface="Arial" panose="020B0604020202020204" pitchFamily="34" charset="0"/>
                <a:cs typeface="Arial" panose="020B0604020202020204" pitchFamily="34" charset="0"/>
              </a:rPr>
              <a:t>  YI  </a:t>
            </a:r>
            <a:r>
              <a:rPr lang="en-US" sz="800" dirty="0" err="1">
                <a:latin typeface="Arial" panose="020B0604020202020204" pitchFamily="34" charset="0"/>
                <a:cs typeface="Arial" panose="020B0604020202020204" pitchFamily="34" charset="0"/>
              </a:rPr>
              <a:t>OnI</a:t>
            </a:r>
            <a:r>
              <a:rPr lang="en-US" sz="800" dirty="0">
                <a:latin typeface="Arial" panose="020B0604020202020204" pitchFamily="34" charset="0"/>
                <a:cs typeface="Arial" panose="020B0604020202020204" pitchFamily="34" charset="0"/>
              </a:rPr>
              <a:t> OI   </a:t>
            </a:r>
          </a:p>
        </p:txBody>
      </p:sp>
      <p:sp>
        <p:nvSpPr>
          <p:cNvPr id="355" name="TextBox 354">
            <a:extLst>
              <a:ext uri="{FF2B5EF4-FFF2-40B4-BE49-F238E27FC236}">
                <a16:creationId xmlns:a16="http://schemas.microsoft.com/office/drawing/2014/main" id="{9E96F2A3-4623-6343-A6E6-F9154F954B23}"/>
              </a:ext>
            </a:extLst>
          </p:cNvPr>
          <p:cNvSpPr txBox="1"/>
          <p:nvPr/>
        </p:nvSpPr>
        <p:spPr>
          <a:xfrm>
            <a:off x="3649789" y="8233924"/>
            <a:ext cx="973343" cy="215444"/>
          </a:xfrm>
          <a:prstGeom prst="rect">
            <a:avLst/>
          </a:prstGeom>
          <a:noFill/>
        </p:spPr>
        <p:txBody>
          <a:bodyPr wrap="none" rtlCol="0">
            <a:spAutoFit/>
          </a:bodyPr>
          <a:lstStyle/>
          <a:p>
            <a:r>
              <a:rPr lang="en-US" sz="800" dirty="0" err="1">
                <a:latin typeface="Arial" panose="020B0604020202020204" pitchFamily="34" charset="0"/>
                <a:cs typeface="Arial" panose="020B0604020202020204" pitchFamily="34" charset="0"/>
              </a:rPr>
              <a:t>YnI</a:t>
            </a:r>
            <a:r>
              <a:rPr lang="en-US" sz="800" dirty="0">
                <a:latin typeface="Arial" panose="020B0604020202020204" pitchFamily="34" charset="0"/>
                <a:cs typeface="Arial" panose="020B0604020202020204" pitchFamily="34" charset="0"/>
              </a:rPr>
              <a:t>  YI  </a:t>
            </a:r>
            <a:r>
              <a:rPr lang="en-US" sz="800" dirty="0" err="1">
                <a:latin typeface="Arial" panose="020B0604020202020204" pitchFamily="34" charset="0"/>
                <a:cs typeface="Arial" panose="020B0604020202020204" pitchFamily="34" charset="0"/>
              </a:rPr>
              <a:t>OnI</a:t>
            </a:r>
            <a:r>
              <a:rPr lang="en-US" sz="800" dirty="0">
                <a:latin typeface="Arial" panose="020B0604020202020204" pitchFamily="34" charset="0"/>
                <a:cs typeface="Arial" panose="020B0604020202020204" pitchFamily="34" charset="0"/>
              </a:rPr>
              <a:t> OI   </a:t>
            </a:r>
          </a:p>
        </p:txBody>
      </p:sp>
      <p:sp>
        <p:nvSpPr>
          <p:cNvPr id="356" name="TextBox 355">
            <a:extLst>
              <a:ext uri="{FF2B5EF4-FFF2-40B4-BE49-F238E27FC236}">
                <a16:creationId xmlns:a16="http://schemas.microsoft.com/office/drawing/2014/main" id="{995EDFE2-586E-6B42-AED4-9877DB9CDA60}"/>
              </a:ext>
            </a:extLst>
          </p:cNvPr>
          <p:cNvSpPr txBox="1"/>
          <p:nvPr/>
        </p:nvSpPr>
        <p:spPr>
          <a:xfrm>
            <a:off x="4413563" y="8226486"/>
            <a:ext cx="973343" cy="215444"/>
          </a:xfrm>
          <a:prstGeom prst="rect">
            <a:avLst/>
          </a:prstGeom>
          <a:noFill/>
        </p:spPr>
        <p:txBody>
          <a:bodyPr wrap="none" rtlCol="0">
            <a:spAutoFit/>
          </a:bodyPr>
          <a:lstStyle/>
          <a:p>
            <a:r>
              <a:rPr lang="en-US" sz="800" dirty="0" err="1">
                <a:latin typeface="Arial" panose="020B0604020202020204" pitchFamily="34" charset="0"/>
                <a:cs typeface="Arial" panose="020B0604020202020204" pitchFamily="34" charset="0"/>
              </a:rPr>
              <a:t>YnI</a:t>
            </a:r>
            <a:r>
              <a:rPr lang="en-US" sz="800" dirty="0">
                <a:latin typeface="Arial" panose="020B0604020202020204" pitchFamily="34" charset="0"/>
                <a:cs typeface="Arial" panose="020B0604020202020204" pitchFamily="34" charset="0"/>
              </a:rPr>
              <a:t>  YI  </a:t>
            </a:r>
            <a:r>
              <a:rPr lang="en-US" sz="800" dirty="0" err="1">
                <a:latin typeface="Arial" panose="020B0604020202020204" pitchFamily="34" charset="0"/>
                <a:cs typeface="Arial" panose="020B0604020202020204" pitchFamily="34" charset="0"/>
              </a:rPr>
              <a:t>OnI</a:t>
            </a:r>
            <a:r>
              <a:rPr lang="en-US" sz="800" dirty="0">
                <a:latin typeface="Arial" panose="020B0604020202020204" pitchFamily="34" charset="0"/>
                <a:cs typeface="Arial" panose="020B0604020202020204" pitchFamily="34" charset="0"/>
              </a:rPr>
              <a:t> OI   </a:t>
            </a:r>
          </a:p>
        </p:txBody>
      </p:sp>
      <p:sp>
        <p:nvSpPr>
          <p:cNvPr id="357" name="Rectangle 356">
            <a:extLst>
              <a:ext uri="{FF2B5EF4-FFF2-40B4-BE49-F238E27FC236}">
                <a16:creationId xmlns:a16="http://schemas.microsoft.com/office/drawing/2014/main" id="{9B9C32AA-10C6-AF45-9730-A7E13EB22D0E}"/>
              </a:ext>
            </a:extLst>
          </p:cNvPr>
          <p:cNvSpPr/>
          <p:nvPr/>
        </p:nvSpPr>
        <p:spPr>
          <a:xfrm>
            <a:off x="1361386" y="5949432"/>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0.005</a:t>
            </a:r>
          </a:p>
        </p:txBody>
      </p:sp>
      <p:sp>
        <p:nvSpPr>
          <p:cNvPr id="359" name="Rectangle 358">
            <a:extLst>
              <a:ext uri="{FF2B5EF4-FFF2-40B4-BE49-F238E27FC236}">
                <a16:creationId xmlns:a16="http://schemas.microsoft.com/office/drawing/2014/main" id="{5B5C1ED3-F6EE-174E-A852-E5DBD75E1696}"/>
              </a:ext>
            </a:extLst>
          </p:cNvPr>
          <p:cNvSpPr/>
          <p:nvPr/>
        </p:nvSpPr>
        <p:spPr>
          <a:xfrm>
            <a:off x="1418362" y="5755181"/>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0.947</a:t>
            </a:r>
          </a:p>
        </p:txBody>
      </p:sp>
      <p:sp>
        <p:nvSpPr>
          <p:cNvPr id="360" name="Rectangle 359">
            <a:extLst>
              <a:ext uri="{FF2B5EF4-FFF2-40B4-BE49-F238E27FC236}">
                <a16:creationId xmlns:a16="http://schemas.microsoft.com/office/drawing/2014/main" id="{744CFCFE-80D0-1840-828D-CD1783F1ACCA}"/>
              </a:ext>
            </a:extLst>
          </p:cNvPr>
          <p:cNvSpPr/>
          <p:nvPr/>
        </p:nvSpPr>
        <p:spPr>
          <a:xfrm>
            <a:off x="1686830" y="5935038"/>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0.001</a:t>
            </a:r>
          </a:p>
        </p:txBody>
      </p:sp>
      <p:sp>
        <p:nvSpPr>
          <p:cNvPr id="361" name="Rectangle 360">
            <a:extLst>
              <a:ext uri="{FF2B5EF4-FFF2-40B4-BE49-F238E27FC236}">
                <a16:creationId xmlns:a16="http://schemas.microsoft.com/office/drawing/2014/main" id="{12A5FCA9-74A1-BF45-B9EE-3D98E5863DD2}"/>
              </a:ext>
            </a:extLst>
          </p:cNvPr>
          <p:cNvSpPr/>
          <p:nvPr/>
        </p:nvSpPr>
        <p:spPr>
          <a:xfrm>
            <a:off x="1596177" y="5602452"/>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0.999</a:t>
            </a:r>
          </a:p>
        </p:txBody>
      </p:sp>
      <p:sp>
        <p:nvSpPr>
          <p:cNvPr id="365" name="Rectangle 364">
            <a:extLst>
              <a:ext uri="{FF2B5EF4-FFF2-40B4-BE49-F238E27FC236}">
                <a16:creationId xmlns:a16="http://schemas.microsoft.com/office/drawing/2014/main" id="{B8FF33FD-D00A-9548-BF66-EBD210D60EE4}"/>
              </a:ext>
            </a:extLst>
          </p:cNvPr>
          <p:cNvSpPr/>
          <p:nvPr/>
        </p:nvSpPr>
        <p:spPr>
          <a:xfrm>
            <a:off x="2068453" y="5599080"/>
            <a:ext cx="56137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&lt;0.0001</a:t>
            </a:r>
          </a:p>
        </p:txBody>
      </p:sp>
      <p:sp>
        <p:nvSpPr>
          <p:cNvPr id="367" name="Rectangle 366">
            <a:extLst>
              <a:ext uri="{FF2B5EF4-FFF2-40B4-BE49-F238E27FC236}">
                <a16:creationId xmlns:a16="http://schemas.microsoft.com/office/drawing/2014/main" id="{C78D0F4F-B038-524E-B01E-AE3CF26F2124}"/>
              </a:ext>
            </a:extLst>
          </p:cNvPr>
          <p:cNvSpPr/>
          <p:nvPr/>
        </p:nvSpPr>
        <p:spPr>
          <a:xfrm>
            <a:off x="2241725" y="5417528"/>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0.995</a:t>
            </a:r>
          </a:p>
        </p:txBody>
      </p:sp>
      <p:sp>
        <p:nvSpPr>
          <p:cNvPr id="368" name="Rectangle 367">
            <a:extLst>
              <a:ext uri="{FF2B5EF4-FFF2-40B4-BE49-F238E27FC236}">
                <a16:creationId xmlns:a16="http://schemas.microsoft.com/office/drawing/2014/main" id="{58ABD145-FB25-B747-BF4C-43E03259E24E}"/>
              </a:ext>
            </a:extLst>
          </p:cNvPr>
          <p:cNvSpPr/>
          <p:nvPr/>
        </p:nvSpPr>
        <p:spPr>
          <a:xfrm>
            <a:off x="2445271" y="5597102"/>
            <a:ext cx="56137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&lt;0.0001</a:t>
            </a:r>
          </a:p>
        </p:txBody>
      </p:sp>
      <p:sp>
        <p:nvSpPr>
          <p:cNvPr id="369" name="Rectangle 368">
            <a:extLst>
              <a:ext uri="{FF2B5EF4-FFF2-40B4-BE49-F238E27FC236}">
                <a16:creationId xmlns:a16="http://schemas.microsoft.com/office/drawing/2014/main" id="{A9155246-C525-A146-AB25-4FE86335FD6C}"/>
              </a:ext>
            </a:extLst>
          </p:cNvPr>
          <p:cNvSpPr/>
          <p:nvPr/>
        </p:nvSpPr>
        <p:spPr>
          <a:xfrm>
            <a:off x="2438018" y="5277167"/>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0.483</a:t>
            </a:r>
          </a:p>
        </p:txBody>
      </p:sp>
      <p:sp>
        <p:nvSpPr>
          <p:cNvPr id="373" name="Rectangle 372">
            <a:extLst>
              <a:ext uri="{FF2B5EF4-FFF2-40B4-BE49-F238E27FC236}">
                <a16:creationId xmlns:a16="http://schemas.microsoft.com/office/drawing/2014/main" id="{142F9BE6-E39C-D94B-B958-6DBCDE97461A}"/>
              </a:ext>
            </a:extLst>
          </p:cNvPr>
          <p:cNvSpPr/>
          <p:nvPr/>
        </p:nvSpPr>
        <p:spPr>
          <a:xfrm>
            <a:off x="3605870" y="5468335"/>
            <a:ext cx="56137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&lt;0.0001</a:t>
            </a:r>
          </a:p>
        </p:txBody>
      </p:sp>
      <p:sp>
        <p:nvSpPr>
          <p:cNvPr id="375" name="Rectangle 374">
            <a:extLst>
              <a:ext uri="{FF2B5EF4-FFF2-40B4-BE49-F238E27FC236}">
                <a16:creationId xmlns:a16="http://schemas.microsoft.com/office/drawing/2014/main" id="{3BCE9985-D0AD-5E4D-AC97-B14EAFC4FE90}"/>
              </a:ext>
            </a:extLst>
          </p:cNvPr>
          <p:cNvSpPr/>
          <p:nvPr/>
        </p:nvSpPr>
        <p:spPr>
          <a:xfrm>
            <a:off x="3735568" y="5284589"/>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0.730</a:t>
            </a:r>
          </a:p>
        </p:txBody>
      </p:sp>
      <p:sp>
        <p:nvSpPr>
          <p:cNvPr id="376" name="Rectangle 375">
            <a:extLst>
              <a:ext uri="{FF2B5EF4-FFF2-40B4-BE49-F238E27FC236}">
                <a16:creationId xmlns:a16="http://schemas.microsoft.com/office/drawing/2014/main" id="{77EBF317-CA01-7541-BBCA-ABA5FF529DBA}"/>
              </a:ext>
            </a:extLst>
          </p:cNvPr>
          <p:cNvSpPr/>
          <p:nvPr/>
        </p:nvSpPr>
        <p:spPr>
          <a:xfrm>
            <a:off x="4016784" y="5444910"/>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0.012</a:t>
            </a:r>
          </a:p>
        </p:txBody>
      </p:sp>
      <p:sp>
        <p:nvSpPr>
          <p:cNvPr id="377" name="Rectangle 376">
            <a:extLst>
              <a:ext uri="{FF2B5EF4-FFF2-40B4-BE49-F238E27FC236}">
                <a16:creationId xmlns:a16="http://schemas.microsoft.com/office/drawing/2014/main" id="{CA569397-A231-014D-A8DF-F407EB3DC1CE}"/>
              </a:ext>
            </a:extLst>
          </p:cNvPr>
          <p:cNvSpPr/>
          <p:nvPr/>
        </p:nvSpPr>
        <p:spPr>
          <a:xfrm>
            <a:off x="3882576" y="5138579"/>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0.183</a:t>
            </a:r>
          </a:p>
        </p:txBody>
      </p:sp>
      <p:sp>
        <p:nvSpPr>
          <p:cNvPr id="381" name="Rectangle 380">
            <a:extLst>
              <a:ext uri="{FF2B5EF4-FFF2-40B4-BE49-F238E27FC236}">
                <a16:creationId xmlns:a16="http://schemas.microsoft.com/office/drawing/2014/main" id="{4B2DF851-C81E-6F4C-9AC8-DAB095D23F09}"/>
              </a:ext>
            </a:extLst>
          </p:cNvPr>
          <p:cNvSpPr/>
          <p:nvPr/>
        </p:nvSpPr>
        <p:spPr>
          <a:xfrm>
            <a:off x="4397695" y="5439396"/>
            <a:ext cx="56137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&lt;0.0001</a:t>
            </a:r>
          </a:p>
        </p:txBody>
      </p:sp>
      <p:sp>
        <p:nvSpPr>
          <p:cNvPr id="383" name="Rectangle 382">
            <a:extLst>
              <a:ext uri="{FF2B5EF4-FFF2-40B4-BE49-F238E27FC236}">
                <a16:creationId xmlns:a16="http://schemas.microsoft.com/office/drawing/2014/main" id="{5FBE14B7-94FF-CB4F-B4A0-C8A50A1B2F9C}"/>
              </a:ext>
            </a:extLst>
          </p:cNvPr>
          <p:cNvSpPr/>
          <p:nvPr/>
        </p:nvSpPr>
        <p:spPr>
          <a:xfrm>
            <a:off x="4532479" y="5275831"/>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0.004</a:t>
            </a:r>
          </a:p>
        </p:txBody>
      </p:sp>
      <p:sp>
        <p:nvSpPr>
          <p:cNvPr id="384" name="Rectangle 383">
            <a:extLst>
              <a:ext uri="{FF2B5EF4-FFF2-40B4-BE49-F238E27FC236}">
                <a16:creationId xmlns:a16="http://schemas.microsoft.com/office/drawing/2014/main" id="{B6AED590-E146-9546-9B7E-28025D4A5C18}"/>
              </a:ext>
            </a:extLst>
          </p:cNvPr>
          <p:cNvSpPr/>
          <p:nvPr/>
        </p:nvSpPr>
        <p:spPr>
          <a:xfrm>
            <a:off x="4799321" y="5422197"/>
            <a:ext cx="56137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&lt;0.0001</a:t>
            </a:r>
          </a:p>
        </p:txBody>
      </p:sp>
      <p:sp>
        <p:nvSpPr>
          <p:cNvPr id="385" name="Rectangle 384">
            <a:extLst>
              <a:ext uri="{FF2B5EF4-FFF2-40B4-BE49-F238E27FC236}">
                <a16:creationId xmlns:a16="http://schemas.microsoft.com/office/drawing/2014/main" id="{162822B7-A5DB-1949-B411-2917A29289A6}"/>
              </a:ext>
            </a:extLst>
          </p:cNvPr>
          <p:cNvSpPr/>
          <p:nvPr/>
        </p:nvSpPr>
        <p:spPr>
          <a:xfrm>
            <a:off x="4675899" y="5112794"/>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0.999</a:t>
            </a:r>
          </a:p>
        </p:txBody>
      </p:sp>
      <p:sp>
        <p:nvSpPr>
          <p:cNvPr id="389" name="Rectangle 388">
            <a:extLst>
              <a:ext uri="{FF2B5EF4-FFF2-40B4-BE49-F238E27FC236}">
                <a16:creationId xmlns:a16="http://schemas.microsoft.com/office/drawing/2014/main" id="{2ED51567-8959-F647-83F1-4E9CB1A3A873}"/>
              </a:ext>
            </a:extLst>
          </p:cNvPr>
          <p:cNvSpPr/>
          <p:nvPr/>
        </p:nvSpPr>
        <p:spPr>
          <a:xfrm>
            <a:off x="1331761" y="7228067"/>
            <a:ext cx="56137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&lt;0.0001</a:t>
            </a:r>
          </a:p>
        </p:txBody>
      </p:sp>
      <p:sp>
        <p:nvSpPr>
          <p:cNvPr id="391" name="Rectangle 390">
            <a:extLst>
              <a:ext uri="{FF2B5EF4-FFF2-40B4-BE49-F238E27FC236}">
                <a16:creationId xmlns:a16="http://schemas.microsoft.com/office/drawing/2014/main" id="{B150BDF3-6CEE-DC4C-B2A3-7575323EE30E}"/>
              </a:ext>
            </a:extLst>
          </p:cNvPr>
          <p:cNvSpPr/>
          <p:nvPr/>
        </p:nvSpPr>
        <p:spPr>
          <a:xfrm>
            <a:off x="1432491" y="7054956"/>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0.026</a:t>
            </a:r>
          </a:p>
        </p:txBody>
      </p:sp>
      <p:sp>
        <p:nvSpPr>
          <p:cNvPr id="392" name="Rectangle 391">
            <a:extLst>
              <a:ext uri="{FF2B5EF4-FFF2-40B4-BE49-F238E27FC236}">
                <a16:creationId xmlns:a16="http://schemas.microsoft.com/office/drawing/2014/main" id="{E1293DAF-7853-C648-93A4-1D256E73E49E}"/>
              </a:ext>
            </a:extLst>
          </p:cNvPr>
          <p:cNvSpPr/>
          <p:nvPr/>
        </p:nvSpPr>
        <p:spPr>
          <a:xfrm>
            <a:off x="1761447" y="7221349"/>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0.001</a:t>
            </a:r>
          </a:p>
        </p:txBody>
      </p:sp>
      <p:sp>
        <p:nvSpPr>
          <p:cNvPr id="393" name="Rectangle 392">
            <a:extLst>
              <a:ext uri="{FF2B5EF4-FFF2-40B4-BE49-F238E27FC236}">
                <a16:creationId xmlns:a16="http://schemas.microsoft.com/office/drawing/2014/main" id="{2745432A-2556-0945-9DBC-4FF0116CACE0}"/>
              </a:ext>
            </a:extLst>
          </p:cNvPr>
          <p:cNvSpPr/>
          <p:nvPr/>
        </p:nvSpPr>
        <p:spPr>
          <a:xfrm>
            <a:off x="1646378" y="6913788"/>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0.015</a:t>
            </a:r>
          </a:p>
        </p:txBody>
      </p:sp>
      <p:sp>
        <p:nvSpPr>
          <p:cNvPr id="397" name="Rectangle 396">
            <a:extLst>
              <a:ext uri="{FF2B5EF4-FFF2-40B4-BE49-F238E27FC236}">
                <a16:creationId xmlns:a16="http://schemas.microsoft.com/office/drawing/2014/main" id="{9DDB95EE-E79B-E14D-8E94-05134B39D5C2}"/>
              </a:ext>
            </a:extLst>
          </p:cNvPr>
          <p:cNvSpPr/>
          <p:nvPr/>
        </p:nvSpPr>
        <p:spPr>
          <a:xfrm>
            <a:off x="2174682" y="7095312"/>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0.971</a:t>
            </a:r>
          </a:p>
        </p:txBody>
      </p:sp>
      <p:sp>
        <p:nvSpPr>
          <p:cNvPr id="399" name="Rectangle 398">
            <a:extLst>
              <a:ext uri="{FF2B5EF4-FFF2-40B4-BE49-F238E27FC236}">
                <a16:creationId xmlns:a16="http://schemas.microsoft.com/office/drawing/2014/main" id="{8C7DC065-CFCE-8940-8275-63C351146907}"/>
              </a:ext>
            </a:extLst>
          </p:cNvPr>
          <p:cNvSpPr/>
          <p:nvPr/>
        </p:nvSpPr>
        <p:spPr>
          <a:xfrm>
            <a:off x="2249334" y="6914817"/>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0.027</a:t>
            </a:r>
          </a:p>
        </p:txBody>
      </p:sp>
      <p:sp>
        <p:nvSpPr>
          <p:cNvPr id="400" name="Rectangle 399">
            <a:extLst>
              <a:ext uri="{FF2B5EF4-FFF2-40B4-BE49-F238E27FC236}">
                <a16:creationId xmlns:a16="http://schemas.microsoft.com/office/drawing/2014/main" id="{C82E7272-8723-3344-8DD0-3D54279F1854}"/>
              </a:ext>
            </a:extLst>
          </p:cNvPr>
          <p:cNvSpPr/>
          <p:nvPr/>
        </p:nvSpPr>
        <p:spPr>
          <a:xfrm>
            <a:off x="2484910" y="7081500"/>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0.264</a:t>
            </a:r>
          </a:p>
        </p:txBody>
      </p:sp>
      <p:sp>
        <p:nvSpPr>
          <p:cNvPr id="401" name="Rectangle 400">
            <a:extLst>
              <a:ext uri="{FF2B5EF4-FFF2-40B4-BE49-F238E27FC236}">
                <a16:creationId xmlns:a16="http://schemas.microsoft.com/office/drawing/2014/main" id="{4A8C8A5E-C605-9E40-8C05-2C21B8742561}"/>
              </a:ext>
            </a:extLst>
          </p:cNvPr>
          <p:cNvSpPr/>
          <p:nvPr/>
        </p:nvSpPr>
        <p:spPr>
          <a:xfrm>
            <a:off x="2424988" y="6747438"/>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0.892</a:t>
            </a:r>
          </a:p>
        </p:txBody>
      </p:sp>
      <p:sp>
        <p:nvSpPr>
          <p:cNvPr id="405" name="Rectangle 404">
            <a:extLst>
              <a:ext uri="{FF2B5EF4-FFF2-40B4-BE49-F238E27FC236}">
                <a16:creationId xmlns:a16="http://schemas.microsoft.com/office/drawing/2014/main" id="{D177D4BD-77DA-B743-95F0-F01F1C952233}"/>
              </a:ext>
            </a:extLst>
          </p:cNvPr>
          <p:cNvSpPr/>
          <p:nvPr/>
        </p:nvSpPr>
        <p:spPr>
          <a:xfrm>
            <a:off x="3635438" y="7438091"/>
            <a:ext cx="56137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&lt;0.0001</a:t>
            </a:r>
          </a:p>
        </p:txBody>
      </p:sp>
      <p:sp>
        <p:nvSpPr>
          <p:cNvPr id="407" name="Rectangle 406">
            <a:extLst>
              <a:ext uri="{FF2B5EF4-FFF2-40B4-BE49-F238E27FC236}">
                <a16:creationId xmlns:a16="http://schemas.microsoft.com/office/drawing/2014/main" id="{A9252317-F513-D94B-9C12-E6C8DA9C2D9C}"/>
              </a:ext>
            </a:extLst>
          </p:cNvPr>
          <p:cNvSpPr/>
          <p:nvPr/>
        </p:nvSpPr>
        <p:spPr>
          <a:xfrm>
            <a:off x="3735568" y="7257511"/>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0.069</a:t>
            </a:r>
          </a:p>
        </p:txBody>
      </p:sp>
      <p:sp>
        <p:nvSpPr>
          <p:cNvPr id="408" name="Rectangle 407">
            <a:extLst>
              <a:ext uri="{FF2B5EF4-FFF2-40B4-BE49-F238E27FC236}">
                <a16:creationId xmlns:a16="http://schemas.microsoft.com/office/drawing/2014/main" id="{E9FC3193-45B5-384A-8E10-E45852C2F82F}"/>
              </a:ext>
            </a:extLst>
          </p:cNvPr>
          <p:cNvSpPr/>
          <p:nvPr/>
        </p:nvSpPr>
        <p:spPr>
          <a:xfrm>
            <a:off x="3964594" y="7105297"/>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0.014</a:t>
            </a:r>
          </a:p>
        </p:txBody>
      </p:sp>
      <p:sp>
        <p:nvSpPr>
          <p:cNvPr id="409" name="Rectangle 408">
            <a:extLst>
              <a:ext uri="{FF2B5EF4-FFF2-40B4-BE49-F238E27FC236}">
                <a16:creationId xmlns:a16="http://schemas.microsoft.com/office/drawing/2014/main" id="{AD645F65-2EC4-4049-AA55-7FEF5920ED6A}"/>
              </a:ext>
            </a:extLst>
          </p:cNvPr>
          <p:cNvSpPr/>
          <p:nvPr/>
        </p:nvSpPr>
        <p:spPr>
          <a:xfrm>
            <a:off x="3888268" y="6950761"/>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0.413</a:t>
            </a:r>
          </a:p>
        </p:txBody>
      </p:sp>
      <p:sp>
        <p:nvSpPr>
          <p:cNvPr id="413" name="Rectangle 412">
            <a:extLst>
              <a:ext uri="{FF2B5EF4-FFF2-40B4-BE49-F238E27FC236}">
                <a16:creationId xmlns:a16="http://schemas.microsoft.com/office/drawing/2014/main" id="{56257B24-612D-604B-8DDB-9327508D6734}"/>
              </a:ext>
            </a:extLst>
          </p:cNvPr>
          <p:cNvSpPr/>
          <p:nvPr/>
        </p:nvSpPr>
        <p:spPr>
          <a:xfrm>
            <a:off x="4442065" y="7311352"/>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0.001</a:t>
            </a:r>
          </a:p>
        </p:txBody>
      </p:sp>
      <p:sp>
        <p:nvSpPr>
          <p:cNvPr id="415" name="Rectangle 414">
            <a:extLst>
              <a:ext uri="{FF2B5EF4-FFF2-40B4-BE49-F238E27FC236}">
                <a16:creationId xmlns:a16="http://schemas.microsoft.com/office/drawing/2014/main" id="{F01014EE-9BDE-2C41-980C-AD2DB8DDE61F}"/>
              </a:ext>
            </a:extLst>
          </p:cNvPr>
          <p:cNvSpPr/>
          <p:nvPr/>
        </p:nvSpPr>
        <p:spPr>
          <a:xfrm>
            <a:off x="4408946" y="7116372"/>
            <a:ext cx="56137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&lt;0.0001</a:t>
            </a:r>
          </a:p>
        </p:txBody>
      </p:sp>
      <p:sp>
        <p:nvSpPr>
          <p:cNvPr id="416" name="Rectangle 415">
            <a:extLst>
              <a:ext uri="{FF2B5EF4-FFF2-40B4-BE49-F238E27FC236}">
                <a16:creationId xmlns:a16="http://schemas.microsoft.com/office/drawing/2014/main" id="{2ADFD29A-747B-3D49-ABA5-5796C3E47DBA}"/>
              </a:ext>
            </a:extLst>
          </p:cNvPr>
          <p:cNvSpPr/>
          <p:nvPr/>
        </p:nvSpPr>
        <p:spPr>
          <a:xfrm>
            <a:off x="4810817" y="7294418"/>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0.038</a:t>
            </a:r>
          </a:p>
        </p:txBody>
      </p:sp>
      <p:sp>
        <p:nvSpPr>
          <p:cNvPr id="417" name="Rectangle 416">
            <a:extLst>
              <a:ext uri="{FF2B5EF4-FFF2-40B4-BE49-F238E27FC236}">
                <a16:creationId xmlns:a16="http://schemas.microsoft.com/office/drawing/2014/main" id="{0FB93008-BDAD-7149-AB6C-5FEE3B7A319A}"/>
              </a:ext>
            </a:extLst>
          </p:cNvPr>
          <p:cNvSpPr/>
          <p:nvPr/>
        </p:nvSpPr>
        <p:spPr>
          <a:xfrm>
            <a:off x="4639441" y="6947273"/>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0.056</a:t>
            </a:r>
          </a:p>
        </p:txBody>
      </p:sp>
      <p:cxnSp>
        <p:nvCxnSpPr>
          <p:cNvPr id="421" name="Straight Connector 420">
            <a:extLst>
              <a:ext uri="{FF2B5EF4-FFF2-40B4-BE49-F238E27FC236}">
                <a16:creationId xmlns:a16="http://schemas.microsoft.com/office/drawing/2014/main" id="{69BBC977-AFE1-AD49-93AE-0A2052B54BA1}"/>
              </a:ext>
            </a:extLst>
          </p:cNvPr>
          <p:cNvCxnSpPr>
            <a:cxnSpLocks/>
          </p:cNvCxnSpPr>
          <p:nvPr/>
        </p:nvCxnSpPr>
        <p:spPr>
          <a:xfrm>
            <a:off x="2439241" y="6937418"/>
            <a:ext cx="396005" cy="1"/>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34" name="TextBox 233">
            <a:extLst>
              <a:ext uri="{FF2B5EF4-FFF2-40B4-BE49-F238E27FC236}">
                <a16:creationId xmlns:a16="http://schemas.microsoft.com/office/drawing/2014/main" id="{8439190E-504C-8D45-860A-EC1670A88E53}"/>
              </a:ext>
            </a:extLst>
          </p:cNvPr>
          <p:cNvSpPr txBox="1"/>
          <p:nvPr/>
        </p:nvSpPr>
        <p:spPr>
          <a:xfrm>
            <a:off x="-65082" y="-31724"/>
            <a:ext cx="1768433"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Supplementary Figure 2A.</a:t>
            </a:r>
          </a:p>
        </p:txBody>
      </p:sp>
      <p:sp>
        <p:nvSpPr>
          <p:cNvPr id="236" name="TextBox 235">
            <a:extLst>
              <a:ext uri="{FF2B5EF4-FFF2-40B4-BE49-F238E27FC236}">
                <a16:creationId xmlns:a16="http://schemas.microsoft.com/office/drawing/2014/main" id="{430A3724-285F-40A4-A2D9-480CCAC4CAE8}"/>
              </a:ext>
            </a:extLst>
          </p:cNvPr>
          <p:cNvSpPr txBox="1"/>
          <p:nvPr/>
        </p:nvSpPr>
        <p:spPr>
          <a:xfrm>
            <a:off x="3305494" y="220764"/>
            <a:ext cx="791563" cy="307777"/>
          </a:xfrm>
          <a:prstGeom prst="rect">
            <a:avLst/>
          </a:prstGeom>
          <a:noFill/>
        </p:spPr>
        <p:txBody>
          <a:bodyPr wrap="none" rtlCol="0">
            <a:spAutoFit/>
          </a:bodyPr>
          <a:lstStyle/>
          <a:p>
            <a:r>
              <a:rPr lang="en-US" sz="1400" dirty="0"/>
              <a:t>ICU care</a:t>
            </a:r>
          </a:p>
        </p:txBody>
      </p:sp>
      <p:pic>
        <p:nvPicPr>
          <p:cNvPr id="40" name="Picture 39">
            <a:extLst>
              <a:ext uri="{FF2B5EF4-FFF2-40B4-BE49-F238E27FC236}">
                <a16:creationId xmlns:a16="http://schemas.microsoft.com/office/drawing/2014/main" id="{1FE0D13B-3B84-FD43-BE57-37943DD669FB}"/>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378371" y="3909127"/>
            <a:ext cx="1560422" cy="1056392"/>
          </a:xfrm>
          <a:prstGeom prst="rect">
            <a:avLst/>
          </a:prstGeom>
        </p:spPr>
      </p:pic>
    </p:spTree>
    <p:extLst>
      <p:ext uri="{BB962C8B-B14F-4D97-AF65-F5344CB8AC3E}">
        <p14:creationId xmlns:p14="http://schemas.microsoft.com/office/powerpoint/2010/main" val="6070405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Picture 44">
            <a:extLst>
              <a:ext uri="{FF2B5EF4-FFF2-40B4-BE49-F238E27FC236}">
                <a16:creationId xmlns:a16="http://schemas.microsoft.com/office/drawing/2014/main" id="{1502C544-1FBA-A445-B5A7-68C5D728BCC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49956" y="7164560"/>
            <a:ext cx="1637716" cy="1113360"/>
          </a:xfrm>
          <a:prstGeom prst="rect">
            <a:avLst/>
          </a:prstGeom>
        </p:spPr>
      </p:pic>
      <p:pic>
        <p:nvPicPr>
          <p:cNvPr id="43" name="Picture 42">
            <a:extLst>
              <a:ext uri="{FF2B5EF4-FFF2-40B4-BE49-F238E27FC236}">
                <a16:creationId xmlns:a16="http://schemas.microsoft.com/office/drawing/2014/main" id="{201DBB2E-8D25-824F-A987-5A29B353DEE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41369" y="7160233"/>
            <a:ext cx="1616078" cy="1103489"/>
          </a:xfrm>
          <a:prstGeom prst="rect">
            <a:avLst/>
          </a:prstGeom>
        </p:spPr>
      </p:pic>
      <p:pic>
        <p:nvPicPr>
          <p:cNvPr id="41" name="Picture 40">
            <a:extLst>
              <a:ext uri="{FF2B5EF4-FFF2-40B4-BE49-F238E27FC236}">
                <a16:creationId xmlns:a16="http://schemas.microsoft.com/office/drawing/2014/main" id="{8B85A796-7A10-1345-9CAA-BFC80948E00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40622" y="5498414"/>
            <a:ext cx="1615645" cy="1112528"/>
          </a:xfrm>
          <a:prstGeom prst="rect">
            <a:avLst/>
          </a:prstGeom>
        </p:spPr>
      </p:pic>
      <p:pic>
        <p:nvPicPr>
          <p:cNvPr id="39" name="Picture 38">
            <a:extLst>
              <a:ext uri="{FF2B5EF4-FFF2-40B4-BE49-F238E27FC236}">
                <a16:creationId xmlns:a16="http://schemas.microsoft.com/office/drawing/2014/main" id="{B5DF36FB-AC24-FF49-921A-0E57D814EDD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26156" y="5498720"/>
            <a:ext cx="1636493" cy="1112528"/>
          </a:xfrm>
          <a:prstGeom prst="rect">
            <a:avLst/>
          </a:prstGeom>
        </p:spPr>
      </p:pic>
      <p:pic>
        <p:nvPicPr>
          <p:cNvPr id="37" name="Picture 36">
            <a:extLst>
              <a:ext uri="{FF2B5EF4-FFF2-40B4-BE49-F238E27FC236}">
                <a16:creationId xmlns:a16="http://schemas.microsoft.com/office/drawing/2014/main" id="{59140D30-3E72-4747-A69F-D22D962275D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46495" y="3855656"/>
            <a:ext cx="1641176" cy="1110840"/>
          </a:xfrm>
          <a:prstGeom prst="rect">
            <a:avLst/>
          </a:prstGeom>
        </p:spPr>
      </p:pic>
      <p:pic>
        <p:nvPicPr>
          <p:cNvPr id="33" name="Picture 32">
            <a:extLst>
              <a:ext uri="{FF2B5EF4-FFF2-40B4-BE49-F238E27FC236}">
                <a16:creationId xmlns:a16="http://schemas.microsoft.com/office/drawing/2014/main" id="{1AD408F8-8AD1-0844-AE3A-C6853A010BF7}"/>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484540" y="3901956"/>
            <a:ext cx="1582466" cy="1075800"/>
          </a:xfrm>
          <a:prstGeom prst="rect">
            <a:avLst/>
          </a:prstGeom>
        </p:spPr>
      </p:pic>
      <p:pic>
        <p:nvPicPr>
          <p:cNvPr id="31" name="Picture 30">
            <a:extLst>
              <a:ext uri="{FF2B5EF4-FFF2-40B4-BE49-F238E27FC236}">
                <a16:creationId xmlns:a16="http://schemas.microsoft.com/office/drawing/2014/main" id="{8499F218-554D-F847-AE43-A07D200250BC}"/>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784557" y="2178361"/>
            <a:ext cx="1578238" cy="1073202"/>
          </a:xfrm>
          <a:prstGeom prst="rect">
            <a:avLst/>
          </a:prstGeom>
        </p:spPr>
      </p:pic>
      <p:pic>
        <p:nvPicPr>
          <p:cNvPr id="28" name="Picture 27">
            <a:extLst>
              <a:ext uri="{FF2B5EF4-FFF2-40B4-BE49-F238E27FC236}">
                <a16:creationId xmlns:a16="http://schemas.microsoft.com/office/drawing/2014/main" id="{0BBAD1AC-DAD4-0F4C-AAFB-BDD6533A7013}"/>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495711" y="2174499"/>
            <a:ext cx="1590958" cy="1077064"/>
          </a:xfrm>
          <a:prstGeom prst="rect">
            <a:avLst/>
          </a:prstGeom>
        </p:spPr>
      </p:pic>
      <p:pic>
        <p:nvPicPr>
          <p:cNvPr id="26" name="Picture 25">
            <a:extLst>
              <a:ext uri="{FF2B5EF4-FFF2-40B4-BE49-F238E27FC236}">
                <a16:creationId xmlns:a16="http://schemas.microsoft.com/office/drawing/2014/main" id="{7E219F46-F1E0-524A-AEAC-B443A5BC859D}"/>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134820" y="820846"/>
            <a:ext cx="980204" cy="980204"/>
          </a:xfrm>
          <a:prstGeom prst="rect">
            <a:avLst/>
          </a:prstGeom>
        </p:spPr>
      </p:pic>
      <p:pic>
        <p:nvPicPr>
          <p:cNvPr id="23" name="Picture 22">
            <a:extLst>
              <a:ext uri="{FF2B5EF4-FFF2-40B4-BE49-F238E27FC236}">
                <a16:creationId xmlns:a16="http://schemas.microsoft.com/office/drawing/2014/main" id="{5F5E4E26-2A39-A74E-8F13-433C1B022FF9}"/>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682590" y="852327"/>
            <a:ext cx="960038" cy="941576"/>
          </a:xfrm>
          <a:prstGeom prst="rect">
            <a:avLst/>
          </a:prstGeom>
        </p:spPr>
      </p:pic>
      <p:pic>
        <p:nvPicPr>
          <p:cNvPr id="15" name="Picture 14">
            <a:extLst>
              <a:ext uri="{FF2B5EF4-FFF2-40B4-BE49-F238E27FC236}">
                <a16:creationId xmlns:a16="http://schemas.microsoft.com/office/drawing/2014/main" id="{685E1FAE-6061-AA41-AAA1-F6EE40E3B91E}"/>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339990" y="820530"/>
            <a:ext cx="977853" cy="965316"/>
          </a:xfrm>
          <a:prstGeom prst="rect">
            <a:avLst/>
          </a:prstGeom>
        </p:spPr>
      </p:pic>
      <p:sp>
        <p:nvSpPr>
          <p:cNvPr id="231" name="TextBox 230">
            <a:extLst>
              <a:ext uri="{FF2B5EF4-FFF2-40B4-BE49-F238E27FC236}">
                <a16:creationId xmlns:a16="http://schemas.microsoft.com/office/drawing/2014/main" id="{D8C954AF-E357-FF42-A1D3-611498C6FD33}"/>
              </a:ext>
            </a:extLst>
          </p:cNvPr>
          <p:cNvSpPr txBox="1"/>
          <p:nvPr/>
        </p:nvSpPr>
        <p:spPr>
          <a:xfrm>
            <a:off x="0" y="7166"/>
            <a:ext cx="1768433"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Supplementary Figure 2B.</a:t>
            </a:r>
          </a:p>
        </p:txBody>
      </p:sp>
      <p:grpSp>
        <p:nvGrpSpPr>
          <p:cNvPr id="6" name="Group 5">
            <a:extLst>
              <a:ext uri="{FF2B5EF4-FFF2-40B4-BE49-F238E27FC236}">
                <a16:creationId xmlns:a16="http://schemas.microsoft.com/office/drawing/2014/main" id="{A098C151-D737-B446-A64D-446B1BD4EDE4}"/>
              </a:ext>
            </a:extLst>
          </p:cNvPr>
          <p:cNvGrpSpPr/>
          <p:nvPr/>
        </p:nvGrpSpPr>
        <p:grpSpPr>
          <a:xfrm>
            <a:off x="5626524" y="866343"/>
            <a:ext cx="1231476" cy="707886"/>
            <a:chOff x="3934685" y="568506"/>
            <a:chExt cx="1806167" cy="1038233"/>
          </a:xfrm>
        </p:grpSpPr>
        <p:sp>
          <p:nvSpPr>
            <p:cNvPr id="7" name="Oval 6">
              <a:extLst>
                <a:ext uri="{FF2B5EF4-FFF2-40B4-BE49-F238E27FC236}">
                  <a16:creationId xmlns:a16="http://schemas.microsoft.com/office/drawing/2014/main" id="{2F9B6EB4-15E2-6E48-BA57-0C75560C677C}"/>
                </a:ext>
              </a:extLst>
            </p:cNvPr>
            <p:cNvSpPr/>
            <p:nvPr/>
          </p:nvSpPr>
          <p:spPr>
            <a:xfrm>
              <a:off x="3934691" y="1091572"/>
              <a:ext cx="138545" cy="15533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28"/>
            </a:p>
          </p:txBody>
        </p:sp>
        <p:sp>
          <p:nvSpPr>
            <p:cNvPr id="8" name="Oval 7">
              <a:extLst>
                <a:ext uri="{FF2B5EF4-FFF2-40B4-BE49-F238E27FC236}">
                  <a16:creationId xmlns:a16="http://schemas.microsoft.com/office/drawing/2014/main" id="{A7B9B2FA-58DD-6C4B-A71F-EC1C22DBADCC}"/>
                </a:ext>
              </a:extLst>
            </p:cNvPr>
            <p:cNvSpPr/>
            <p:nvPr/>
          </p:nvSpPr>
          <p:spPr>
            <a:xfrm>
              <a:off x="3934686" y="1285537"/>
              <a:ext cx="138545" cy="15533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28"/>
            </a:p>
          </p:txBody>
        </p:sp>
        <p:sp>
          <p:nvSpPr>
            <p:cNvPr id="9" name="Oval 8">
              <a:extLst>
                <a:ext uri="{FF2B5EF4-FFF2-40B4-BE49-F238E27FC236}">
                  <a16:creationId xmlns:a16="http://schemas.microsoft.com/office/drawing/2014/main" id="{C1AFAAC1-6D57-E746-8748-75FC7C5B1384}"/>
                </a:ext>
              </a:extLst>
            </p:cNvPr>
            <p:cNvSpPr/>
            <p:nvPr/>
          </p:nvSpPr>
          <p:spPr>
            <a:xfrm>
              <a:off x="3934690" y="703641"/>
              <a:ext cx="138545" cy="155338"/>
            </a:xfrm>
            <a:prstGeom prst="ellipse">
              <a:avLst/>
            </a:prstGeom>
            <a:solidFill>
              <a:srgbClr val="0432FF"/>
            </a:solidFill>
            <a:ln>
              <a:solidFill>
                <a:srgbClr val="0432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28"/>
            </a:p>
          </p:txBody>
        </p:sp>
        <p:sp>
          <p:nvSpPr>
            <p:cNvPr id="10" name="Oval 9">
              <a:extLst>
                <a:ext uri="{FF2B5EF4-FFF2-40B4-BE49-F238E27FC236}">
                  <a16:creationId xmlns:a16="http://schemas.microsoft.com/office/drawing/2014/main" id="{AF683FE3-C763-8544-8DFC-D8E239E7FDDB}"/>
                </a:ext>
              </a:extLst>
            </p:cNvPr>
            <p:cNvSpPr/>
            <p:nvPr/>
          </p:nvSpPr>
          <p:spPr>
            <a:xfrm>
              <a:off x="3934685" y="897606"/>
              <a:ext cx="138545" cy="155338"/>
            </a:xfrm>
            <a:prstGeom prst="ellipse">
              <a:avLst/>
            </a:prstGeom>
            <a:noFill/>
            <a:ln>
              <a:solidFill>
                <a:srgbClr val="0432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28"/>
            </a:p>
          </p:txBody>
        </p:sp>
        <p:sp>
          <p:nvSpPr>
            <p:cNvPr id="11" name="TextBox 10">
              <a:extLst>
                <a:ext uri="{FF2B5EF4-FFF2-40B4-BE49-F238E27FC236}">
                  <a16:creationId xmlns:a16="http://schemas.microsoft.com/office/drawing/2014/main" id="{EE20DC2E-199D-434B-BA15-A4D296AC79B6}"/>
                </a:ext>
              </a:extLst>
            </p:cNvPr>
            <p:cNvSpPr txBox="1"/>
            <p:nvPr/>
          </p:nvSpPr>
          <p:spPr>
            <a:xfrm>
              <a:off x="4026449" y="568506"/>
              <a:ext cx="1714403" cy="1038233"/>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Young live (YL)</a:t>
              </a:r>
            </a:p>
            <a:p>
              <a:r>
                <a:rPr lang="en-US" sz="1000" dirty="0">
                  <a:latin typeface="Arial" panose="020B0604020202020204" pitchFamily="34" charset="0"/>
                  <a:cs typeface="Arial" panose="020B0604020202020204" pitchFamily="34" charset="0"/>
                </a:rPr>
                <a:t>Young dead (YD)</a:t>
              </a:r>
            </a:p>
            <a:p>
              <a:r>
                <a:rPr lang="en-US" sz="1000" dirty="0">
                  <a:latin typeface="Arial" panose="020B0604020202020204" pitchFamily="34" charset="0"/>
                  <a:cs typeface="Arial" panose="020B0604020202020204" pitchFamily="34" charset="0"/>
                </a:rPr>
                <a:t>Old live (OL)</a:t>
              </a:r>
            </a:p>
            <a:p>
              <a:r>
                <a:rPr lang="en-US" sz="1000" dirty="0">
                  <a:latin typeface="Arial" panose="020B0604020202020204" pitchFamily="34" charset="0"/>
                  <a:cs typeface="Arial" panose="020B0604020202020204" pitchFamily="34" charset="0"/>
                </a:rPr>
                <a:t>Old dead (OD)</a:t>
              </a:r>
            </a:p>
          </p:txBody>
        </p:sp>
      </p:grpSp>
      <p:sp>
        <p:nvSpPr>
          <p:cNvPr id="14" name="TextBox 13">
            <a:extLst>
              <a:ext uri="{FF2B5EF4-FFF2-40B4-BE49-F238E27FC236}">
                <a16:creationId xmlns:a16="http://schemas.microsoft.com/office/drawing/2014/main" id="{2B6F8360-98BD-5C42-BD35-126320D308A5}"/>
              </a:ext>
            </a:extLst>
          </p:cNvPr>
          <p:cNvSpPr txBox="1"/>
          <p:nvPr/>
        </p:nvSpPr>
        <p:spPr>
          <a:xfrm>
            <a:off x="1059716" y="762914"/>
            <a:ext cx="357855" cy="1274708"/>
          </a:xfrm>
          <a:prstGeom prst="rect">
            <a:avLst/>
          </a:prstGeom>
          <a:noFill/>
        </p:spPr>
        <p:txBody>
          <a:bodyPr wrap="none" rtlCol="0">
            <a:spAutoFit/>
          </a:bodyPr>
          <a:lstStyle/>
          <a:p>
            <a:pPr algn="r"/>
            <a:r>
              <a:rPr lang="en-US" sz="800" dirty="0">
                <a:latin typeface="Arial" panose="020B0604020202020204" pitchFamily="34" charset="0"/>
                <a:cs typeface="Arial" panose="020B0604020202020204" pitchFamily="34" charset="0"/>
              </a:rPr>
              <a:t>100</a:t>
            </a:r>
          </a:p>
          <a:p>
            <a:pPr algn="r">
              <a:lnSpc>
                <a:spcPts val="5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80</a:t>
            </a:r>
          </a:p>
          <a:p>
            <a:pPr algn="r">
              <a:lnSpc>
                <a:spcPts val="5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60</a:t>
            </a:r>
          </a:p>
          <a:p>
            <a:pPr algn="r">
              <a:lnSpc>
                <a:spcPts val="5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40</a:t>
            </a:r>
          </a:p>
          <a:p>
            <a:pPr algn="r">
              <a:lnSpc>
                <a:spcPts val="5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20</a:t>
            </a:r>
          </a:p>
          <a:p>
            <a:pPr algn="r">
              <a:lnSpc>
                <a:spcPts val="5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0</a:t>
            </a:r>
          </a:p>
          <a:p>
            <a:pPr algn="r"/>
            <a:endParaRPr lang="en-US" sz="800" dirty="0">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F293997C-254F-0849-8EFB-4B7A4B5246B1}"/>
              </a:ext>
            </a:extLst>
          </p:cNvPr>
          <p:cNvSpPr txBox="1"/>
          <p:nvPr/>
        </p:nvSpPr>
        <p:spPr>
          <a:xfrm>
            <a:off x="2471536" y="809293"/>
            <a:ext cx="300146" cy="1190069"/>
          </a:xfrm>
          <a:prstGeom prst="rect">
            <a:avLst/>
          </a:prstGeom>
          <a:noFill/>
        </p:spPr>
        <p:txBody>
          <a:bodyPr wrap="none" rtlCol="0">
            <a:spAutoFit/>
          </a:bodyPr>
          <a:lstStyle/>
          <a:p>
            <a:pPr algn="r"/>
            <a:r>
              <a:rPr lang="en-US" sz="800" dirty="0">
                <a:latin typeface="Arial" panose="020B0604020202020204" pitchFamily="34" charset="0"/>
                <a:cs typeface="Arial" panose="020B0604020202020204" pitchFamily="34" charset="0"/>
              </a:rPr>
              <a:t>80</a:t>
            </a:r>
          </a:p>
          <a:p>
            <a:pPr algn="r">
              <a:lnSpc>
                <a:spcPts val="7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60</a:t>
            </a:r>
          </a:p>
          <a:p>
            <a:pPr algn="r">
              <a:lnSpc>
                <a:spcPts val="7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40</a:t>
            </a:r>
          </a:p>
          <a:p>
            <a:pPr algn="r">
              <a:lnSpc>
                <a:spcPts val="7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20</a:t>
            </a:r>
          </a:p>
          <a:p>
            <a:pPr algn="r">
              <a:lnSpc>
                <a:spcPts val="7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0</a:t>
            </a:r>
          </a:p>
          <a:p>
            <a:pPr algn="r"/>
            <a:endParaRPr lang="en-US" sz="800" dirty="0">
              <a:latin typeface="Arial" panose="020B06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01D6EC71-3F1F-AD49-ADDA-DA6821D098A7}"/>
              </a:ext>
            </a:extLst>
          </p:cNvPr>
          <p:cNvSpPr txBox="1"/>
          <p:nvPr/>
        </p:nvSpPr>
        <p:spPr>
          <a:xfrm>
            <a:off x="3918533" y="624787"/>
            <a:ext cx="300082" cy="1269835"/>
          </a:xfrm>
          <a:prstGeom prst="rect">
            <a:avLst/>
          </a:prstGeom>
          <a:noFill/>
        </p:spPr>
        <p:txBody>
          <a:bodyPr wrap="none" rtlCol="0">
            <a:spAutoFit/>
          </a:bodyPr>
          <a:lstStyle/>
          <a:p>
            <a:pPr algn="r">
              <a:lnSpc>
                <a:spcPct val="250000"/>
              </a:lnSpc>
            </a:pPr>
            <a:r>
              <a:rPr lang="en-US" sz="800" dirty="0">
                <a:latin typeface="Arial" panose="020B0604020202020204" pitchFamily="34" charset="0"/>
                <a:cs typeface="Arial" panose="020B0604020202020204" pitchFamily="34" charset="0"/>
              </a:rPr>
              <a:t>30</a:t>
            </a:r>
          </a:p>
          <a:p>
            <a:pPr algn="r">
              <a:lnSpc>
                <a:spcPct val="250000"/>
              </a:lnSpc>
            </a:pPr>
            <a:r>
              <a:rPr lang="en-US" sz="800" dirty="0">
                <a:latin typeface="Arial" panose="020B0604020202020204" pitchFamily="34" charset="0"/>
                <a:cs typeface="Arial" panose="020B0604020202020204" pitchFamily="34" charset="0"/>
              </a:rPr>
              <a:t>20</a:t>
            </a:r>
          </a:p>
          <a:p>
            <a:pPr algn="r">
              <a:lnSpc>
                <a:spcPct val="250000"/>
              </a:lnSpc>
            </a:pPr>
            <a:r>
              <a:rPr lang="en-US" sz="800" dirty="0">
                <a:latin typeface="Arial" panose="020B0604020202020204" pitchFamily="34" charset="0"/>
                <a:cs typeface="Arial" panose="020B0604020202020204" pitchFamily="34" charset="0"/>
              </a:rPr>
              <a:t>10</a:t>
            </a:r>
          </a:p>
          <a:p>
            <a:pPr algn="r">
              <a:lnSpc>
                <a:spcPct val="250000"/>
              </a:lnSpc>
            </a:pPr>
            <a:r>
              <a:rPr lang="en-US" sz="800" dirty="0">
                <a:latin typeface="Arial" panose="020B0604020202020204" pitchFamily="34" charset="0"/>
                <a:cs typeface="Arial" panose="020B0604020202020204" pitchFamily="34" charset="0"/>
              </a:rPr>
              <a:t>0</a:t>
            </a:r>
          </a:p>
        </p:txBody>
      </p:sp>
      <p:sp>
        <p:nvSpPr>
          <p:cNvPr id="24" name="TextBox 23">
            <a:extLst>
              <a:ext uri="{FF2B5EF4-FFF2-40B4-BE49-F238E27FC236}">
                <a16:creationId xmlns:a16="http://schemas.microsoft.com/office/drawing/2014/main" id="{224A0A47-B609-3740-B228-EBDA5EFFE905}"/>
              </a:ext>
            </a:extLst>
          </p:cNvPr>
          <p:cNvSpPr txBox="1"/>
          <p:nvPr/>
        </p:nvSpPr>
        <p:spPr>
          <a:xfrm>
            <a:off x="1097762" y="2061269"/>
            <a:ext cx="505330" cy="1531445"/>
          </a:xfrm>
          <a:prstGeom prst="rect">
            <a:avLst/>
          </a:prstGeom>
          <a:noFill/>
        </p:spPr>
        <p:txBody>
          <a:bodyPr wrap="none" rtlCol="0">
            <a:spAutoFit/>
          </a:bodyPr>
          <a:lstStyle/>
          <a:p>
            <a:pPr algn="r">
              <a:lnSpc>
                <a:spcPct val="200000"/>
              </a:lnSpc>
            </a:pPr>
            <a:r>
              <a:rPr lang="en-US" sz="800" dirty="0">
                <a:latin typeface="Arial" panose="020B0604020202020204" pitchFamily="34" charset="0"/>
                <a:cs typeface="Arial" panose="020B0604020202020204" pitchFamily="34" charset="0"/>
              </a:rPr>
              <a:t>20x10</a:t>
            </a:r>
            <a:r>
              <a:rPr lang="en-US" sz="800" baseline="30000" dirty="0">
                <a:latin typeface="Arial" panose="020B0604020202020204" pitchFamily="34" charset="0"/>
                <a:cs typeface="Arial" panose="020B0604020202020204" pitchFamily="34" charset="0"/>
              </a:rPr>
              <a:t>3</a:t>
            </a:r>
          </a:p>
          <a:p>
            <a:pPr algn="r">
              <a:lnSpc>
                <a:spcPct val="200000"/>
              </a:lnSpc>
            </a:pPr>
            <a:r>
              <a:rPr lang="en-US" sz="800" dirty="0">
                <a:latin typeface="Arial" panose="020B0604020202020204" pitchFamily="34" charset="0"/>
                <a:cs typeface="Arial" panose="020B0604020202020204" pitchFamily="34" charset="0"/>
              </a:rPr>
              <a:t>15x10</a:t>
            </a:r>
            <a:r>
              <a:rPr lang="en-US" sz="800" baseline="30000" dirty="0">
                <a:latin typeface="Arial" panose="020B0604020202020204" pitchFamily="34" charset="0"/>
                <a:cs typeface="Arial" panose="020B0604020202020204" pitchFamily="34" charset="0"/>
              </a:rPr>
              <a:t>3</a:t>
            </a:r>
          </a:p>
          <a:p>
            <a:pPr algn="r">
              <a:lnSpc>
                <a:spcPct val="200000"/>
              </a:lnSpc>
            </a:pPr>
            <a:r>
              <a:rPr lang="en-US" sz="800" dirty="0">
                <a:latin typeface="Arial" panose="020B0604020202020204" pitchFamily="34" charset="0"/>
                <a:cs typeface="Arial" panose="020B0604020202020204" pitchFamily="34" charset="0"/>
              </a:rPr>
              <a:t>10x10</a:t>
            </a:r>
            <a:r>
              <a:rPr lang="en-US" sz="800" baseline="30000" dirty="0">
                <a:latin typeface="Arial" panose="020B0604020202020204" pitchFamily="34" charset="0"/>
                <a:cs typeface="Arial" panose="020B0604020202020204" pitchFamily="34" charset="0"/>
              </a:rPr>
              <a:t>3</a:t>
            </a:r>
            <a:endParaRPr lang="en-US" sz="800" dirty="0">
              <a:latin typeface="Arial" panose="020B0604020202020204" pitchFamily="34" charset="0"/>
              <a:cs typeface="Arial" panose="020B0604020202020204" pitchFamily="34" charset="0"/>
            </a:endParaRPr>
          </a:p>
          <a:p>
            <a:pPr algn="r">
              <a:lnSpc>
                <a:spcPct val="200000"/>
              </a:lnSpc>
            </a:pPr>
            <a:r>
              <a:rPr lang="en-US" sz="800" dirty="0">
                <a:latin typeface="Arial" panose="020B0604020202020204" pitchFamily="34" charset="0"/>
                <a:cs typeface="Arial" panose="020B0604020202020204" pitchFamily="34" charset="0"/>
              </a:rPr>
              <a:t>5x10</a:t>
            </a:r>
            <a:r>
              <a:rPr lang="en-US" sz="800" baseline="30000" dirty="0">
                <a:latin typeface="Arial" panose="020B0604020202020204" pitchFamily="34" charset="0"/>
                <a:cs typeface="Arial" panose="020B0604020202020204" pitchFamily="34" charset="0"/>
              </a:rPr>
              <a:t>3</a:t>
            </a:r>
            <a:endParaRPr lang="en-US" sz="800" dirty="0">
              <a:latin typeface="Arial" panose="020B0604020202020204" pitchFamily="34" charset="0"/>
              <a:cs typeface="Arial" panose="020B0604020202020204" pitchFamily="34" charset="0"/>
            </a:endParaRPr>
          </a:p>
          <a:p>
            <a:pPr algn="r">
              <a:lnSpc>
                <a:spcPct val="200000"/>
              </a:lnSpc>
            </a:pPr>
            <a:r>
              <a:rPr lang="en-US" sz="800" dirty="0">
                <a:latin typeface="Arial" panose="020B0604020202020204" pitchFamily="34" charset="0"/>
                <a:cs typeface="Arial" panose="020B0604020202020204" pitchFamily="34" charset="0"/>
              </a:rPr>
              <a:t>0</a:t>
            </a:r>
          </a:p>
          <a:p>
            <a:pPr algn="r">
              <a:lnSpc>
                <a:spcPct val="200000"/>
              </a:lnSpc>
            </a:pPr>
            <a:endParaRPr lang="en-US" sz="800" dirty="0">
              <a:latin typeface="Arial" panose="020B0604020202020204" pitchFamily="34" charset="0"/>
              <a:cs typeface="Arial" panose="020B0604020202020204" pitchFamily="34" charset="0"/>
            </a:endParaRPr>
          </a:p>
        </p:txBody>
      </p:sp>
      <p:sp>
        <p:nvSpPr>
          <p:cNvPr id="35" name="TextBox 34">
            <a:extLst>
              <a:ext uri="{FF2B5EF4-FFF2-40B4-BE49-F238E27FC236}">
                <a16:creationId xmlns:a16="http://schemas.microsoft.com/office/drawing/2014/main" id="{A42961B6-6170-F842-87A7-9503BBF8C640}"/>
              </a:ext>
            </a:extLst>
          </p:cNvPr>
          <p:cNvSpPr txBox="1"/>
          <p:nvPr/>
        </p:nvSpPr>
        <p:spPr>
          <a:xfrm>
            <a:off x="3579283" y="2126168"/>
            <a:ext cx="300146" cy="1338828"/>
          </a:xfrm>
          <a:prstGeom prst="rect">
            <a:avLst/>
          </a:prstGeom>
          <a:noFill/>
        </p:spPr>
        <p:txBody>
          <a:bodyPr wrap="none" rtlCol="0">
            <a:spAutoFit/>
          </a:bodyPr>
          <a:lstStyle/>
          <a:p>
            <a:pPr algn="r"/>
            <a:r>
              <a:rPr lang="en-US" sz="800" dirty="0">
                <a:latin typeface="Arial" panose="020B0604020202020204" pitchFamily="34" charset="0"/>
                <a:cs typeface="Arial" panose="020B0604020202020204" pitchFamily="34" charset="0"/>
              </a:rPr>
              <a:t>50</a:t>
            </a:r>
          </a:p>
          <a:p>
            <a:pPr algn="r">
              <a:lnSpc>
                <a:spcPts val="6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40</a:t>
            </a:r>
          </a:p>
          <a:p>
            <a:pPr algn="r">
              <a:lnSpc>
                <a:spcPts val="6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30</a:t>
            </a:r>
          </a:p>
          <a:p>
            <a:pPr algn="r">
              <a:lnSpc>
                <a:spcPts val="6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20</a:t>
            </a:r>
          </a:p>
          <a:p>
            <a:pPr algn="r">
              <a:lnSpc>
                <a:spcPts val="6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10</a:t>
            </a:r>
          </a:p>
          <a:p>
            <a:pPr algn="r">
              <a:lnSpc>
                <a:spcPts val="6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0</a:t>
            </a:r>
          </a:p>
          <a:p>
            <a:pPr algn="r"/>
            <a:endParaRPr lang="en-US" sz="800" dirty="0">
              <a:latin typeface="Arial" panose="020B0604020202020204" pitchFamily="34" charset="0"/>
              <a:cs typeface="Arial" panose="020B0604020202020204" pitchFamily="34" charset="0"/>
            </a:endParaRPr>
          </a:p>
        </p:txBody>
      </p:sp>
      <p:sp>
        <p:nvSpPr>
          <p:cNvPr id="57" name="TextBox 56">
            <a:extLst>
              <a:ext uri="{FF2B5EF4-FFF2-40B4-BE49-F238E27FC236}">
                <a16:creationId xmlns:a16="http://schemas.microsoft.com/office/drawing/2014/main" id="{7DAABF9E-C9E8-6142-B58C-71AB8DC6CA60}"/>
              </a:ext>
            </a:extLst>
          </p:cNvPr>
          <p:cNvSpPr txBox="1"/>
          <p:nvPr/>
        </p:nvSpPr>
        <p:spPr>
          <a:xfrm>
            <a:off x="3436082" y="3804311"/>
            <a:ext cx="415563" cy="1441420"/>
          </a:xfrm>
          <a:prstGeom prst="rect">
            <a:avLst/>
          </a:prstGeom>
          <a:noFill/>
        </p:spPr>
        <p:txBody>
          <a:bodyPr wrap="none" rtlCol="0">
            <a:spAutoFit/>
          </a:bodyPr>
          <a:lstStyle/>
          <a:p>
            <a:pPr algn="r"/>
            <a:r>
              <a:rPr lang="en-US" sz="800" dirty="0">
                <a:latin typeface="Arial" panose="020B0604020202020204" pitchFamily="34" charset="0"/>
                <a:cs typeface="Arial" panose="020B0604020202020204" pitchFamily="34" charset="0"/>
              </a:rPr>
              <a:t>1000</a:t>
            </a:r>
          </a:p>
          <a:p>
            <a:pPr algn="r">
              <a:lnSpc>
                <a:spcPts val="7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800</a:t>
            </a:r>
          </a:p>
          <a:p>
            <a:pPr algn="r">
              <a:lnSpc>
                <a:spcPts val="7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600</a:t>
            </a:r>
          </a:p>
          <a:p>
            <a:pPr algn="r">
              <a:lnSpc>
                <a:spcPts val="7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400</a:t>
            </a:r>
          </a:p>
          <a:p>
            <a:pPr algn="r">
              <a:lnSpc>
                <a:spcPts val="7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200</a:t>
            </a:r>
          </a:p>
          <a:p>
            <a:pPr algn="r">
              <a:lnSpc>
                <a:spcPts val="7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0</a:t>
            </a:r>
          </a:p>
          <a:p>
            <a:pPr algn="r"/>
            <a:endParaRPr lang="en-US" sz="800" dirty="0">
              <a:latin typeface="Arial" panose="020B0604020202020204" pitchFamily="34" charset="0"/>
              <a:cs typeface="Arial" panose="020B0604020202020204" pitchFamily="34" charset="0"/>
            </a:endParaRPr>
          </a:p>
        </p:txBody>
      </p:sp>
      <p:sp>
        <p:nvSpPr>
          <p:cNvPr id="64" name="TextBox 63">
            <a:extLst>
              <a:ext uri="{FF2B5EF4-FFF2-40B4-BE49-F238E27FC236}">
                <a16:creationId xmlns:a16="http://schemas.microsoft.com/office/drawing/2014/main" id="{75FC4AC7-358F-A34E-A3F1-A0FF1B273CD0}"/>
              </a:ext>
            </a:extLst>
          </p:cNvPr>
          <p:cNvSpPr txBox="1"/>
          <p:nvPr/>
        </p:nvSpPr>
        <p:spPr>
          <a:xfrm>
            <a:off x="1059316" y="3775707"/>
            <a:ext cx="513464" cy="1269835"/>
          </a:xfrm>
          <a:prstGeom prst="rect">
            <a:avLst/>
          </a:prstGeom>
          <a:noFill/>
        </p:spPr>
        <p:txBody>
          <a:bodyPr wrap="square" rtlCol="0">
            <a:spAutoFit/>
          </a:bodyPr>
          <a:lstStyle/>
          <a:p>
            <a:pPr algn="r">
              <a:lnSpc>
                <a:spcPct val="250000"/>
              </a:lnSpc>
            </a:pPr>
            <a:r>
              <a:rPr lang="en-US" sz="800" dirty="0">
                <a:latin typeface="Arial" panose="020B0604020202020204" pitchFamily="34" charset="0"/>
                <a:cs typeface="Arial" panose="020B0604020202020204" pitchFamily="34" charset="0"/>
              </a:rPr>
              <a:t>300</a:t>
            </a:r>
          </a:p>
          <a:p>
            <a:pPr algn="r">
              <a:lnSpc>
                <a:spcPct val="250000"/>
              </a:lnSpc>
            </a:pPr>
            <a:r>
              <a:rPr lang="en-US" sz="800" dirty="0">
                <a:latin typeface="Arial" panose="020B0604020202020204" pitchFamily="34" charset="0"/>
                <a:cs typeface="Arial" panose="020B0604020202020204" pitchFamily="34" charset="0"/>
              </a:rPr>
              <a:t>200</a:t>
            </a:r>
          </a:p>
          <a:p>
            <a:pPr algn="r">
              <a:lnSpc>
                <a:spcPct val="250000"/>
              </a:lnSpc>
            </a:pPr>
            <a:r>
              <a:rPr lang="en-US" sz="800" dirty="0">
                <a:latin typeface="Arial" panose="020B0604020202020204" pitchFamily="34" charset="0"/>
                <a:cs typeface="Arial" panose="020B0604020202020204" pitchFamily="34" charset="0"/>
              </a:rPr>
              <a:t>100</a:t>
            </a:r>
          </a:p>
          <a:p>
            <a:pPr algn="r">
              <a:lnSpc>
                <a:spcPct val="250000"/>
              </a:lnSpc>
            </a:pPr>
            <a:r>
              <a:rPr lang="en-US" sz="800" dirty="0">
                <a:latin typeface="Arial" panose="020B0604020202020204" pitchFamily="34" charset="0"/>
                <a:cs typeface="Arial" panose="020B0604020202020204" pitchFamily="34" charset="0"/>
              </a:rPr>
              <a:t>0</a:t>
            </a:r>
          </a:p>
        </p:txBody>
      </p:sp>
      <p:sp>
        <p:nvSpPr>
          <p:cNvPr id="5" name="TextBox 4">
            <a:extLst>
              <a:ext uri="{FF2B5EF4-FFF2-40B4-BE49-F238E27FC236}">
                <a16:creationId xmlns:a16="http://schemas.microsoft.com/office/drawing/2014/main" id="{4B4392C6-DCAD-1A4F-8B25-1AA9237031A2}"/>
              </a:ext>
            </a:extLst>
          </p:cNvPr>
          <p:cNvSpPr txBox="1"/>
          <p:nvPr/>
        </p:nvSpPr>
        <p:spPr>
          <a:xfrm rot="16200000">
            <a:off x="858035" y="1205216"/>
            <a:ext cx="410690"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Age</a:t>
            </a:r>
          </a:p>
        </p:txBody>
      </p:sp>
      <p:sp>
        <p:nvSpPr>
          <p:cNvPr id="69" name="TextBox 68">
            <a:extLst>
              <a:ext uri="{FF2B5EF4-FFF2-40B4-BE49-F238E27FC236}">
                <a16:creationId xmlns:a16="http://schemas.microsoft.com/office/drawing/2014/main" id="{C81B3249-820B-5743-A335-85F29D4CE45B}"/>
              </a:ext>
            </a:extLst>
          </p:cNvPr>
          <p:cNvSpPr txBox="1"/>
          <p:nvPr/>
        </p:nvSpPr>
        <p:spPr>
          <a:xfrm rot="16200000">
            <a:off x="2266692" y="1206314"/>
            <a:ext cx="412292"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BMI</a:t>
            </a:r>
          </a:p>
        </p:txBody>
      </p:sp>
      <p:sp>
        <p:nvSpPr>
          <p:cNvPr id="70" name="TextBox 69">
            <a:extLst>
              <a:ext uri="{FF2B5EF4-FFF2-40B4-BE49-F238E27FC236}">
                <a16:creationId xmlns:a16="http://schemas.microsoft.com/office/drawing/2014/main" id="{17CCAC0D-D4C7-5E45-9316-696A67E6E2E8}"/>
              </a:ext>
            </a:extLst>
          </p:cNvPr>
          <p:cNvSpPr txBox="1"/>
          <p:nvPr/>
        </p:nvSpPr>
        <p:spPr>
          <a:xfrm rot="16200000">
            <a:off x="3445081" y="1217868"/>
            <a:ext cx="864339" cy="301044"/>
          </a:xfrm>
          <a:prstGeom prst="rect">
            <a:avLst/>
          </a:prstGeom>
          <a:noFill/>
        </p:spPr>
        <p:txBody>
          <a:bodyPr wrap="none" rtlCol="0">
            <a:spAutoFit/>
          </a:bodyPr>
          <a:lstStyle/>
          <a:p>
            <a:pPr algn="ctr">
              <a:lnSpc>
                <a:spcPts val="800"/>
              </a:lnSpc>
            </a:pPr>
            <a:r>
              <a:rPr lang="en-US" sz="1000" dirty="0" err="1">
                <a:latin typeface="Arial" panose="020B0604020202020204" pitchFamily="34" charset="0"/>
                <a:cs typeface="Arial" panose="020B0604020202020204" pitchFamily="34" charset="0"/>
              </a:rPr>
              <a:t>Elixhauser</a:t>
            </a:r>
            <a:r>
              <a:rPr lang="en-US" sz="1000" dirty="0">
                <a:latin typeface="Arial" panose="020B0604020202020204" pitchFamily="34" charset="0"/>
                <a:cs typeface="Arial" panose="020B0604020202020204" pitchFamily="34" charset="0"/>
              </a:rPr>
              <a:t> </a:t>
            </a:r>
          </a:p>
          <a:p>
            <a:pPr algn="ctr">
              <a:lnSpc>
                <a:spcPts val="800"/>
              </a:lnSpc>
            </a:pPr>
            <a:r>
              <a:rPr lang="en-US" sz="1000" dirty="0">
                <a:latin typeface="Arial" panose="020B0604020202020204" pitchFamily="34" charset="0"/>
                <a:cs typeface="Arial" panose="020B0604020202020204" pitchFamily="34" charset="0"/>
              </a:rPr>
              <a:t>Index Score</a:t>
            </a:r>
          </a:p>
        </p:txBody>
      </p:sp>
      <p:sp>
        <p:nvSpPr>
          <p:cNvPr id="71" name="TextBox 70">
            <a:extLst>
              <a:ext uri="{FF2B5EF4-FFF2-40B4-BE49-F238E27FC236}">
                <a16:creationId xmlns:a16="http://schemas.microsoft.com/office/drawing/2014/main" id="{0A0CE324-50DA-B246-BBA4-0A9340AC03C3}"/>
              </a:ext>
            </a:extLst>
          </p:cNvPr>
          <p:cNvSpPr txBox="1"/>
          <p:nvPr/>
        </p:nvSpPr>
        <p:spPr>
          <a:xfrm rot="16200000">
            <a:off x="2989773" y="2594842"/>
            <a:ext cx="1069524"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D-Dimer (mg/L)</a:t>
            </a:r>
          </a:p>
        </p:txBody>
      </p:sp>
      <p:sp>
        <p:nvSpPr>
          <p:cNvPr id="73" name="TextBox 72">
            <a:extLst>
              <a:ext uri="{FF2B5EF4-FFF2-40B4-BE49-F238E27FC236}">
                <a16:creationId xmlns:a16="http://schemas.microsoft.com/office/drawing/2014/main" id="{2AB11A2A-F0E8-FF42-956D-7B13632D7600}"/>
              </a:ext>
            </a:extLst>
          </p:cNvPr>
          <p:cNvSpPr txBox="1"/>
          <p:nvPr/>
        </p:nvSpPr>
        <p:spPr>
          <a:xfrm>
            <a:off x="1369254" y="1725528"/>
            <a:ext cx="1063112"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YL   YD  OL  OD    </a:t>
            </a:r>
          </a:p>
        </p:txBody>
      </p:sp>
      <p:sp>
        <p:nvSpPr>
          <p:cNvPr id="88" name="TextBox 87">
            <a:extLst>
              <a:ext uri="{FF2B5EF4-FFF2-40B4-BE49-F238E27FC236}">
                <a16:creationId xmlns:a16="http://schemas.microsoft.com/office/drawing/2014/main" id="{1FEECCBF-47CC-5645-A29D-5A77D678A8CD}"/>
              </a:ext>
            </a:extLst>
          </p:cNvPr>
          <p:cNvSpPr txBox="1"/>
          <p:nvPr/>
        </p:nvSpPr>
        <p:spPr>
          <a:xfrm rot="16200000">
            <a:off x="557177" y="2599843"/>
            <a:ext cx="1018227"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Ferritin (ng/ml)</a:t>
            </a:r>
          </a:p>
        </p:txBody>
      </p:sp>
      <p:sp>
        <p:nvSpPr>
          <p:cNvPr id="89" name="TextBox 88">
            <a:extLst>
              <a:ext uri="{FF2B5EF4-FFF2-40B4-BE49-F238E27FC236}">
                <a16:creationId xmlns:a16="http://schemas.microsoft.com/office/drawing/2014/main" id="{7ADB2370-4DB8-F647-A4E6-8CE8F4C5BF36}"/>
              </a:ext>
            </a:extLst>
          </p:cNvPr>
          <p:cNvSpPr txBox="1"/>
          <p:nvPr/>
        </p:nvSpPr>
        <p:spPr>
          <a:xfrm rot="16200000">
            <a:off x="715928" y="4349955"/>
            <a:ext cx="873395"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CRP (mg/L)</a:t>
            </a:r>
          </a:p>
        </p:txBody>
      </p:sp>
      <p:sp>
        <p:nvSpPr>
          <p:cNvPr id="90" name="TextBox 89">
            <a:extLst>
              <a:ext uri="{FF2B5EF4-FFF2-40B4-BE49-F238E27FC236}">
                <a16:creationId xmlns:a16="http://schemas.microsoft.com/office/drawing/2014/main" id="{C6F8B98F-25E0-B445-BECF-4ED838A45ED3}"/>
              </a:ext>
            </a:extLst>
          </p:cNvPr>
          <p:cNvSpPr txBox="1"/>
          <p:nvPr/>
        </p:nvSpPr>
        <p:spPr>
          <a:xfrm rot="16200000">
            <a:off x="3061374" y="4297266"/>
            <a:ext cx="838691"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IL-6 (</a:t>
            </a:r>
            <a:r>
              <a:rPr lang="en-US" sz="1000" dirty="0" err="1">
                <a:latin typeface="Arial" panose="020B0604020202020204" pitchFamily="34" charset="0"/>
                <a:cs typeface="Arial" panose="020B0604020202020204" pitchFamily="34" charset="0"/>
              </a:rPr>
              <a:t>pg</a:t>
            </a:r>
            <a:r>
              <a:rPr lang="en-US" sz="1000" dirty="0">
                <a:latin typeface="Arial" panose="020B0604020202020204" pitchFamily="34" charset="0"/>
                <a:cs typeface="Arial" panose="020B0604020202020204" pitchFamily="34" charset="0"/>
              </a:rPr>
              <a:t>/ml)</a:t>
            </a:r>
          </a:p>
        </p:txBody>
      </p:sp>
      <p:sp>
        <p:nvSpPr>
          <p:cNvPr id="96" name="TextBox 95">
            <a:extLst>
              <a:ext uri="{FF2B5EF4-FFF2-40B4-BE49-F238E27FC236}">
                <a16:creationId xmlns:a16="http://schemas.microsoft.com/office/drawing/2014/main" id="{D5C53846-330D-C24D-B188-F80A1BAC82AC}"/>
              </a:ext>
            </a:extLst>
          </p:cNvPr>
          <p:cNvSpPr txBox="1"/>
          <p:nvPr/>
        </p:nvSpPr>
        <p:spPr>
          <a:xfrm>
            <a:off x="1218715" y="5388266"/>
            <a:ext cx="300146" cy="1531445"/>
          </a:xfrm>
          <a:prstGeom prst="rect">
            <a:avLst/>
          </a:prstGeom>
          <a:noFill/>
        </p:spPr>
        <p:txBody>
          <a:bodyPr wrap="none" rtlCol="0">
            <a:spAutoFit/>
          </a:bodyPr>
          <a:lstStyle/>
          <a:p>
            <a:pPr algn="r">
              <a:lnSpc>
                <a:spcPct val="200000"/>
              </a:lnSpc>
            </a:pPr>
            <a:r>
              <a:rPr lang="en-US" sz="800" dirty="0">
                <a:latin typeface="Arial" panose="020B0604020202020204" pitchFamily="34" charset="0"/>
                <a:cs typeface="Arial" panose="020B0604020202020204" pitchFamily="34" charset="0"/>
              </a:rPr>
              <a:t>80</a:t>
            </a:r>
          </a:p>
          <a:p>
            <a:pPr algn="r">
              <a:lnSpc>
                <a:spcPct val="200000"/>
              </a:lnSpc>
            </a:pPr>
            <a:r>
              <a:rPr lang="en-US" sz="800" dirty="0">
                <a:latin typeface="Arial" panose="020B0604020202020204" pitchFamily="34" charset="0"/>
                <a:cs typeface="Arial" panose="020B0604020202020204" pitchFamily="34" charset="0"/>
              </a:rPr>
              <a:t>60</a:t>
            </a:r>
          </a:p>
          <a:p>
            <a:pPr algn="r">
              <a:lnSpc>
                <a:spcPct val="200000"/>
              </a:lnSpc>
            </a:pPr>
            <a:r>
              <a:rPr lang="en-US" sz="800" dirty="0">
                <a:latin typeface="Arial" panose="020B0604020202020204" pitchFamily="34" charset="0"/>
                <a:cs typeface="Arial" panose="020B0604020202020204" pitchFamily="34" charset="0"/>
              </a:rPr>
              <a:t>40</a:t>
            </a:r>
          </a:p>
          <a:p>
            <a:pPr algn="r">
              <a:lnSpc>
                <a:spcPct val="200000"/>
              </a:lnSpc>
            </a:pPr>
            <a:r>
              <a:rPr lang="en-US" sz="800" dirty="0">
                <a:latin typeface="Arial" panose="020B0604020202020204" pitchFamily="34" charset="0"/>
                <a:cs typeface="Arial" panose="020B0604020202020204" pitchFamily="34" charset="0"/>
              </a:rPr>
              <a:t>20</a:t>
            </a:r>
          </a:p>
          <a:p>
            <a:pPr algn="r">
              <a:lnSpc>
                <a:spcPct val="200000"/>
              </a:lnSpc>
            </a:pPr>
            <a:r>
              <a:rPr lang="en-US" sz="800" dirty="0">
                <a:latin typeface="Arial" panose="020B0604020202020204" pitchFamily="34" charset="0"/>
                <a:cs typeface="Arial" panose="020B0604020202020204" pitchFamily="34" charset="0"/>
              </a:rPr>
              <a:t>0</a:t>
            </a:r>
          </a:p>
          <a:p>
            <a:pPr algn="r">
              <a:lnSpc>
                <a:spcPct val="200000"/>
              </a:lnSpc>
            </a:pPr>
            <a:endParaRPr lang="en-US" sz="800" dirty="0">
              <a:latin typeface="Arial" panose="020B0604020202020204" pitchFamily="34" charset="0"/>
              <a:cs typeface="Arial" panose="020B0604020202020204" pitchFamily="34" charset="0"/>
            </a:endParaRPr>
          </a:p>
        </p:txBody>
      </p:sp>
      <p:sp>
        <p:nvSpPr>
          <p:cNvPr id="103" name="TextBox 102">
            <a:extLst>
              <a:ext uri="{FF2B5EF4-FFF2-40B4-BE49-F238E27FC236}">
                <a16:creationId xmlns:a16="http://schemas.microsoft.com/office/drawing/2014/main" id="{B9DAB9DF-9492-444A-B358-8CA33244A8F1}"/>
              </a:ext>
            </a:extLst>
          </p:cNvPr>
          <p:cNvSpPr txBox="1"/>
          <p:nvPr/>
        </p:nvSpPr>
        <p:spPr>
          <a:xfrm rot="16200000">
            <a:off x="663046" y="5991129"/>
            <a:ext cx="997389"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WBC (cells/ul)</a:t>
            </a:r>
          </a:p>
        </p:txBody>
      </p:sp>
      <p:sp>
        <p:nvSpPr>
          <p:cNvPr id="104" name="TextBox 103">
            <a:extLst>
              <a:ext uri="{FF2B5EF4-FFF2-40B4-BE49-F238E27FC236}">
                <a16:creationId xmlns:a16="http://schemas.microsoft.com/office/drawing/2014/main" id="{90168295-8501-664D-9157-89D392B28DB8}"/>
              </a:ext>
            </a:extLst>
          </p:cNvPr>
          <p:cNvSpPr txBox="1"/>
          <p:nvPr/>
        </p:nvSpPr>
        <p:spPr>
          <a:xfrm rot="16200000">
            <a:off x="2949671" y="6006666"/>
            <a:ext cx="1002197"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Neutrophil (%)</a:t>
            </a:r>
          </a:p>
        </p:txBody>
      </p:sp>
      <p:sp>
        <p:nvSpPr>
          <p:cNvPr id="117" name="Rectangle 116">
            <a:extLst>
              <a:ext uri="{FF2B5EF4-FFF2-40B4-BE49-F238E27FC236}">
                <a16:creationId xmlns:a16="http://schemas.microsoft.com/office/drawing/2014/main" id="{AC8AD8FC-8389-E546-ABD4-60800DF8514B}"/>
              </a:ext>
            </a:extLst>
          </p:cNvPr>
          <p:cNvSpPr/>
          <p:nvPr/>
        </p:nvSpPr>
        <p:spPr>
          <a:xfrm>
            <a:off x="1347392" y="967091"/>
            <a:ext cx="56137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&lt;0.0001</a:t>
            </a:r>
          </a:p>
        </p:txBody>
      </p:sp>
      <p:cxnSp>
        <p:nvCxnSpPr>
          <p:cNvPr id="119" name="Straight Connector 118">
            <a:extLst>
              <a:ext uri="{FF2B5EF4-FFF2-40B4-BE49-F238E27FC236}">
                <a16:creationId xmlns:a16="http://schemas.microsoft.com/office/drawing/2014/main" id="{1B6428F9-FD8F-A64B-BB50-D3812D24AB1F}"/>
              </a:ext>
            </a:extLst>
          </p:cNvPr>
          <p:cNvCxnSpPr/>
          <p:nvPr/>
        </p:nvCxnSpPr>
        <p:spPr>
          <a:xfrm>
            <a:off x="1496980" y="1145709"/>
            <a:ext cx="2515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49CED7D8-AD29-AC4E-A331-3A3808209069}"/>
              </a:ext>
            </a:extLst>
          </p:cNvPr>
          <p:cNvCxnSpPr/>
          <p:nvPr/>
        </p:nvCxnSpPr>
        <p:spPr>
          <a:xfrm>
            <a:off x="1913757" y="854736"/>
            <a:ext cx="2515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4" name="Rectangle 123">
            <a:extLst>
              <a:ext uri="{FF2B5EF4-FFF2-40B4-BE49-F238E27FC236}">
                <a16:creationId xmlns:a16="http://schemas.microsoft.com/office/drawing/2014/main" id="{E05E367C-E05F-CD41-8189-9F868CCEA2E0}"/>
              </a:ext>
            </a:extLst>
          </p:cNvPr>
          <p:cNvSpPr/>
          <p:nvPr/>
        </p:nvSpPr>
        <p:spPr>
          <a:xfrm>
            <a:off x="1395442" y="342899"/>
            <a:ext cx="56137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&lt;0.0001</a:t>
            </a:r>
          </a:p>
        </p:txBody>
      </p:sp>
      <p:sp>
        <p:nvSpPr>
          <p:cNvPr id="125" name="Rectangle 124">
            <a:extLst>
              <a:ext uri="{FF2B5EF4-FFF2-40B4-BE49-F238E27FC236}">
                <a16:creationId xmlns:a16="http://schemas.microsoft.com/office/drawing/2014/main" id="{BA9E5B2D-832C-534F-8BA1-39B25B42FB46}"/>
              </a:ext>
            </a:extLst>
          </p:cNvPr>
          <p:cNvSpPr/>
          <p:nvPr/>
        </p:nvSpPr>
        <p:spPr>
          <a:xfrm>
            <a:off x="1666883" y="490035"/>
            <a:ext cx="56137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&lt;0.0001</a:t>
            </a:r>
          </a:p>
        </p:txBody>
      </p:sp>
      <p:sp>
        <p:nvSpPr>
          <p:cNvPr id="126" name="Rectangle 125">
            <a:extLst>
              <a:ext uri="{FF2B5EF4-FFF2-40B4-BE49-F238E27FC236}">
                <a16:creationId xmlns:a16="http://schemas.microsoft.com/office/drawing/2014/main" id="{472748E1-84D6-324C-AE03-F31EB42B8D35}"/>
              </a:ext>
            </a:extLst>
          </p:cNvPr>
          <p:cNvSpPr/>
          <p:nvPr/>
        </p:nvSpPr>
        <p:spPr>
          <a:xfrm>
            <a:off x="1778629" y="680936"/>
            <a:ext cx="56137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&lt;0.0001</a:t>
            </a:r>
          </a:p>
        </p:txBody>
      </p:sp>
      <p:sp>
        <p:nvSpPr>
          <p:cNvPr id="127" name="Rectangle 126">
            <a:extLst>
              <a:ext uri="{FF2B5EF4-FFF2-40B4-BE49-F238E27FC236}">
                <a16:creationId xmlns:a16="http://schemas.microsoft.com/office/drawing/2014/main" id="{B2DDF4FA-AB85-3F41-879A-B41787D3C202}"/>
              </a:ext>
            </a:extLst>
          </p:cNvPr>
          <p:cNvSpPr/>
          <p:nvPr/>
        </p:nvSpPr>
        <p:spPr>
          <a:xfrm>
            <a:off x="2654002" y="746121"/>
            <a:ext cx="56137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&lt;0.0001</a:t>
            </a:r>
          </a:p>
        </p:txBody>
      </p:sp>
      <p:cxnSp>
        <p:nvCxnSpPr>
          <p:cNvPr id="128" name="Straight Connector 127">
            <a:extLst>
              <a:ext uri="{FF2B5EF4-FFF2-40B4-BE49-F238E27FC236}">
                <a16:creationId xmlns:a16="http://schemas.microsoft.com/office/drawing/2014/main" id="{E0157540-E2A7-B543-83DD-518BF688149F}"/>
              </a:ext>
            </a:extLst>
          </p:cNvPr>
          <p:cNvCxnSpPr/>
          <p:nvPr/>
        </p:nvCxnSpPr>
        <p:spPr>
          <a:xfrm>
            <a:off x="2831894" y="935592"/>
            <a:ext cx="2515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6CF11F93-2295-4345-84DA-CE9BAFC5AE07}"/>
              </a:ext>
            </a:extLst>
          </p:cNvPr>
          <p:cNvCxnSpPr/>
          <p:nvPr/>
        </p:nvCxnSpPr>
        <p:spPr>
          <a:xfrm>
            <a:off x="3229760" y="881622"/>
            <a:ext cx="2515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2" name="Rectangle 131">
            <a:extLst>
              <a:ext uri="{FF2B5EF4-FFF2-40B4-BE49-F238E27FC236}">
                <a16:creationId xmlns:a16="http://schemas.microsoft.com/office/drawing/2014/main" id="{D781A958-2DCE-E94D-9725-2B10B605DF3F}"/>
              </a:ext>
            </a:extLst>
          </p:cNvPr>
          <p:cNvSpPr/>
          <p:nvPr/>
        </p:nvSpPr>
        <p:spPr>
          <a:xfrm>
            <a:off x="2861278" y="534223"/>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0.205</a:t>
            </a:r>
          </a:p>
        </p:txBody>
      </p:sp>
      <p:sp>
        <p:nvSpPr>
          <p:cNvPr id="133" name="Rectangle 132">
            <a:extLst>
              <a:ext uri="{FF2B5EF4-FFF2-40B4-BE49-F238E27FC236}">
                <a16:creationId xmlns:a16="http://schemas.microsoft.com/office/drawing/2014/main" id="{B8EB37BA-D4F5-4B44-8276-4AF8D70330A2}"/>
              </a:ext>
            </a:extLst>
          </p:cNvPr>
          <p:cNvSpPr/>
          <p:nvPr/>
        </p:nvSpPr>
        <p:spPr>
          <a:xfrm>
            <a:off x="3109819" y="372596"/>
            <a:ext cx="386644"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0.03</a:t>
            </a:r>
          </a:p>
        </p:txBody>
      </p:sp>
      <p:sp>
        <p:nvSpPr>
          <p:cNvPr id="134" name="Rectangle 133">
            <a:extLst>
              <a:ext uri="{FF2B5EF4-FFF2-40B4-BE49-F238E27FC236}">
                <a16:creationId xmlns:a16="http://schemas.microsoft.com/office/drawing/2014/main" id="{6DC972C9-BCDF-F245-B9ED-58D8724166D8}"/>
              </a:ext>
            </a:extLst>
          </p:cNvPr>
          <p:cNvSpPr/>
          <p:nvPr/>
        </p:nvSpPr>
        <p:spPr>
          <a:xfrm>
            <a:off x="3141883" y="709385"/>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0.247</a:t>
            </a:r>
          </a:p>
        </p:txBody>
      </p:sp>
      <p:sp>
        <p:nvSpPr>
          <p:cNvPr id="135" name="Rectangle 134">
            <a:extLst>
              <a:ext uri="{FF2B5EF4-FFF2-40B4-BE49-F238E27FC236}">
                <a16:creationId xmlns:a16="http://schemas.microsoft.com/office/drawing/2014/main" id="{7F6F4847-B339-774F-92FB-3242A6E5D1B5}"/>
              </a:ext>
            </a:extLst>
          </p:cNvPr>
          <p:cNvSpPr/>
          <p:nvPr/>
        </p:nvSpPr>
        <p:spPr>
          <a:xfrm>
            <a:off x="4205161" y="893755"/>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0.001</a:t>
            </a:r>
          </a:p>
        </p:txBody>
      </p:sp>
      <p:cxnSp>
        <p:nvCxnSpPr>
          <p:cNvPr id="136" name="Straight Connector 135">
            <a:extLst>
              <a:ext uri="{FF2B5EF4-FFF2-40B4-BE49-F238E27FC236}">
                <a16:creationId xmlns:a16="http://schemas.microsoft.com/office/drawing/2014/main" id="{390ECF1B-FEB6-CF42-8F21-FA4819390FEA}"/>
              </a:ext>
            </a:extLst>
          </p:cNvPr>
          <p:cNvCxnSpPr/>
          <p:nvPr/>
        </p:nvCxnSpPr>
        <p:spPr>
          <a:xfrm>
            <a:off x="4292220" y="1072372"/>
            <a:ext cx="2515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53FF5ADA-7519-AA41-A16C-93B13C2F59CA}"/>
              </a:ext>
            </a:extLst>
          </p:cNvPr>
          <p:cNvCxnSpPr/>
          <p:nvPr/>
        </p:nvCxnSpPr>
        <p:spPr>
          <a:xfrm>
            <a:off x="4680942" y="1068089"/>
            <a:ext cx="2515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0" name="Rectangle 139">
            <a:extLst>
              <a:ext uri="{FF2B5EF4-FFF2-40B4-BE49-F238E27FC236}">
                <a16:creationId xmlns:a16="http://schemas.microsoft.com/office/drawing/2014/main" id="{EE857D33-B608-8447-8ED3-735A1EF96102}"/>
              </a:ext>
            </a:extLst>
          </p:cNvPr>
          <p:cNvSpPr/>
          <p:nvPr/>
        </p:nvSpPr>
        <p:spPr>
          <a:xfrm>
            <a:off x="4225359" y="726319"/>
            <a:ext cx="56137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&lt;0.0001</a:t>
            </a:r>
          </a:p>
        </p:txBody>
      </p:sp>
      <p:sp>
        <p:nvSpPr>
          <p:cNvPr id="142" name="Rectangle 141">
            <a:extLst>
              <a:ext uri="{FF2B5EF4-FFF2-40B4-BE49-F238E27FC236}">
                <a16:creationId xmlns:a16="http://schemas.microsoft.com/office/drawing/2014/main" id="{619AAF33-6175-5142-B290-95FD078E8777}"/>
              </a:ext>
            </a:extLst>
          </p:cNvPr>
          <p:cNvSpPr/>
          <p:nvPr/>
        </p:nvSpPr>
        <p:spPr>
          <a:xfrm>
            <a:off x="4635222" y="866080"/>
            <a:ext cx="328936"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0.9</a:t>
            </a:r>
          </a:p>
        </p:txBody>
      </p:sp>
      <p:sp>
        <p:nvSpPr>
          <p:cNvPr id="143" name="Rectangle 142">
            <a:extLst>
              <a:ext uri="{FF2B5EF4-FFF2-40B4-BE49-F238E27FC236}">
                <a16:creationId xmlns:a16="http://schemas.microsoft.com/office/drawing/2014/main" id="{D77BB3B9-9CCB-0543-9EA4-BA7F1980EB3D}"/>
              </a:ext>
            </a:extLst>
          </p:cNvPr>
          <p:cNvSpPr/>
          <p:nvPr/>
        </p:nvSpPr>
        <p:spPr>
          <a:xfrm>
            <a:off x="4425949" y="550428"/>
            <a:ext cx="56137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&lt;0.0001</a:t>
            </a:r>
          </a:p>
        </p:txBody>
      </p:sp>
      <p:sp>
        <p:nvSpPr>
          <p:cNvPr id="169" name="TextBox 168">
            <a:extLst>
              <a:ext uri="{FF2B5EF4-FFF2-40B4-BE49-F238E27FC236}">
                <a16:creationId xmlns:a16="http://schemas.microsoft.com/office/drawing/2014/main" id="{D1DDB9FB-9BE0-B243-8E6A-FBDB7AB776A4}"/>
              </a:ext>
            </a:extLst>
          </p:cNvPr>
          <p:cNvSpPr txBox="1"/>
          <p:nvPr/>
        </p:nvSpPr>
        <p:spPr>
          <a:xfrm>
            <a:off x="1682585" y="8443722"/>
            <a:ext cx="1346844"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First                  Max </a:t>
            </a:r>
          </a:p>
        </p:txBody>
      </p:sp>
      <p:sp>
        <p:nvSpPr>
          <p:cNvPr id="172" name="TextBox 171">
            <a:extLst>
              <a:ext uri="{FF2B5EF4-FFF2-40B4-BE49-F238E27FC236}">
                <a16:creationId xmlns:a16="http://schemas.microsoft.com/office/drawing/2014/main" id="{5D283140-54D4-2F4E-AAD9-C0EC22CA4A4B}"/>
              </a:ext>
            </a:extLst>
          </p:cNvPr>
          <p:cNvSpPr txBox="1"/>
          <p:nvPr/>
        </p:nvSpPr>
        <p:spPr>
          <a:xfrm>
            <a:off x="1480203" y="8326168"/>
            <a:ext cx="790601"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&lt; 65      ≥ 65</a:t>
            </a:r>
          </a:p>
        </p:txBody>
      </p:sp>
      <p:sp>
        <p:nvSpPr>
          <p:cNvPr id="185" name="TextBox 184">
            <a:extLst>
              <a:ext uri="{FF2B5EF4-FFF2-40B4-BE49-F238E27FC236}">
                <a16:creationId xmlns:a16="http://schemas.microsoft.com/office/drawing/2014/main" id="{60302046-53F5-6645-8DE6-0A24156AD057}"/>
              </a:ext>
            </a:extLst>
          </p:cNvPr>
          <p:cNvSpPr txBox="1"/>
          <p:nvPr/>
        </p:nvSpPr>
        <p:spPr>
          <a:xfrm rot="16200000">
            <a:off x="684573" y="7643034"/>
            <a:ext cx="973343"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Monocyte (%)</a:t>
            </a:r>
          </a:p>
        </p:txBody>
      </p:sp>
      <p:sp>
        <p:nvSpPr>
          <p:cNvPr id="186" name="TextBox 185">
            <a:extLst>
              <a:ext uri="{FF2B5EF4-FFF2-40B4-BE49-F238E27FC236}">
                <a16:creationId xmlns:a16="http://schemas.microsoft.com/office/drawing/2014/main" id="{FCB48EB4-02FA-BC4D-B28F-D6DAB4296D48}"/>
              </a:ext>
            </a:extLst>
          </p:cNvPr>
          <p:cNvSpPr txBox="1"/>
          <p:nvPr/>
        </p:nvSpPr>
        <p:spPr>
          <a:xfrm rot="16200000">
            <a:off x="2913816" y="7623456"/>
            <a:ext cx="1107996"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Lymphocyte (%)</a:t>
            </a:r>
          </a:p>
        </p:txBody>
      </p:sp>
      <p:sp>
        <p:nvSpPr>
          <p:cNvPr id="187" name="Rectangle 186">
            <a:extLst>
              <a:ext uri="{FF2B5EF4-FFF2-40B4-BE49-F238E27FC236}">
                <a16:creationId xmlns:a16="http://schemas.microsoft.com/office/drawing/2014/main" id="{C9C614F1-F27A-574E-8189-6DB36190781E}"/>
              </a:ext>
            </a:extLst>
          </p:cNvPr>
          <p:cNvSpPr/>
          <p:nvPr/>
        </p:nvSpPr>
        <p:spPr>
          <a:xfrm>
            <a:off x="1540156" y="2521702"/>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0.001</a:t>
            </a:r>
          </a:p>
        </p:txBody>
      </p:sp>
      <p:cxnSp>
        <p:nvCxnSpPr>
          <p:cNvPr id="188" name="Straight Connector 187">
            <a:extLst>
              <a:ext uri="{FF2B5EF4-FFF2-40B4-BE49-F238E27FC236}">
                <a16:creationId xmlns:a16="http://schemas.microsoft.com/office/drawing/2014/main" id="{CB9A3073-1A17-9B4C-BD8C-E643B83DD2D1}"/>
              </a:ext>
            </a:extLst>
          </p:cNvPr>
          <p:cNvCxnSpPr>
            <a:cxnSpLocks/>
          </p:cNvCxnSpPr>
          <p:nvPr/>
        </p:nvCxnSpPr>
        <p:spPr>
          <a:xfrm>
            <a:off x="1689338" y="2699072"/>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92" name="Rectangle 191">
            <a:extLst>
              <a:ext uri="{FF2B5EF4-FFF2-40B4-BE49-F238E27FC236}">
                <a16:creationId xmlns:a16="http://schemas.microsoft.com/office/drawing/2014/main" id="{0E509E78-6498-AF45-A77D-1875FD2A8222}"/>
              </a:ext>
            </a:extLst>
          </p:cNvPr>
          <p:cNvSpPr/>
          <p:nvPr/>
        </p:nvSpPr>
        <p:spPr>
          <a:xfrm>
            <a:off x="1591250" y="2324455"/>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0.007</a:t>
            </a:r>
          </a:p>
        </p:txBody>
      </p:sp>
      <p:sp>
        <p:nvSpPr>
          <p:cNvPr id="193" name="Rectangle 192">
            <a:extLst>
              <a:ext uri="{FF2B5EF4-FFF2-40B4-BE49-F238E27FC236}">
                <a16:creationId xmlns:a16="http://schemas.microsoft.com/office/drawing/2014/main" id="{F3D0F050-B391-F547-BD75-BBF2E1CA4FED}"/>
              </a:ext>
            </a:extLst>
          </p:cNvPr>
          <p:cNvSpPr/>
          <p:nvPr/>
        </p:nvSpPr>
        <p:spPr>
          <a:xfrm>
            <a:off x="1852024" y="2513297"/>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0.144</a:t>
            </a:r>
          </a:p>
        </p:txBody>
      </p:sp>
      <p:sp>
        <p:nvSpPr>
          <p:cNvPr id="194" name="Rectangle 193">
            <a:extLst>
              <a:ext uri="{FF2B5EF4-FFF2-40B4-BE49-F238E27FC236}">
                <a16:creationId xmlns:a16="http://schemas.microsoft.com/office/drawing/2014/main" id="{E494EAB4-4ABA-5246-9E09-6F575079746B}"/>
              </a:ext>
            </a:extLst>
          </p:cNvPr>
          <p:cNvSpPr/>
          <p:nvPr/>
        </p:nvSpPr>
        <p:spPr>
          <a:xfrm>
            <a:off x="1718701" y="2150746"/>
            <a:ext cx="502061"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0.0003</a:t>
            </a:r>
          </a:p>
        </p:txBody>
      </p:sp>
      <p:cxnSp>
        <p:nvCxnSpPr>
          <p:cNvPr id="198" name="Straight Connector 197">
            <a:extLst>
              <a:ext uri="{FF2B5EF4-FFF2-40B4-BE49-F238E27FC236}">
                <a16:creationId xmlns:a16="http://schemas.microsoft.com/office/drawing/2014/main" id="{63EBFF88-A86F-7A4C-88BE-F2182265F8A9}"/>
              </a:ext>
            </a:extLst>
          </p:cNvPr>
          <p:cNvCxnSpPr>
            <a:cxnSpLocks/>
          </p:cNvCxnSpPr>
          <p:nvPr/>
        </p:nvCxnSpPr>
        <p:spPr>
          <a:xfrm>
            <a:off x="1994115" y="2690667"/>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9" name="Straight Connector 198">
            <a:extLst>
              <a:ext uri="{FF2B5EF4-FFF2-40B4-BE49-F238E27FC236}">
                <a16:creationId xmlns:a16="http://schemas.microsoft.com/office/drawing/2014/main" id="{2018E530-0E85-0945-BFBB-96370C2CAF07}"/>
              </a:ext>
            </a:extLst>
          </p:cNvPr>
          <p:cNvCxnSpPr>
            <a:cxnSpLocks/>
          </p:cNvCxnSpPr>
          <p:nvPr/>
        </p:nvCxnSpPr>
        <p:spPr>
          <a:xfrm flipV="1">
            <a:off x="1626050" y="2506252"/>
            <a:ext cx="385109" cy="443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02" name="Rectangle 201">
            <a:extLst>
              <a:ext uri="{FF2B5EF4-FFF2-40B4-BE49-F238E27FC236}">
                <a16:creationId xmlns:a16="http://schemas.microsoft.com/office/drawing/2014/main" id="{7252858B-4E61-414C-904D-404FA879D7E8}"/>
              </a:ext>
            </a:extLst>
          </p:cNvPr>
          <p:cNvSpPr/>
          <p:nvPr/>
        </p:nvSpPr>
        <p:spPr>
          <a:xfrm>
            <a:off x="2272143" y="2193220"/>
            <a:ext cx="502061"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0.0001</a:t>
            </a:r>
          </a:p>
        </p:txBody>
      </p:sp>
      <p:sp>
        <p:nvSpPr>
          <p:cNvPr id="204" name="Rectangle 203">
            <a:extLst>
              <a:ext uri="{FF2B5EF4-FFF2-40B4-BE49-F238E27FC236}">
                <a16:creationId xmlns:a16="http://schemas.microsoft.com/office/drawing/2014/main" id="{227AE14F-D4BF-DE47-9304-486E53A64FB0}"/>
              </a:ext>
            </a:extLst>
          </p:cNvPr>
          <p:cNvSpPr/>
          <p:nvPr/>
        </p:nvSpPr>
        <p:spPr>
          <a:xfrm>
            <a:off x="2359386" y="2033353"/>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0.326</a:t>
            </a:r>
          </a:p>
        </p:txBody>
      </p:sp>
      <p:sp>
        <p:nvSpPr>
          <p:cNvPr id="205" name="Rectangle 204">
            <a:extLst>
              <a:ext uri="{FF2B5EF4-FFF2-40B4-BE49-F238E27FC236}">
                <a16:creationId xmlns:a16="http://schemas.microsoft.com/office/drawing/2014/main" id="{000EA6A3-3C87-AB4F-ACA8-3FA7C337D069}"/>
              </a:ext>
            </a:extLst>
          </p:cNvPr>
          <p:cNvSpPr/>
          <p:nvPr/>
        </p:nvSpPr>
        <p:spPr>
          <a:xfrm>
            <a:off x="2619304" y="2431948"/>
            <a:ext cx="502061"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0.0001</a:t>
            </a:r>
          </a:p>
        </p:txBody>
      </p:sp>
      <p:sp>
        <p:nvSpPr>
          <p:cNvPr id="206" name="Rectangle 205">
            <a:extLst>
              <a:ext uri="{FF2B5EF4-FFF2-40B4-BE49-F238E27FC236}">
                <a16:creationId xmlns:a16="http://schemas.microsoft.com/office/drawing/2014/main" id="{DCDFC62E-B146-BA4B-922A-6137E74C0581}"/>
              </a:ext>
            </a:extLst>
          </p:cNvPr>
          <p:cNvSpPr/>
          <p:nvPr/>
        </p:nvSpPr>
        <p:spPr>
          <a:xfrm>
            <a:off x="2496075" y="1878375"/>
            <a:ext cx="56137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&lt;0.0001</a:t>
            </a:r>
          </a:p>
        </p:txBody>
      </p:sp>
      <p:sp>
        <p:nvSpPr>
          <p:cNvPr id="210" name="Rectangle 209">
            <a:extLst>
              <a:ext uri="{FF2B5EF4-FFF2-40B4-BE49-F238E27FC236}">
                <a16:creationId xmlns:a16="http://schemas.microsoft.com/office/drawing/2014/main" id="{2D3EDE3A-F214-D943-AB51-BF89835864E1}"/>
              </a:ext>
            </a:extLst>
          </p:cNvPr>
          <p:cNvSpPr/>
          <p:nvPr/>
        </p:nvSpPr>
        <p:spPr>
          <a:xfrm>
            <a:off x="3803063" y="2298616"/>
            <a:ext cx="503664"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&lt;0.001</a:t>
            </a:r>
          </a:p>
        </p:txBody>
      </p:sp>
      <p:sp>
        <p:nvSpPr>
          <p:cNvPr id="212" name="Rectangle 211">
            <a:extLst>
              <a:ext uri="{FF2B5EF4-FFF2-40B4-BE49-F238E27FC236}">
                <a16:creationId xmlns:a16="http://schemas.microsoft.com/office/drawing/2014/main" id="{FA8B0C63-7ABF-D643-A94E-8BDCEBB6BA58}"/>
              </a:ext>
            </a:extLst>
          </p:cNvPr>
          <p:cNvSpPr/>
          <p:nvPr/>
        </p:nvSpPr>
        <p:spPr>
          <a:xfrm>
            <a:off x="3878222" y="2123713"/>
            <a:ext cx="502061"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0.0009</a:t>
            </a:r>
          </a:p>
        </p:txBody>
      </p:sp>
      <p:sp>
        <p:nvSpPr>
          <p:cNvPr id="213" name="Rectangle 212">
            <a:extLst>
              <a:ext uri="{FF2B5EF4-FFF2-40B4-BE49-F238E27FC236}">
                <a16:creationId xmlns:a16="http://schemas.microsoft.com/office/drawing/2014/main" id="{D73ED34F-35FA-AE4B-B76F-09B6F97646C2}"/>
              </a:ext>
            </a:extLst>
          </p:cNvPr>
          <p:cNvSpPr/>
          <p:nvPr/>
        </p:nvSpPr>
        <p:spPr>
          <a:xfrm>
            <a:off x="4159248" y="2293453"/>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0.698</a:t>
            </a:r>
          </a:p>
        </p:txBody>
      </p:sp>
      <p:sp>
        <p:nvSpPr>
          <p:cNvPr id="214" name="Rectangle 213">
            <a:extLst>
              <a:ext uri="{FF2B5EF4-FFF2-40B4-BE49-F238E27FC236}">
                <a16:creationId xmlns:a16="http://schemas.microsoft.com/office/drawing/2014/main" id="{8D9E3D6A-1BD0-5049-A2E7-0E31073F5996}"/>
              </a:ext>
            </a:extLst>
          </p:cNvPr>
          <p:cNvSpPr/>
          <p:nvPr/>
        </p:nvSpPr>
        <p:spPr>
          <a:xfrm>
            <a:off x="4070044" y="1957751"/>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0.021</a:t>
            </a:r>
          </a:p>
        </p:txBody>
      </p:sp>
      <p:sp>
        <p:nvSpPr>
          <p:cNvPr id="218" name="Rectangle 217">
            <a:extLst>
              <a:ext uri="{FF2B5EF4-FFF2-40B4-BE49-F238E27FC236}">
                <a16:creationId xmlns:a16="http://schemas.microsoft.com/office/drawing/2014/main" id="{54B6E4D1-7FC2-144C-BEDD-56D2835BAE39}"/>
              </a:ext>
            </a:extLst>
          </p:cNvPr>
          <p:cNvSpPr/>
          <p:nvPr/>
        </p:nvSpPr>
        <p:spPr>
          <a:xfrm>
            <a:off x="4514396" y="2305096"/>
            <a:ext cx="56137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&lt;0.0001</a:t>
            </a:r>
          </a:p>
        </p:txBody>
      </p:sp>
      <p:sp>
        <p:nvSpPr>
          <p:cNvPr id="220" name="Rectangle 219">
            <a:extLst>
              <a:ext uri="{FF2B5EF4-FFF2-40B4-BE49-F238E27FC236}">
                <a16:creationId xmlns:a16="http://schemas.microsoft.com/office/drawing/2014/main" id="{ADFD91EA-7A57-804D-A9A4-5E1951331030}"/>
              </a:ext>
            </a:extLst>
          </p:cNvPr>
          <p:cNvSpPr/>
          <p:nvPr/>
        </p:nvSpPr>
        <p:spPr>
          <a:xfrm>
            <a:off x="4636261" y="2126567"/>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0.972</a:t>
            </a:r>
          </a:p>
        </p:txBody>
      </p:sp>
      <p:sp>
        <p:nvSpPr>
          <p:cNvPr id="221" name="Rectangle 220">
            <a:extLst>
              <a:ext uri="{FF2B5EF4-FFF2-40B4-BE49-F238E27FC236}">
                <a16:creationId xmlns:a16="http://schemas.microsoft.com/office/drawing/2014/main" id="{25A7DE50-29DD-2E4B-9676-13F4F49140D0}"/>
              </a:ext>
            </a:extLst>
          </p:cNvPr>
          <p:cNvSpPr/>
          <p:nvPr/>
        </p:nvSpPr>
        <p:spPr>
          <a:xfrm>
            <a:off x="4924248" y="2305096"/>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0.003</a:t>
            </a:r>
          </a:p>
        </p:txBody>
      </p:sp>
      <p:sp>
        <p:nvSpPr>
          <p:cNvPr id="222" name="Rectangle 221">
            <a:extLst>
              <a:ext uri="{FF2B5EF4-FFF2-40B4-BE49-F238E27FC236}">
                <a16:creationId xmlns:a16="http://schemas.microsoft.com/office/drawing/2014/main" id="{19D43137-93CC-4A40-980B-C78D02BE932B}"/>
              </a:ext>
            </a:extLst>
          </p:cNvPr>
          <p:cNvSpPr/>
          <p:nvPr/>
        </p:nvSpPr>
        <p:spPr>
          <a:xfrm>
            <a:off x="4718704" y="1942522"/>
            <a:ext cx="56137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&lt;0.0001</a:t>
            </a:r>
          </a:p>
        </p:txBody>
      </p:sp>
      <p:sp>
        <p:nvSpPr>
          <p:cNvPr id="226" name="Rectangle 225">
            <a:extLst>
              <a:ext uri="{FF2B5EF4-FFF2-40B4-BE49-F238E27FC236}">
                <a16:creationId xmlns:a16="http://schemas.microsoft.com/office/drawing/2014/main" id="{DB531029-DBC2-B245-8255-053965A32CFC}"/>
              </a:ext>
            </a:extLst>
          </p:cNvPr>
          <p:cNvSpPr/>
          <p:nvPr/>
        </p:nvSpPr>
        <p:spPr>
          <a:xfrm>
            <a:off x="3701405" y="3750657"/>
            <a:ext cx="56137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&lt;0.0001</a:t>
            </a:r>
          </a:p>
        </p:txBody>
      </p:sp>
      <p:sp>
        <p:nvSpPr>
          <p:cNvPr id="228" name="Rectangle 227">
            <a:extLst>
              <a:ext uri="{FF2B5EF4-FFF2-40B4-BE49-F238E27FC236}">
                <a16:creationId xmlns:a16="http://schemas.microsoft.com/office/drawing/2014/main" id="{81E31535-E3E3-D046-AC7B-23082167601C}"/>
              </a:ext>
            </a:extLst>
          </p:cNvPr>
          <p:cNvSpPr/>
          <p:nvPr/>
        </p:nvSpPr>
        <p:spPr>
          <a:xfrm>
            <a:off x="3889944" y="3564282"/>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0.925</a:t>
            </a:r>
          </a:p>
        </p:txBody>
      </p:sp>
      <p:sp>
        <p:nvSpPr>
          <p:cNvPr id="229" name="Rectangle 228">
            <a:extLst>
              <a:ext uri="{FF2B5EF4-FFF2-40B4-BE49-F238E27FC236}">
                <a16:creationId xmlns:a16="http://schemas.microsoft.com/office/drawing/2014/main" id="{125C6FED-54B0-4D4F-AF7F-74B099B4C352}"/>
              </a:ext>
            </a:extLst>
          </p:cNvPr>
          <p:cNvSpPr/>
          <p:nvPr/>
        </p:nvSpPr>
        <p:spPr>
          <a:xfrm>
            <a:off x="4133520" y="3744181"/>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0.321</a:t>
            </a:r>
          </a:p>
        </p:txBody>
      </p:sp>
      <p:sp>
        <p:nvSpPr>
          <p:cNvPr id="230" name="Rectangle 229">
            <a:extLst>
              <a:ext uri="{FF2B5EF4-FFF2-40B4-BE49-F238E27FC236}">
                <a16:creationId xmlns:a16="http://schemas.microsoft.com/office/drawing/2014/main" id="{E15B97CE-488D-404E-8A3C-63944ECAD0E6}"/>
              </a:ext>
            </a:extLst>
          </p:cNvPr>
          <p:cNvSpPr/>
          <p:nvPr/>
        </p:nvSpPr>
        <p:spPr>
          <a:xfrm>
            <a:off x="3980725" y="3398056"/>
            <a:ext cx="56137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&lt;0.0001</a:t>
            </a:r>
          </a:p>
        </p:txBody>
      </p:sp>
      <p:sp>
        <p:nvSpPr>
          <p:cNvPr id="234" name="Rectangle 233">
            <a:extLst>
              <a:ext uri="{FF2B5EF4-FFF2-40B4-BE49-F238E27FC236}">
                <a16:creationId xmlns:a16="http://schemas.microsoft.com/office/drawing/2014/main" id="{02301BB4-22DF-7441-A812-1ED48CA215A0}"/>
              </a:ext>
            </a:extLst>
          </p:cNvPr>
          <p:cNvSpPr/>
          <p:nvPr/>
        </p:nvSpPr>
        <p:spPr>
          <a:xfrm>
            <a:off x="4542097" y="3743630"/>
            <a:ext cx="502061"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0.0005</a:t>
            </a:r>
          </a:p>
        </p:txBody>
      </p:sp>
      <p:sp>
        <p:nvSpPr>
          <p:cNvPr id="236" name="Rectangle 235">
            <a:extLst>
              <a:ext uri="{FF2B5EF4-FFF2-40B4-BE49-F238E27FC236}">
                <a16:creationId xmlns:a16="http://schemas.microsoft.com/office/drawing/2014/main" id="{5AEDE369-6432-474A-9E2E-A02EB3D60C5F}"/>
              </a:ext>
            </a:extLst>
          </p:cNvPr>
          <p:cNvSpPr/>
          <p:nvPr/>
        </p:nvSpPr>
        <p:spPr>
          <a:xfrm>
            <a:off x="4630168" y="3535213"/>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0.785</a:t>
            </a:r>
          </a:p>
        </p:txBody>
      </p:sp>
      <p:sp>
        <p:nvSpPr>
          <p:cNvPr id="237" name="Rectangle 236">
            <a:extLst>
              <a:ext uri="{FF2B5EF4-FFF2-40B4-BE49-F238E27FC236}">
                <a16:creationId xmlns:a16="http://schemas.microsoft.com/office/drawing/2014/main" id="{654CB0DB-1073-1B44-AC07-2E5253BECB56}"/>
              </a:ext>
            </a:extLst>
          </p:cNvPr>
          <p:cNvSpPr/>
          <p:nvPr/>
        </p:nvSpPr>
        <p:spPr>
          <a:xfrm>
            <a:off x="4932136" y="3735226"/>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0.503</a:t>
            </a:r>
          </a:p>
        </p:txBody>
      </p:sp>
      <p:sp>
        <p:nvSpPr>
          <p:cNvPr id="238" name="Rectangle 237">
            <a:extLst>
              <a:ext uri="{FF2B5EF4-FFF2-40B4-BE49-F238E27FC236}">
                <a16:creationId xmlns:a16="http://schemas.microsoft.com/office/drawing/2014/main" id="{EAB5A443-43FE-F149-9666-FE224983DCCB}"/>
              </a:ext>
            </a:extLst>
          </p:cNvPr>
          <p:cNvSpPr/>
          <p:nvPr/>
        </p:nvSpPr>
        <p:spPr>
          <a:xfrm>
            <a:off x="4793127" y="3373636"/>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0.004</a:t>
            </a:r>
          </a:p>
        </p:txBody>
      </p:sp>
      <p:sp>
        <p:nvSpPr>
          <p:cNvPr id="242" name="Rectangle 241">
            <a:extLst>
              <a:ext uri="{FF2B5EF4-FFF2-40B4-BE49-F238E27FC236}">
                <a16:creationId xmlns:a16="http://schemas.microsoft.com/office/drawing/2014/main" id="{BD5C6DAC-3ECA-7045-8585-19F9A85963CC}"/>
              </a:ext>
            </a:extLst>
          </p:cNvPr>
          <p:cNvSpPr/>
          <p:nvPr/>
        </p:nvSpPr>
        <p:spPr>
          <a:xfrm>
            <a:off x="1497505" y="3728433"/>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0.001</a:t>
            </a:r>
          </a:p>
        </p:txBody>
      </p:sp>
      <p:sp>
        <p:nvSpPr>
          <p:cNvPr id="244" name="Rectangle 243">
            <a:extLst>
              <a:ext uri="{FF2B5EF4-FFF2-40B4-BE49-F238E27FC236}">
                <a16:creationId xmlns:a16="http://schemas.microsoft.com/office/drawing/2014/main" id="{303D6ACD-7A68-3645-A918-D89259DDE0E2}"/>
              </a:ext>
            </a:extLst>
          </p:cNvPr>
          <p:cNvSpPr/>
          <p:nvPr/>
        </p:nvSpPr>
        <p:spPr>
          <a:xfrm>
            <a:off x="1590226" y="3542839"/>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0.131</a:t>
            </a:r>
          </a:p>
        </p:txBody>
      </p:sp>
      <p:sp>
        <p:nvSpPr>
          <p:cNvPr id="245" name="Rectangle 244">
            <a:extLst>
              <a:ext uri="{FF2B5EF4-FFF2-40B4-BE49-F238E27FC236}">
                <a16:creationId xmlns:a16="http://schemas.microsoft.com/office/drawing/2014/main" id="{8C74A555-B63F-E34A-BCDD-4811ED80C375}"/>
              </a:ext>
            </a:extLst>
          </p:cNvPr>
          <p:cNvSpPr/>
          <p:nvPr/>
        </p:nvSpPr>
        <p:spPr>
          <a:xfrm>
            <a:off x="1869350" y="3719490"/>
            <a:ext cx="386644"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0.08</a:t>
            </a:r>
          </a:p>
        </p:txBody>
      </p:sp>
      <p:sp>
        <p:nvSpPr>
          <p:cNvPr id="246" name="Rectangle 245">
            <a:extLst>
              <a:ext uri="{FF2B5EF4-FFF2-40B4-BE49-F238E27FC236}">
                <a16:creationId xmlns:a16="http://schemas.microsoft.com/office/drawing/2014/main" id="{A0547DBD-A6BE-CC4C-82DD-3A31291E478D}"/>
              </a:ext>
            </a:extLst>
          </p:cNvPr>
          <p:cNvSpPr/>
          <p:nvPr/>
        </p:nvSpPr>
        <p:spPr>
          <a:xfrm>
            <a:off x="1774700" y="3395655"/>
            <a:ext cx="386644"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0.05</a:t>
            </a:r>
          </a:p>
        </p:txBody>
      </p:sp>
      <p:sp>
        <p:nvSpPr>
          <p:cNvPr id="250" name="Rectangle 249">
            <a:extLst>
              <a:ext uri="{FF2B5EF4-FFF2-40B4-BE49-F238E27FC236}">
                <a16:creationId xmlns:a16="http://schemas.microsoft.com/office/drawing/2014/main" id="{F367138B-6241-5248-BF92-5681075DA32A}"/>
              </a:ext>
            </a:extLst>
          </p:cNvPr>
          <p:cNvSpPr/>
          <p:nvPr/>
        </p:nvSpPr>
        <p:spPr>
          <a:xfrm>
            <a:off x="2216848" y="3723702"/>
            <a:ext cx="56137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&lt;0.0001</a:t>
            </a:r>
          </a:p>
        </p:txBody>
      </p:sp>
      <p:sp>
        <p:nvSpPr>
          <p:cNvPr id="252" name="Rectangle 251">
            <a:extLst>
              <a:ext uri="{FF2B5EF4-FFF2-40B4-BE49-F238E27FC236}">
                <a16:creationId xmlns:a16="http://schemas.microsoft.com/office/drawing/2014/main" id="{E773A8D3-DC68-0948-8277-F6CE96EF52B7}"/>
              </a:ext>
            </a:extLst>
          </p:cNvPr>
          <p:cNvSpPr/>
          <p:nvPr/>
        </p:nvSpPr>
        <p:spPr>
          <a:xfrm>
            <a:off x="2332409" y="3523528"/>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0.355</a:t>
            </a:r>
          </a:p>
        </p:txBody>
      </p:sp>
      <p:sp>
        <p:nvSpPr>
          <p:cNvPr id="253" name="Rectangle 252">
            <a:extLst>
              <a:ext uri="{FF2B5EF4-FFF2-40B4-BE49-F238E27FC236}">
                <a16:creationId xmlns:a16="http://schemas.microsoft.com/office/drawing/2014/main" id="{60E0E651-6BF1-B74B-93EF-A4A9ED4DD221}"/>
              </a:ext>
            </a:extLst>
          </p:cNvPr>
          <p:cNvSpPr/>
          <p:nvPr/>
        </p:nvSpPr>
        <p:spPr>
          <a:xfrm>
            <a:off x="2638028" y="3706362"/>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0.003</a:t>
            </a:r>
          </a:p>
        </p:txBody>
      </p:sp>
      <p:sp>
        <p:nvSpPr>
          <p:cNvPr id="254" name="Rectangle 253">
            <a:extLst>
              <a:ext uri="{FF2B5EF4-FFF2-40B4-BE49-F238E27FC236}">
                <a16:creationId xmlns:a16="http://schemas.microsoft.com/office/drawing/2014/main" id="{83B69029-0C7F-2C41-9204-BA882BD0A998}"/>
              </a:ext>
            </a:extLst>
          </p:cNvPr>
          <p:cNvSpPr/>
          <p:nvPr/>
        </p:nvSpPr>
        <p:spPr>
          <a:xfrm>
            <a:off x="2420472" y="3335374"/>
            <a:ext cx="530915"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 0.0015</a:t>
            </a:r>
          </a:p>
        </p:txBody>
      </p:sp>
      <p:sp>
        <p:nvSpPr>
          <p:cNvPr id="258" name="Rectangle 257">
            <a:extLst>
              <a:ext uri="{FF2B5EF4-FFF2-40B4-BE49-F238E27FC236}">
                <a16:creationId xmlns:a16="http://schemas.microsoft.com/office/drawing/2014/main" id="{22729B17-D0B5-9A4B-A001-BC50157BD725}"/>
              </a:ext>
            </a:extLst>
          </p:cNvPr>
          <p:cNvSpPr/>
          <p:nvPr/>
        </p:nvSpPr>
        <p:spPr>
          <a:xfrm>
            <a:off x="1505081" y="5897430"/>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0.017</a:t>
            </a:r>
          </a:p>
        </p:txBody>
      </p:sp>
      <p:sp>
        <p:nvSpPr>
          <p:cNvPr id="260" name="Rectangle 259">
            <a:extLst>
              <a:ext uri="{FF2B5EF4-FFF2-40B4-BE49-F238E27FC236}">
                <a16:creationId xmlns:a16="http://schemas.microsoft.com/office/drawing/2014/main" id="{D4D1A641-9521-DD4C-B92B-20339A723342}"/>
              </a:ext>
            </a:extLst>
          </p:cNvPr>
          <p:cNvSpPr/>
          <p:nvPr/>
        </p:nvSpPr>
        <p:spPr>
          <a:xfrm>
            <a:off x="1540156" y="5701138"/>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0.948</a:t>
            </a:r>
          </a:p>
        </p:txBody>
      </p:sp>
      <p:sp>
        <p:nvSpPr>
          <p:cNvPr id="261" name="Rectangle 260">
            <a:extLst>
              <a:ext uri="{FF2B5EF4-FFF2-40B4-BE49-F238E27FC236}">
                <a16:creationId xmlns:a16="http://schemas.microsoft.com/office/drawing/2014/main" id="{AD31471A-5BE5-B747-9FD6-0B3EC3AF60DB}"/>
              </a:ext>
            </a:extLst>
          </p:cNvPr>
          <p:cNvSpPr/>
          <p:nvPr/>
        </p:nvSpPr>
        <p:spPr>
          <a:xfrm>
            <a:off x="1847808" y="5887660"/>
            <a:ext cx="328936"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0.8</a:t>
            </a:r>
          </a:p>
        </p:txBody>
      </p:sp>
      <p:sp>
        <p:nvSpPr>
          <p:cNvPr id="262" name="Rectangle 261">
            <a:extLst>
              <a:ext uri="{FF2B5EF4-FFF2-40B4-BE49-F238E27FC236}">
                <a16:creationId xmlns:a16="http://schemas.microsoft.com/office/drawing/2014/main" id="{CE0FAAD8-16FF-7B4E-ADFC-2FEE2D2E7352}"/>
              </a:ext>
            </a:extLst>
          </p:cNvPr>
          <p:cNvSpPr/>
          <p:nvPr/>
        </p:nvSpPr>
        <p:spPr>
          <a:xfrm>
            <a:off x="1692851" y="5534370"/>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0.065</a:t>
            </a:r>
          </a:p>
        </p:txBody>
      </p:sp>
      <p:sp>
        <p:nvSpPr>
          <p:cNvPr id="266" name="Rectangle 265">
            <a:extLst>
              <a:ext uri="{FF2B5EF4-FFF2-40B4-BE49-F238E27FC236}">
                <a16:creationId xmlns:a16="http://schemas.microsoft.com/office/drawing/2014/main" id="{86676227-B13B-5948-BA8D-DBB6191F6C37}"/>
              </a:ext>
            </a:extLst>
          </p:cNvPr>
          <p:cNvSpPr/>
          <p:nvPr/>
        </p:nvSpPr>
        <p:spPr>
          <a:xfrm>
            <a:off x="2228255" y="5555652"/>
            <a:ext cx="56137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&lt;0.0001</a:t>
            </a:r>
          </a:p>
        </p:txBody>
      </p:sp>
      <p:sp>
        <p:nvSpPr>
          <p:cNvPr id="268" name="Rectangle 267">
            <a:extLst>
              <a:ext uri="{FF2B5EF4-FFF2-40B4-BE49-F238E27FC236}">
                <a16:creationId xmlns:a16="http://schemas.microsoft.com/office/drawing/2014/main" id="{BCF1CDEC-DF87-984B-B821-F5B1E47D4E3E}"/>
              </a:ext>
            </a:extLst>
          </p:cNvPr>
          <p:cNvSpPr/>
          <p:nvPr/>
        </p:nvSpPr>
        <p:spPr>
          <a:xfrm>
            <a:off x="2359386" y="5365464"/>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0.567</a:t>
            </a:r>
          </a:p>
        </p:txBody>
      </p:sp>
      <p:sp>
        <p:nvSpPr>
          <p:cNvPr id="269" name="Rectangle 268">
            <a:extLst>
              <a:ext uri="{FF2B5EF4-FFF2-40B4-BE49-F238E27FC236}">
                <a16:creationId xmlns:a16="http://schemas.microsoft.com/office/drawing/2014/main" id="{AB0FBD27-6782-B447-8808-A61AFA9E715F}"/>
              </a:ext>
            </a:extLst>
          </p:cNvPr>
          <p:cNvSpPr/>
          <p:nvPr/>
        </p:nvSpPr>
        <p:spPr>
          <a:xfrm>
            <a:off x="2630824" y="5535145"/>
            <a:ext cx="56137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&lt;0.0001</a:t>
            </a:r>
          </a:p>
        </p:txBody>
      </p:sp>
      <p:sp>
        <p:nvSpPr>
          <p:cNvPr id="270" name="Rectangle 269">
            <a:extLst>
              <a:ext uri="{FF2B5EF4-FFF2-40B4-BE49-F238E27FC236}">
                <a16:creationId xmlns:a16="http://schemas.microsoft.com/office/drawing/2014/main" id="{C3CC1B68-5BFB-D34E-8187-3F2C4F3C4DA2}"/>
              </a:ext>
            </a:extLst>
          </p:cNvPr>
          <p:cNvSpPr/>
          <p:nvPr/>
        </p:nvSpPr>
        <p:spPr>
          <a:xfrm>
            <a:off x="2510688" y="5224761"/>
            <a:ext cx="56137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&lt;0.0001</a:t>
            </a:r>
          </a:p>
        </p:txBody>
      </p:sp>
      <p:sp>
        <p:nvSpPr>
          <p:cNvPr id="274" name="Rectangle 273">
            <a:extLst>
              <a:ext uri="{FF2B5EF4-FFF2-40B4-BE49-F238E27FC236}">
                <a16:creationId xmlns:a16="http://schemas.microsoft.com/office/drawing/2014/main" id="{CB064F84-40EA-5E42-A862-BD133F2406BC}"/>
              </a:ext>
            </a:extLst>
          </p:cNvPr>
          <p:cNvSpPr/>
          <p:nvPr/>
        </p:nvSpPr>
        <p:spPr>
          <a:xfrm>
            <a:off x="3772710" y="5411819"/>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0.748</a:t>
            </a:r>
          </a:p>
        </p:txBody>
      </p:sp>
      <p:sp>
        <p:nvSpPr>
          <p:cNvPr id="276" name="Rectangle 275">
            <a:extLst>
              <a:ext uri="{FF2B5EF4-FFF2-40B4-BE49-F238E27FC236}">
                <a16:creationId xmlns:a16="http://schemas.microsoft.com/office/drawing/2014/main" id="{5D2C5BAB-395E-9049-9F85-FEC6645910EB}"/>
              </a:ext>
            </a:extLst>
          </p:cNvPr>
          <p:cNvSpPr/>
          <p:nvPr/>
        </p:nvSpPr>
        <p:spPr>
          <a:xfrm>
            <a:off x="3822889" y="5212845"/>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0.532</a:t>
            </a:r>
          </a:p>
        </p:txBody>
      </p:sp>
      <p:sp>
        <p:nvSpPr>
          <p:cNvPr id="277" name="Rectangle 276">
            <a:extLst>
              <a:ext uri="{FF2B5EF4-FFF2-40B4-BE49-F238E27FC236}">
                <a16:creationId xmlns:a16="http://schemas.microsoft.com/office/drawing/2014/main" id="{6F71E658-140E-DA40-9480-1E1A47E49F4D}"/>
              </a:ext>
            </a:extLst>
          </p:cNvPr>
          <p:cNvSpPr/>
          <p:nvPr/>
        </p:nvSpPr>
        <p:spPr>
          <a:xfrm>
            <a:off x="4112300" y="5392676"/>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0.104</a:t>
            </a:r>
          </a:p>
        </p:txBody>
      </p:sp>
      <p:sp>
        <p:nvSpPr>
          <p:cNvPr id="278" name="Rectangle 277">
            <a:extLst>
              <a:ext uri="{FF2B5EF4-FFF2-40B4-BE49-F238E27FC236}">
                <a16:creationId xmlns:a16="http://schemas.microsoft.com/office/drawing/2014/main" id="{2564B186-FFED-F143-99E2-1949ABB01107}"/>
              </a:ext>
            </a:extLst>
          </p:cNvPr>
          <p:cNvSpPr/>
          <p:nvPr/>
        </p:nvSpPr>
        <p:spPr>
          <a:xfrm>
            <a:off x="3994886" y="5076769"/>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0.994</a:t>
            </a:r>
          </a:p>
        </p:txBody>
      </p:sp>
      <p:sp>
        <p:nvSpPr>
          <p:cNvPr id="282" name="Rectangle 281">
            <a:extLst>
              <a:ext uri="{FF2B5EF4-FFF2-40B4-BE49-F238E27FC236}">
                <a16:creationId xmlns:a16="http://schemas.microsoft.com/office/drawing/2014/main" id="{2F752E0C-D524-E946-8F64-CFA8000ABB62}"/>
              </a:ext>
            </a:extLst>
          </p:cNvPr>
          <p:cNvSpPr/>
          <p:nvPr/>
        </p:nvSpPr>
        <p:spPr>
          <a:xfrm>
            <a:off x="4517536" y="5388266"/>
            <a:ext cx="56137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&lt;0.0001</a:t>
            </a:r>
          </a:p>
        </p:txBody>
      </p:sp>
      <p:sp>
        <p:nvSpPr>
          <p:cNvPr id="284" name="Rectangle 283">
            <a:extLst>
              <a:ext uri="{FF2B5EF4-FFF2-40B4-BE49-F238E27FC236}">
                <a16:creationId xmlns:a16="http://schemas.microsoft.com/office/drawing/2014/main" id="{95031DB4-EAE4-984D-8060-48BBBAFED6DD}"/>
              </a:ext>
            </a:extLst>
          </p:cNvPr>
          <p:cNvSpPr/>
          <p:nvPr/>
        </p:nvSpPr>
        <p:spPr>
          <a:xfrm>
            <a:off x="4604894" y="5226418"/>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0.970</a:t>
            </a:r>
          </a:p>
        </p:txBody>
      </p:sp>
      <p:sp>
        <p:nvSpPr>
          <p:cNvPr id="285" name="Rectangle 284">
            <a:extLst>
              <a:ext uri="{FF2B5EF4-FFF2-40B4-BE49-F238E27FC236}">
                <a16:creationId xmlns:a16="http://schemas.microsoft.com/office/drawing/2014/main" id="{20C28F5F-E584-5C42-9E39-AE9A2C9B0A50}"/>
              </a:ext>
            </a:extLst>
          </p:cNvPr>
          <p:cNvSpPr/>
          <p:nvPr/>
        </p:nvSpPr>
        <p:spPr>
          <a:xfrm>
            <a:off x="4953144" y="5388266"/>
            <a:ext cx="56137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&lt;0.0001</a:t>
            </a:r>
          </a:p>
        </p:txBody>
      </p:sp>
      <p:sp>
        <p:nvSpPr>
          <p:cNvPr id="286" name="Rectangle 285">
            <a:extLst>
              <a:ext uri="{FF2B5EF4-FFF2-40B4-BE49-F238E27FC236}">
                <a16:creationId xmlns:a16="http://schemas.microsoft.com/office/drawing/2014/main" id="{111D61BE-51B8-EA40-B335-249F926501C5}"/>
              </a:ext>
            </a:extLst>
          </p:cNvPr>
          <p:cNvSpPr/>
          <p:nvPr/>
        </p:nvSpPr>
        <p:spPr>
          <a:xfrm>
            <a:off x="4789478" y="5075121"/>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0.192</a:t>
            </a:r>
          </a:p>
        </p:txBody>
      </p:sp>
      <p:sp>
        <p:nvSpPr>
          <p:cNvPr id="290" name="Rectangle 289">
            <a:extLst>
              <a:ext uri="{FF2B5EF4-FFF2-40B4-BE49-F238E27FC236}">
                <a16:creationId xmlns:a16="http://schemas.microsoft.com/office/drawing/2014/main" id="{CAF24FD5-F64F-444E-AE5E-6764A05788C1}"/>
              </a:ext>
            </a:extLst>
          </p:cNvPr>
          <p:cNvSpPr/>
          <p:nvPr/>
        </p:nvSpPr>
        <p:spPr>
          <a:xfrm>
            <a:off x="1487472" y="7171751"/>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0.869</a:t>
            </a:r>
          </a:p>
        </p:txBody>
      </p:sp>
      <p:sp>
        <p:nvSpPr>
          <p:cNvPr id="292" name="Rectangle 291">
            <a:extLst>
              <a:ext uri="{FF2B5EF4-FFF2-40B4-BE49-F238E27FC236}">
                <a16:creationId xmlns:a16="http://schemas.microsoft.com/office/drawing/2014/main" id="{BAF0D6BE-CF6C-E14B-918D-3182E1C7F5C4}"/>
              </a:ext>
            </a:extLst>
          </p:cNvPr>
          <p:cNvSpPr/>
          <p:nvPr/>
        </p:nvSpPr>
        <p:spPr>
          <a:xfrm>
            <a:off x="1492599" y="7005048"/>
            <a:ext cx="56137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&lt;0.0001</a:t>
            </a:r>
          </a:p>
        </p:txBody>
      </p:sp>
      <p:sp>
        <p:nvSpPr>
          <p:cNvPr id="293" name="Rectangle 292">
            <a:extLst>
              <a:ext uri="{FF2B5EF4-FFF2-40B4-BE49-F238E27FC236}">
                <a16:creationId xmlns:a16="http://schemas.microsoft.com/office/drawing/2014/main" id="{24C6912D-EC4F-084A-834A-F068BAC6E408}"/>
              </a:ext>
            </a:extLst>
          </p:cNvPr>
          <p:cNvSpPr/>
          <p:nvPr/>
        </p:nvSpPr>
        <p:spPr>
          <a:xfrm>
            <a:off x="1835498" y="7171751"/>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0.398</a:t>
            </a:r>
          </a:p>
        </p:txBody>
      </p:sp>
      <p:sp>
        <p:nvSpPr>
          <p:cNvPr id="294" name="Rectangle 293">
            <a:extLst>
              <a:ext uri="{FF2B5EF4-FFF2-40B4-BE49-F238E27FC236}">
                <a16:creationId xmlns:a16="http://schemas.microsoft.com/office/drawing/2014/main" id="{8F07EE88-F70E-954C-9330-B60A452349E3}"/>
              </a:ext>
            </a:extLst>
          </p:cNvPr>
          <p:cNvSpPr/>
          <p:nvPr/>
        </p:nvSpPr>
        <p:spPr>
          <a:xfrm>
            <a:off x="1748540" y="6859624"/>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0.408</a:t>
            </a:r>
          </a:p>
        </p:txBody>
      </p:sp>
      <p:sp>
        <p:nvSpPr>
          <p:cNvPr id="298" name="Rectangle 297">
            <a:extLst>
              <a:ext uri="{FF2B5EF4-FFF2-40B4-BE49-F238E27FC236}">
                <a16:creationId xmlns:a16="http://schemas.microsoft.com/office/drawing/2014/main" id="{F2CFDE9F-773F-3A48-A2DF-32EBFB50D619}"/>
              </a:ext>
            </a:extLst>
          </p:cNvPr>
          <p:cNvSpPr/>
          <p:nvPr/>
        </p:nvSpPr>
        <p:spPr>
          <a:xfrm>
            <a:off x="2288675" y="7045497"/>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0.997</a:t>
            </a:r>
          </a:p>
        </p:txBody>
      </p:sp>
      <p:sp>
        <p:nvSpPr>
          <p:cNvPr id="300" name="Rectangle 299">
            <a:extLst>
              <a:ext uri="{FF2B5EF4-FFF2-40B4-BE49-F238E27FC236}">
                <a16:creationId xmlns:a16="http://schemas.microsoft.com/office/drawing/2014/main" id="{97E2A7FA-8629-C941-A0D4-28C01BC85F74}"/>
              </a:ext>
            </a:extLst>
          </p:cNvPr>
          <p:cNvSpPr/>
          <p:nvPr/>
        </p:nvSpPr>
        <p:spPr>
          <a:xfrm>
            <a:off x="2367429" y="6865963"/>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0.014</a:t>
            </a:r>
          </a:p>
        </p:txBody>
      </p:sp>
      <p:sp>
        <p:nvSpPr>
          <p:cNvPr id="301" name="Rectangle 300">
            <a:extLst>
              <a:ext uri="{FF2B5EF4-FFF2-40B4-BE49-F238E27FC236}">
                <a16:creationId xmlns:a16="http://schemas.microsoft.com/office/drawing/2014/main" id="{C2D67D11-CE09-F44A-95EB-928AE52B97D7}"/>
              </a:ext>
            </a:extLst>
          </p:cNvPr>
          <p:cNvSpPr/>
          <p:nvPr/>
        </p:nvSpPr>
        <p:spPr>
          <a:xfrm>
            <a:off x="2602133" y="7038452"/>
            <a:ext cx="56137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&lt;0.0001</a:t>
            </a:r>
          </a:p>
        </p:txBody>
      </p:sp>
      <p:sp>
        <p:nvSpPr>
          <p:cNvPr id="302" name="Rectangle 301">
            <a:extLst>
              <a:ext uri="{FF2B5EF4-FFF2-40B4-BE49-F238E27FC236}">
                <a16:creationId xmlns:a16="http://schemas.microsoft.com/office/drawing/2014/main" id="{ACC453C8-E9B9-3644-9E8D-09953F7D93E5}"/>
              </a:ext>
            </a:extLst>
          </p:cNvPr>
          <p:cNvSpPr/>
          <p:nvPr/>
        </p:nvSpPr>
        <p:spPr>
          <a:xfrm>
            <a:off x="2543291" y="6720549"/>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0.250</a:t>
            </a:r>
          </a:p>
        </p:txBody>
      </p:sp>
      <p:sp>
        <p:nvSpPr>
          <p:cNvPr id="306" name="Rectangle 305">
            <a:extLst>
              <a:ext uri="{FF2B5EF4-FFF2-40B4-BE49-F238E27FC236}">
                <a16:creationId xmlns:a16="http://schemas.microsoft.com/office/drawing/2014/main" id="{751C5D8E-AA5A-E54E-9A93-B074D8FD3E28}"/>
              </a:ext>
            </a:extLst>
          </p:cNvPr>
          <p:cNvSpPr/>
          <p:nvPr/>
        </p:nvSpPr>
        <p:spPr>
          <a:xfrm>
            <a:off x="3726060" y="7386414"/>
            <a:ext cx="56137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&lt;0.0001</a:t>
            </a:r>
          </a:p>
        </p:txBody>
      </p:sp>
      <p:sp>
        <p:nvSpPr>
          <p:cNvPr id="308" name="Rectangle 307">
            <a:extLst>
              <a:ext uri="{FF2B5EF4-FFF2-40B4-BE49-F238E27FC236}">
                <a16:creationId xmlns:a16="http://schemas.microsoft.com/office/drawing/2014/main" id="{166B4453-F18C-2049-973D-0596DC472AF3}"/>
              </a:ext>
            </a:extLst>
          </p:cNvPr>
          <p:cNvSpPr/>
          <p:nvPr/>
        </p:nvSpPr>
        <p:spPr>
          <a:xfrm>
            <a:off x="3845809" y="7210089"/>
            <a:ext cx="502061"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0.0002</a:t>
            </a:r>
          </a:p>
        </p:txBody>
      </p:sp>
      <p:sp>
        <p:nvSpPr>
          <p:cNvPr id="309" name="Rectangle 308">
            <a:extLst>
              <a:ext uri="{FF2B5EF4-FFF2-40B4-BE49-F238E27FC236}">
                <a16:creationId xmlns:a16="http://schemas.microsoft.com/office/drawing/2014/main" id="{FC0621F3-C306-6245-ADE8-9E17EA6165C7}"/>
              </a:ext>
            </a:extLst>
          </p:cNvPr>
          <p:cNvSpPr/>
          <p:nvPr/>
        </p:nvSpPr>
        <p:spPr>
          <a:xfrm>
            <a:off x="4066640" y="7065216"/>
            <a:ext cx="56137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&lt;0.0001</a:t>
            </a:r>
          </a:p>
        </p:txBody>
      </p:sp>
      <p:sp>
        <p:nvSpPr>
          <p:cNvPr id="310" name="Rectangle 309">
            <a:extLst>
              <a:ext uri="{FF2B5EF4-FFF2-40B4-BE49-F238E27FC236}">
                <a16:creationId xmlns:a16="http://schemas.microsoft.com/office/drawing/2014/main" id="{58E5A5BC-F6FF-DD43-AEC0-B16F7FCCA36C}"/>
              </a:ext>
            </a:extLst>
          </p:cNvPr>
          <p:cNvSpPr/>
          <p:nvPr/>
        </p:nvSpPr>
        <p:spPr>
          <a:xfrm>
            <a:off x="4001949" y="6905616"/>
            <a:ext cx="44435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0.993</a:t>
            </a:r>
          </a:p>
        </p:txBody>
      </p:sp>
      <p:sp>
        <p:nvSpPr>
          <p:cNvPr id="314" name="Rectangle 313">
            <a:extLst>
              <a:ext uri="{FF2B5EF4-FFF2-40B4-BE49-F238E27FC236}">
                <a16:creationId xmlns:a16="http://schemas.microsoft.com/office/drawing/2014/main" id="{24514FAA-3DF7-1744-B677-993C26177BEF}"/>
              </a:ext>
            </a:extLst>
          </p:cNvPr>
          <p:cNvSpPr/>
          <p:nvPr/>
        </p:nvSpPr>
        <p:spPr>
          <a:xfrm>
            <a:off x="4400476" y="7244722"/>
            <a:ext cx="56137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&lt;0.0001</a:t>
            </a:r>
          </a:p>
        </p:txBody>
      </p:sp>
      <p:sp>
        <p:nvSpPr>
          <p:cNvPr id="316" name="Rectangle 315">
            <a:extLst>
              <a:ext uri="{FF2B5EF4-FFF2-40B4-BE49-F238E27FC236}">
                <a16:creationId xmlns:a16="http://schemas.microsoft.com/office/drawing/2014/main" id="{143737DC-33B1-9045-BFE7-11F5B0C7775F}"/>
              </a:ext>
            </a:extLst>
          </p:cNvPr>
          <p:cNvSpPr/>
          <p:nvPr/>
        </p:nvSpPr>
        <p:spPr>
          <a:xfrm>
            <a:off x="4589812" y="7052561"/>
            <a:ext cx="502061"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0.0002</a:t>
            </a:r>
          </a:p>
        </p:txBody>
      </p:sp>
      <p:sp>
        <p:nvSpPr>
          <p:cNvPr id="317" name="Rectangle 316">
            <a:extLst>
              <a:ext uri="{FF2B5EF4-FFF2-40B4-BE49-F238E27FC236}">
                <a16:creationId xmlns:a16="http://schemas.microsoft.com/office/drawing/2014/main" id="{97E9D502-1D5D-544A-B691-620C8D6B9D88}"/>
              </a:ext>
            </a:extLst>
          </p:cNvPr>
          <p:cNvSpPr/>
          <p:nvPr/>
        </p:nvSpPr>
        <p:spPr>
          <a:xfrm>
            <a:off x="4959968" y="7236318"/>
            <a:ext cx="561372"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&lt;0.0001</a:t>
            </a:r>
          </a:p>
        </p:txBody>
      </p:sp>
      <p:sp>
        <p:nvSpPr>
          <p:cNvPr id="318" name="Rectangle 317">
            <a:extLst>
              <a:ext uri="{FF2B5EF4-FFF2-40B4-BE49-F238E27FC236}">
                <a16:creationId xmlns:a16="http://schemas.microsoft.com/office/drawing/2014/main" id="{EB9391F8-B6DA-CA45-90BD-C9345DEEA347}"/>
              </a:ext>
            </a:extLst>
          </p:cNvPr>
          <p:cNvSpPr/>
          <p:nvPr/>
        </p:nvSpPr>
        <p:spPr>
          <a:xfrm>
            <a:off x="4715247" y="6898702"/>
            <a:ext cx="502061"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0.9993</a:t>
            </a:r>
          </a:p>
        </p:txBody>
      </p:sp>
      <p:cxnSp>
        <p:nvCxnSpPr>
          <p:cNvPr id="12" name="Straight Connector 11">
            <a:extLst>
              <a:ext uri="{FF2B5EF4-FFF2-40B4-BE49-F238E27FC236}">
                <a16:creationId xmlns:a16="http://schemas.microsoft.com/office/drawing/2014/main" id="{C961536D-7676-AE49-9E9D-7CB200D8A45F}"/>
              </a:ext>
            </a:extLst>
          </p:cNvPr>
          <p:cNvCxnSpPr>
            <a:cxnSpLocks/>
          </p:cNvCxnSpPr>
          <p:nvPr/>
        </p:nvCxnSpPr>
        <p:spPr>
          <a:xfrm>
            <a:off x="1687300" y="687404"/>
            <a:ext cx="536487" cy="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24" name="Straight Connector 323">
            <a:extLst>
              <a:ext uri="{FF2B5EF4-FFF2-40B4-BE49-F238E27FC236}">
                <a16:creationId xmlns:a16="http://schemas.microsoft.com/office/drawing/2014/main" id="{A852A478-5147-5F4F-8DB6-9FCAF0F64622}"/>
              </a:ext>
            </a:extLst>
          </p:cNvPr>
          <p:cNvCxnSpPr>
            <a:cxnSpLocks/>
          </p:cNvCxnSpPr>
          <p:nvPr/>
        </p:nvCxnSpPr>
        <p:spPr>
          <a:xfrm>
            <a:off x="1391644" y="528908"/>
            <a:ext cx="536487" cy="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25" name="Straight Connector 324">
            <a:extLst>
              <a:ext uri="{FF2B5EF4-FFF2-40B4-BE49-F238E27FC236}">
                <a16:creationId xmlns:a16="http://schemas.microsoft.com/office/drawing/2014/main" id="{E91E290A-3211-0A4C-A8DA-C15880BDA936}"/>
              </a:ext>
            </a:extLst>
          </p:cNvPr>
          <p:cNvCxnSpPr>
            <a:cxnSpLocks/>
          </p:cNvCxnSpPr>
          <p:nvPr/>
        </p:nvCxnSpPr>
        <p:spPr>
          <a:xfrm>
            <a:off x="2793761" y="730226"/>
            <a:ext cx="536487" cy="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26" name="Straight Connector 325">
            <a:extLst>
              <a:ext uri="{FF2B5EF4-FFF2-40B4-BE49-F238E27FC236}">
                <a16:creationId xmlns:a16="http://schemas.microsoft.com/office/drawing/2014/main" id="{0CA58825-B345-AD47-843B-146438D648D5}"/>
              </a:ext>
            </a:extLst>
          </p:cNvPr>
          <p:cNvCxnSpPr>
            <a:cxnSpLocks/>
          </p:cNvCxnSpPr>
          <p:nvPr/>
        </p:nvCxnSpPr>
        <p:spPr>
          <a:xfrm>
            <a:off x="3026629" y="557524"/>
            <a:ext cx="536487" cy="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27" name="Straight Connector 326">
            <a:extLst>
              <a:ext uri="{FF2B5EF4-FFF2-40B4-BE49-F238E27FC236}">
                <a16:creationId xmlns:a16="http://schemas.microsoft.com/office/drawing/2014/main" id="{326AC4CE-39E5-EB48-8F3E-D734A0319739}"/>
              </a:ext>
            </a:extLst>
          </p:cNvPr>
          <p:cNvCxnSpPr>
            <a:cxnSpLocks/>
          </p:cNvCxnSpPr>
          <p:nvPr/>
        </p:nvCxnSpPr>
        <p:spPr>
          <a:xfrm>
            <a:off x="4453098" y="729964"/>
            <a:ext cx="536487" cy="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28" name="Straight Connector 327">
            <a:extLst>
              <a:ext uri="{FF2B5EF4-FFF2-40B4-BE49-F238E27FC236}">
                <a16:creationId xmlns:a16="http://schemas.microsoft.com/office/drawing/2014/main" id="{A8E678EC-4110-B647-9FDC-FFA939753AA2}"/>
              </a:ext>
            </a:extLst>
          </p:cNvPr>
          <p:cNvCxnSpPr>
            <a:cxnSpLocks/>
          </p:cNvCxnSpPr>
          <p:nvPr/>
        </p:nvCxnSpPr>
        <p:spPr>
          <a:xfrm>
            <a:off x="4242022" y="905524"/>
            <a:ext cx="536487" cy="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38" name="Straight Connector 337">
            <a:extLst>
              <a:ext uri="{FF2B5EF4-FFF2-40B4-BE49-F238E27FC236}">
                <a16:creationId xmlns:a16="http://schemas.microsoft.com/office/drawing/2014/main" id="{6FBB5749-C5A6-CA45-AD80-FBF2F2CB533A}"/>
              </a:ext>
            </a:extLst>
          </p:cNvPr>
          <p:cNvCxnSpPr>
            <a:cxnSpLocks/>
          </p:cNvCxnSpPr>
          <p:nvPr/>
        </p:nvCxnSpPr>
        <p:spPr>
          <a:xfrm>
            <a:off x="1776698" y="2342518"/>
            <a:ext cx="396005" cy="1"/>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39" name="Straight Connector 338">
            <a:extLst>
              <a:ext uri="{FF2B5EF4-FFF2-40B4-BE49-F238E27FC236}">
                <a16:creationId xmlns:a16="http://schemas.microsoft.com/office/drawing/2014/main" id="{C82ABB9A-0C1A-E140-BD94-8C575B125D7D}"/>
              </a:ext>
            </a:extLst>
          </p:cNvPr>
          <p:cNvCxnSpPr>
            <a:cxnSpLocks/>
          </p:cNvCxnSpPr>
          <p:nvPr/>
        </p:nvCxnSpPr>
        <p:spPr>
          <a:xfrm>
            <a:off x="2445242" y="2366840"/>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0" name="Straight Connector 339">
            <a:extLst>
              <a:ext uri="{FF2B5EF4-FFF2-40B4-BE49-F238E27FC236}">
                <a16:creationId xmlns:a16="http://schemas.microsoft.com/office/drawing/2014/main" id="{2A51DEB0-F8C3-8C4C-AC91-F2D754001E14}"/>
              </a:ext>
            </a:extLst>
          </p:cNvPr>
          <p:cNvCxnSpPr>
            <a:cxnSpLocks/>
          </p:cNvCxnSpPr>
          <p:nvPr/>
        </p:nvCxnSpPr>
        <p:spPr>
          <a:xfrm>
            <a:off x="2768307" y="2614467"/>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1" name="Straight Connector 340">
            <a:extLst>
              <a:ext uri="{FF2B5EF4-FFF2-40B4-BE49-F238E27FC236}">
                <a16:creationId xmlns:a16="http://schemas.microsoft.com/office/drawing/2014/main" id="{CF0D19F7-CD76-9249-9D68-2C8A177A0B02}"/>
              </a:ext>
            </a:extLst>
          </p:cNvPr>
          <p:cNvCxnSpPr>
            <a:cxnSpLocks/>
          </p:cNvCxnSpPr>
          <p:nvPr/>
        </p:nvCxnSpPr>
        <p:spPr>
          <a:xfrm>
            <a:off x="2386298" y="2211454"/>
            <a:ext cx="396005" cy="1"/>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42" name="Straight Connector 341">
            <a:extLst>
              <a:ext uri="{FF2B5EF4-FFF2-40B4-BE49-F238E27FC236}">
                <a16:creationId xmlns:a16="http://schemas.microsoft.com/office/drawing/2014/main" id="{15279EEB-1E2D-AB46-9CBE-DD342D6F9D7A}"/>
              </a:ext>
            </a:extLst>
          </p:cNvPr>
          <p:cNvCxnSpPr>
            <a:cxnSpLocks/>
          </p:cNvCxnSpPr>
          <p:nvPr/>
        </p:nvCxnSpPr>
        <p:spPr>
          <a:xfrm>
            <a:off x="2575274" y="2062102"/>
            <a:ext cx="396005" cy="1"/>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43" name="Straight Connector 342">
            <a:extLst>
              <a:ext uri="{FF2B5EF4-FFF2-40B4-BE49-F238E27FC236}">
                <a16:creationId xmlns:a16="http://schemas.microsoft.com/office/drawing/2014/main" id="{5440BA92-912E-AF46-BC30-7372173B703A}"/>
              </a:ext>
            </a:extLst>
          </p:cNvPr>
          <p:cNvCxnSpPr>
            <a:cxnSpLocks/>
          </p:cNvCxnSpPr>
          <p:nvPr/>
        </p:nvCxnSpPr>
        <p:spPr>
          <a:xfrm>
            <a:off x="3990578" y="2485712"/>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4" name="Straight Connector 343">
            <a:extLst>
              <a:ext uri="{FF2B5EF4-FFF2-40B4-BE49-F238E27FC236}">
                <a16:creationId xmlns:a16="http://schemas.microsoft.com/office/drawing/2014/main" id="{5E1574F7-5523-134C-A174-BEA6AF5E6BBB}"/>
              </a:ext>
            </a:extLst>
          </p:cNvPr>
          <p:cNvCxnSpPr>
            <a:cxnSpLocks/>
          </p:cNvCxnSpPr>
          <p:nvPr/>
        </p:nvCxnSpPr>
        <p:spPr>
          <a:xfrm>
            <a:off x="4295355" y="2477307"/>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5" name="Straight Connector 344">
            <a:extLst>
              <a:ext uri="{FF2B5EF4-FFF2-40B4-BE49-F238E27FC236}">
                <a16:creationId xmlns:a16="http://schemas.microsoft.com/office/drawing/2014/main" id="{97644C9E-0FFD-7C41-85AE-C50225867869}"/>
              </a:ext>
            </a:extLst>
          </p:cNvPr>
          <p:cNvCxnSpPr>
            <a:cxnSpLocks/>
          </p:cNvCxnSpPr>
          <p:nvPr/>
        </p:nvCxnSpPr>
        <p:spPr>
          <a:xfrm flipV="1">
            <a:off x="3927290" y="2292892"/>
            <a:ext cx="385109" cy="443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46" name="Straight Connector 345">
            <a:extLst>
              <a:ext uri="{FF2B5EF4-FFF2-40B4-BE49-F238E27FC236}">
                <a16:creationId xmlns:a16="http://schemas.microsoft.com/office/drawing/2014/main" id="{53F8E84F-2407-6E4E-BC13-782AF67C451A}"/>
              </a:ext>
            </a:extLst>
          </p:cNvPr>
          <p:cNvCxnSpPr>
            <a:cxnSpLocks/>
          </p:cNvCxnSpPr>
          <p:nvPr/>
        </p:nvCxnSpPr>
        <p:spPr>
          <a:xfrm>
            <a:off x="4077938" y="2129158"/>
            <a:ext cx="396005" cy="1"/>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47" name="Straight Connector 346">
            <a:extLst>
              <a:ext uri="{FF2B5EF4-FFF2-40B4-BE49-F238E27FC236}">
                <a16:creationId xmlns:a16="http://schemas.microsoft.com/office/drawing/2014/main" id="{8E1F6FE1-3F00-E544-A651-29464CDBBFF4}"/>
              </a:ext>
            </a:extLst>
          </p:cNvPr>
          <p:cNvCxnSpPr>
            <a:cxnSpLocks/>
          </p:cNvCxnSpPr>
          <p:nvPr/>
        </p:nvCxnSpPr>
        <p:spPr>
          <a:xfrm>
            <a:off x="4740386" y="2485712"/>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8" name="Straight Connector 347">
            <a:extLst>
              <a:ext uri="{FF2B5EF4-FFF2-40B4-BE49-F238E27FC236}">
                <a16:creationId xmlns:a16="http://schemas.microsoft.com/office/drawing/2014/main" id="{FCE0F541-D29C-4648-8984-B2B865061FCB}"/>
              </a:ext>
            </a:extLst>
          </p:cNvPr>
          <p:cNvCxnSpPr>
            <a:cxnSpLocks/>
          </p:cNvCxnSpPr>
          <p:nvPr/>
        </p:nvCxnSpPr>
        <p:spPr>
          <a:xfrm>
            <a:off x="5045163" y="2477307"/>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9" name="Straight Connector 348">
            <a:extLst>
              <a:ext uri="{FF2B5EF4-FFF2-40B4-BE49-F238E27FC236}">
                <a16:creationId xmlns:a16="http://schemas.microsoft.com/office/drawing/2014/main" id="{515D551E-8C21-CA4E-9CD9-E78C96472559}"/>
              </a:ext>
            </a:extLst>
          </p:cNvPr>
          <p:cNvCxnSpPr>
            <a:cxnSpLocks/>
          </p:cNvCxnSpPr>
          <p:nvPr/>
        </p:nvCxnSpPr>
        <p:spPr>
          <a:xfrm flipV="1">
            <a:off x="4677098" y="2292892"/>
            <a:ext cx="385109" cy="443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50" name="Straight Connector 349">
            <a:extLst>
              <a:ext uri="{FF2B5EF4-FFF2-40B4-BE49-F238E27FC236}">
                <a16:creationId xmlns:a16="http://schemas.microsoft.com/office/drawing/2014/main" id="{D2A37FA4-46E2-5F41-9341-06125C8C43CE}"/>
              </a:ext>
            </a:extLst>
          </p:cNvPr>
          <p:cNvCxnSpPr>
            <a:cxnSpLocks/>
          </p:cNvCxnSpPr>
          <p:nvPr/>
        </p:nvCxnSpPr>
        <p:spPr>
          <a:xfrm>
            <a:off x="4827746" y="2129158"/>
            <a:ext cx="396005" cy="1"/>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55" name="Straight Connector 354">
            <a:extLst>
              <a:ext uri="{FF2B5EF4-FFF2-40B4-BE49-F238E27FC236}">
                <a16:creationId xmlns:a16="http://schemas.microsoft.com/office/drawing/2014/main" id="{4895A0AC-A260-9C46-891A-10BA12249A81}"/>
              </a:ext>
            </a:extLst>
          </p:cNvPr>
          <p:cNvCxnSpPr>
            <a:cxnSpLocks/>
          </p:cNvCxnSpPr>
          <p:nvPr/>
        </p:nvCxnSpPr>
        <p:spPr>
          <a:xfrm>
            <a:off x="1674098" y="3909708"/>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6" name="Straight Connector 355">
            <a:extLst>
              <a:ext uri="{FF2B5EF4-FFF2-40B4-BE49-F238E27FC236}">
                <a16:creationId xmlns:a16="http://schemas.microsoft.com/office/drawing/2014/main" id="{098E2B44-EED7-284A-8D7E-2119CCB18140}"/>
              </a:ext>
            </a:extLst>
          </p:cNvPr>
          <p:cNvCxnSpPr>
            <a:cxnSpLocks/>
          </p:cNvCxnSpPr>
          <p:nvPr/>
        </p:nvCxnSpPr>
        <p:spPr>
          <a:xfrm>
            <a:off x="1978875" y="3901303"/>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7" name="Straight Connector 356">
            <a:extLst>
              <a:ext uri="{FF2B5EF4-FFF2-40B4-BE49-F238E27FC236}">
                <a16:creationId xmlns:a16="http://schemas.microsoft.com/office/drawing/2014/main" id="{1718BF99-F040-3246-9BFB-4DD56BD574CE}"/>
              </a:ext>
            </a:extLst>
          </p:cNvPr>
          <p:cNvCxnSpPr>
            <a:cxnSpLocks/>
          </p:cNvCxnSpPr>
          <p:nvPr/>
        </p:nvCxnSpPr>
        <p:spPr>
          <a:xfrm flipV="1">
            <a:off x="1610810" y="3716888"/>
            <a:ext cx="385109" cy="443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58" name="Straight Connector 357">
            <a:extLst>
              <a:ext uri="{FF2B5EF4-FFF2-40B4-BE49-F238E27FC236}">
                <a16:creationId xmlns:a16="http://schemas.microsoft.com/office/drawing/2014/main" id="{0AA951C3-54AE-0B46-A058-E5C4B9318C4E}"/>
              </a:ext>
            </a:extLst>
          </p:cNvPr>
          <p:cNvCxnSpPr>
            <a:cxnSpLocks/>
          </p:cNvCxnSpPr>
          <p:nvPr/>
        </p:nvCxnSpPr>
        <p:spPr>
          <a:xfrm>
            <a:off x="1761458" y="3571442"/>
            <a:ext cx="396005" cy="1"/>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59" name="Straight Connector 358">
            <a:extLst>
              <a:ext uri="{FF2B5EF4-FFF2-40B4-BE49-F238E27FC236}">
                <a16:creationId xmlns:a16="http://schemas.microsoft.com/office/drawing/2014/main" id="{265F99A9-8062-CD49-A3C0-33D92400AECC}"/>
              </a:ext>
            </a:extLst>
          </p:cNvPr>
          <p:cNvCxnSpPr>
            <a:cxnSpLocks/>
          </p:cNvCxnSpPr>
          <p:nvPr/>
        </p:nvCxnSpPr>
        <p:spPr>
          <a:xfrm>
            <a:off x="2433050" y="3891420"/>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0" name="Straight Connector 359">
            <a:extLst>
              <a:ext uri="{FF2B5EF4-FFF2-40B4-BE49-F238E27FC236}">
                <a16:creationId xmlns:a16="http://schemas.microsoft.com/office/drawing/2014/main" id="{A2F77BC4-D6BE-9742-A083-3A9FD1E8DD83}"/>
              </a:ext>
            </a:extLst>
          </p:cNvPr>
          <p:cNvCxnSpPr>
            <a:cxnSpLocks/>
          </p:cNvCxnSpPr>
          <p:nvPr/>
        </p:nvCxnSpPr>
        <p:spPr>
          <a:xfrm>
            <a:off x="2737827" y="3883015"/>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1" name="Straight Connector 360">
            <a:extLst>
              <a:ext uri="{FF2B5EF4-FFF2-40B4-BE49-F238E27FC236}">
                <a16:creationId xmlns:a16="http://schemas.microsoft.com/office/drawing/2014/main" id="{7069E081-0B6B-1245-BED8-57FCF7ABBE53}"/>
              </a:ext>
            </a:extLst>
          </p:cNvPr>
          <p:cNvCxnSpPr>
            <a:cxnSpLocks/>
          </p:cNvCxnSpPr>
          <p:nvPr/>
        </p:nvCxnSpPr>
        <p:spPr>
          <a:xfrm flipV="1">
            <a:off x="2369762" y="3698600"/>
            <a:ext cx="385109" cy="443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62" name="Straight Connector 361">
            <a:extLst>
              <a:ext uri="{FF2B5EF4-FFF2-40B4-BE49-F238E27FC236}">
                <a16:creationId xmlns:a16="http://schemas.microsoft.com/office/drawing/2014/main" id="{FD3EC01F-D5DC-7D4B-B7BA-3D01A97FAB40}"/>
              </a:ext>
            </a:extLst>
          </p:cNvPr>
          <p:cNvCxnSpPr>
            <a:cxnSpLocks/>
          </p:cNvCxnSpPr>
          <p:nvPr/>
        </p:nvCxnSpPr>
        <p:spPr>
          <a:xfrm>
            <a:off x="2520410" y="3553154"/>
            <a:ext cx="396005" cy="1"/>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63" name="Straight Connector 362">
            <a:extLst>
              <a:ext uri="{FF2B5EF4-FFF2-40B4-BE49-F238E27FC236}">
                <a16:creationId xmlns:a16="http://schemas.microsoft.com/office/drawing/2014/main" id="{317699F2-1C16-3B45-BD51-EA9E107625AD}"/>
              </a:ext>
            </a:extLst>
          </p:cNvPr>
          <p:cNvCxnSpPr>
            <a:cxnSpLocks/>
          </p:cNvCxnSpPr>
          <p:nvPr/>
        </p:nvCxnSpPr>
        <p:spPr>
          <a:xfrm>
            <a:off x="3941810" y="3936560"/>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4" name="Straight Connector 363">
            <a:extLst>
              <a:ext uri="{FF2B5EF4-FFF2-40B4-BE49-F238E27FC236}">
                <a16:creationId xmlns:a16="http://schemas.microsoft.com/office/drawing/2014/main" id="{C465295E-E02C-1745-A60E-D78524C279FA}"/>
              </a:ext>
            </a:extLst>
          </p:cNvPr>
          <p:cNvCxnSpPr>
            <a:cxnSpLocks/>
          </p:cNvCxnSpPr>
          <p:nvPr/>
        </p:nvCxnSpPr>
        <p:spPr>
          <a:xfrm>
            <a:off x="4274019" y="3937299"/>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5" name="Straight Connector 364">
            <a:extLst>
              <a:ext uri="{FF2B5EF4-FFF2-40B4-BE49-F238E27FC236}">
                <a16:creationId xmlns:a16="http://schemas.microsoft.com/office/drawing/2014/main" id="{DC8CC1BE-C17A-D04E-84A2-8E5861E13C98}"/>
              </a:ext>
            </a:extLst>
          </p:cNvPr>
          <p:cNvCxnSpPr>
            <a:cxnSpLocks/>
          </p:cNvCxnSpPr>
          <p:nvPr/>
        </p:nvCxnSpPr>
        <p:spPr>
          <a:xfrm flipV="1">
            <a:off x="3905954" y="3743740"/>
            <a:ext cx="385109" cy="443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66" name="Straight Connector 365">
            <a:extLst>
              <a:ext uri="{FF2B5EF4-FFF2-40B4-BE49-F238E27FC236}">
                <a16:creationId xmlns:a16="http://schemas.microsoft.com/office/drawing/2014/main" id="{5CF54586-143E-0448-8AE0-2E86929B5131}"/>
              </a:ext>
            </a:extLst>
          </p:cNvPr>
          <p:cNvCxnSpPr>
            <a:cxnSpLocks/>
          </p:cNvCxnSpPr>
          <p:nvPr/>
        </p:nvCxnSpPr>
        <p:spPr>
          <a:xfrm>
            <a:off x="4065746" y="3580006"/>
            <a:ext cx="396005" cy="1"/>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67" name="Straight Connector 366">
            <a:extLst>
              <a:ext uri="{FF2B5EF4-FFF2-40B4-BE49-F238E27FC236}">
                <a16:creationId xmlns:a16="http://schemas.microsoft.com/office/drawing/2014/main" id="{3CCE939D-9C25-314E-AE5B-564F7C2D1420}"/>
              </a:ext>
            </a:extLst>
          </p:cNvPr>
          <p:cNvCxnSpPr>
            <a:cxnSpLocks/>
          </p:cNvCxnSpPr>
          <p:nvPr/>
        </p:nvCxnSpPr>
        <p:spPr>
          <a:xfrm>
            <a:off x="4746482" y="3909128"/>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8" name="Straight Connector 367">
            <a:extLst>
              <a:ext uri="{FF2B5EF4-FFF2-40B4-BE49-F238E27FC236}">
                <a16:creationId xmlns:a16="http://schemas.microsoft.com/office/drawing/2014/main" id="{F3DC4C5C-EA90-9C40-83B1-019D01D1EBC2}"/>
              </a:ext>
            </a:extLst>
          </p:cNvPr>
          <p:cNvCxnSpPr>
            <a:cxnSpLocks/>
          </p:cNvCxnSpPr>
          <p:nvPr/>
        </p:nvCxnSpPr>
        <p:spPr>
          <a:xfrm>
            <a:off x="5051259" y="3900723"/>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9" name="Straight Connector 368">
            <a:extLst>
              <a:ext uri="{FF2B5EF4-FFF2-40B4-BE49-F238E27FC236}">
                <a16:creationId xmlns:a16="http://schemas.microsoft.com/office/drawing/2014/main" id="{C08877FA-A736-A04A-BC36-0415CCA8329A}"/>
              </a:ext>
            </a:extLst>
          </p:cNvPr>
          <p:cNvCxnSpPr>
            <a:cxnSpLocks/>
          </p:cNvCxnSpPr>
          <p:nvPr/>
        </p:nvCxnSpPr>
        <p:spPr>
          <a:xfrm flipV="1">
            <a:off x="4683194" y="3716308"/>
            <a:ext cx="385109" cy="443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70" name="Straight Connector 369">
            <a:extLst>
              <a:ext uri="{FF2B5EF4-FFF2-40B4-BE49-F238E27FC236}">
                <a16:creationId xmlns:a16="http://schemas.microsoft.com/office/drawing/2014/main" id="{4E0C7EC7-5317-D64D-BEC4-0CA089EAD2FF}"/>
              </a:ext>
            </a:extLst>
          </p:cNvPr>
          <p:cNvCxnSpPr>
            <a:cxnSpLocks/>
          </p:cNvCxnSpPr>
          <p:nvPr/>
        </p:nvCxnSpPr>
        <p:spPr>
          <a:xfrm>
            <a:off x="4833842" y="3552574"/>
            <a:ext cx="396005" cy="1"/>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73" name="TextBox 372">
            <a:extLst>
              <a:ext uri="{FF2B5EF4-FFF2-40B4-BE49-F238E27FC236}">
                <a16:creationId xmlns:a16="http://schemas.microsoft.com/office/drawing/2014/main" id="{9FBE77CF-F2DE-FE42-8B0F-B38E050C3DB8}"/>
              </a:ext>
            </a:extLst>
          </p:cNvPr>
          <p:cNvSpPr txBox="1"/>
          <p:nvPr/>
        </p:nvSpPr>
        <p:spPr>
          <a:xfrm>
            <a:off x="1508108" y="3196074"/>
            <a:ext cx="976549"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YL  YD OL OD    </a:t>
            </a:r>
          </a:p>
        </p:txBody>
      </p:sp>
      <p:sp>
        <p:nvSpPr>
          <p:cNvPr id="374" name="TextBox 373">
            <a:extLst>
              <a:ext uri="{FF2B5EF4-FFF2-40B4-BE49-F238E27FC236}">
                <a16:creationId xmlns:a16="http://schemas.microsoft.com/office/drawing/2014/main" id="{56C1769A-1197-6247-832B-1B9E52C236F7}"/>
              </a:ext>
            </a:extLst>
          </p:cNvPr>
          <p:cNvSpPr txBox="1"/>
          <p:nvPr/>
        </p:nvSpPr>
        <p:spPr>
          <a:xfrm>
            <a:off x="2718337" y="1723467"/>
            <a:ext cx="1063112"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YL   YD  OL  OD    </a:t>
            </a:r>
          </a:p>
        </p:txBody>
      </p:sp>
      <p:sp>
        <p:nvSpPr>
          <p:cNvPr id="375" name="TextBox 374">
            <a:extLst>
              <a:ext uri="{FF2B5EF4-FFF2-40B4-BE49-F238E27FC236}">
                <a16:creationId xmlns:a16="http://schemas.microsoft.com/office/drawing/2014/main" id="{D9C0F0A8-3E18-5143-84E0-098D5FD3562D}"/>
              </a:ext>
            </a:extLst>
          </p:cNvPr>
          <p:cNvSpPr txBox="1"/>
          <p:nvPr/>
        </p:nvSpPr>
        <p:spPr>
          <a:xfrm>
            <a:off x="4174367" y="1723059"/>
            <a:ext cx="1063112"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YL   YD  OL  OD    </a:t>
            </a:r>
          </a:p>
        </p:txBody>
      </p:sp>
      <p:sp>
        <p:nvSpPr>
          <p:cNvPr id="376" name="TextBox 375">
            <a:extLst>
              <a:ext uri="{FF2B5EF4-FFF2-40B4-BE49-F238E27FC236}">
                <a16:creationId xmlns:a16="http://schemas.microsoft.com/office/drawing/2014/main" id="{0B763CAF-98AE-C34C-9EF8-E292CF4A18AC}"/>
              </a:ext>
            </a:extLst>
          </p:cNvPr>
          <p:cNvSpPr txBox="1"/>
          <p:nvPr/>
        </p:nvSpPr>
        <p:spPr>
          <a:xfrm>
            <a:off x="2280044" y="3194925"/>
            <a:ext cx="1005403"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YL  YD  OL OD    </a:t>
            </a:r>
          </a:p>
        </p:txBody>
      </p:sp>
      <p:sp>
        <p:nvSpPr>
          <p:cNvPr id="377" name="TextBox 376">
            <a:extLst>
              <a:ext uri="{FF2B5EF4-FFF2-40B4-BE49-F238E27FC236}">
                <a16:creationId xmlns:a16="http://schemas.microsoft.com/office/drawing/2014/main" id="{14CF4736-9A7D-B243-BCC3-61FB8E267584}"/>
              </a:ext>
            </a:extLst>
          </p:cNvPr>
          <p:cNvSpPr txBox="1"/>
          <p:nvPr/>
        </p:nvSpPr>
        <p:spPr>
          <a:xfrm>
            <a:off x="3812387" y="3193416"/>
            <a:ext cx="976549"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YL  YD OL OD    </a:t>
            </a:r>
          </a:p>
        </p:txBody>
      </p:sp>
      <p:sp>
        <p:nvSpPr>
          <p:cNvPr id="378" name="TextBox 377">
            <a:extLst>
              <a:ext uri="{FF2B5EF4-FFF2-40B4-BE49-F238E27FC236}">
                <a16:creationId xmlns:a16="http://schemas.microsoft.com/office/drawing/2014/main" id="{095ADCDA-B8D0-A44C-B4D3-D10705200934}"/>
              </a:ext>
            </a:extLst>
          </p:cNvPr>
          <p:cNvSpPr txBox="1"/>
          <p:nvPr/>
        </p:nvSpPr>
        <p:spPr>
          <a:xfrm>
            <a:off x="4584323" y="3192267"/>
            <a:ext cx="1005403"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YL  YD  OL OD    </a:t>
            </a:r>
          </a:p>
        </p:txBody>
      </p:sp>
      <p:sp>
        <p:nvSpPr>
          <p:cNvPr id="379" name="TextBox 378">
            <a:extLst>
              <a:ext uri="{FF2B5EF4-FFF2-40B4-BE49-F238E27FC236}">
                <a16:creationId xmlns:a16="http://schemas.microsoft.com/office/drawing/2014/main" id="{293B526F-2731-A64D-93FF-81DE4C922AD7}"/>
              </a:ext>
            </a:extLst>
          </p:cNvPr>
          <p:cNvSpPr txBox="1"/>
          <p:nvPr/>
        </p:nvSpPr>
        <p:spPr>
          <a:xfrm>
            <a:off x="1481001" y="4929933"/>
            <a:ext cx="976549"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YL  YD OL OD    </a:t>
            </a:r>
          </a:p>
        </p:txBody>
      </p:sp>
      <p:sp>
        <p:nvSpPr>
          <p:cNvPr id="380" name="TextBox 379">
            <a:extLst>
              <a:ext uri="{FF2B5EF4-FFF2-40B4-BE49-F238E27FC236}">
                <a16:creationId xmlns:a16="http://schemas.microsoft.com/office/drawing/2014/main" id="{8CD8F7AD-7C9B-E44E-B3A0-F23262AEC3B4}"/>
              </a:ext>
            </a:extLst>
          </p:cNvPr>
          <p:cNvSpPr txBox="1"/>
          <p:nvPr/>
        </p:nvSpPr>
        <p:spPr>
          <a:xfrm>
            <a:off x="2252937" y="4928784"/>
            <a:ext cx="1005403"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YL  YD  OL OD    </a:t>
            </a:r>
          </a:p>
        </p:txBody>
      </p:sp>
      <p:sp>
        <p:nvSpPr>
          <p:cNvPr id="381" name="TextBox 380">
            <a:extLst>
              <a:ext uri="{FF2B5EF4-FFF2-40B4-BE49-F238E27FC236}">
                <a16:creationId xmlns:a16="http://schemas.microsoft.com/office/drawing/2014/main" id="{2763C0E0-2637-3A4D-B1D1-0CA30D577143}"/>
              </a:ext>
            </a:extLst>
          </p:cNvPr>
          <p:cNvSpPr txBox="1"/>
          <p:nvPr/>
        </p:nvSpPr>
        <p:spPr>
          <a:xfrm>
            <a:off x="3770161" y="4902931"/>
            <a:ext cx="976549"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YL  YD OL OD    </a:t>
            </a:r>
          </a:p>
        </p:txBody>
      </p:sp>
      <p:sp>
        <p:nvSpPr>
          <p:cNvPr id="382" name="TextBox 381">
            <a:extLst>
              <a:ext uri="{FF2B5EF4-FFF2-40B4-BE49-F238E27FC236}">
                <a16:creationId xmlns:a16="http://schemas.microsoft.com/office/drawing/2014/main" id="{42B1188E-A639-5641-B5F9-F2E391E41D89}"/>
              </a:ext>
            </a:extLst>
          </p:cNvPr>
          <p:cNvSpPr txBox="1"/>
          <p:nvPr/>
        </p:nvSpPr>
        <p:spPr>
          <a:xfrm>
            <a:off x="4542097" y="4901782"/>
            <a:ext cx="1005403"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YL  YD  OL OD    </a:t>
            </a:r>
          </a:p>
        </p:txBody>
      </p:sp>
      <p:cxnSp>
        <p:nvCxnSpPr>
          <p:cNvPr id="383" name="Straight Connector 382">
            <a:extLst>
              <a:ext uri="{FF2B5EF4-FFF2-40B4-BE49-F238E27FC236}">
                <a16:creationId xmlns:a16="http://schemas.microsoft.com/office/drawing/2014/main" id="{FAF6A631-0133-C746-AECF-55508F579F63}"/>
              </a:ext>
            </a:extLst>
          </p:cNvPr>
          <p:cNvCxnSpPr>
            <a:cxnSpLocks/>
          </p:cNvCxnSpPr>
          <p:nvPr/>
        </p:nvCxnSpPr>
        <p:spPr>
          <a:xfrm>
            <a:off x="1628378" y="6067112"/>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4" name="Straight Connector 383">
            <a:extLst>
              <a:ext uri="{FF2B5EF4-FFF2-40B4-BE49-F238E27FC236}">
                <a16:creationId xmlns:a16="http://schemas.microsoft.com/office/drawing/2014/main" id="{103EDAC6-9B7A-2F42-B1D0-ED28B740E5BB}"/>
              </a:ext>
            </a:extLst>
          </p:cNvPr>
          <p:cNvCxnSpPr>
            <a:cxnSpLocks/>
          </p:cNvCxnSpPr>
          <p:nvPr/>
        </p:nvCxnSpPr>
        <p:spPr>
          <a:xfrm>
            <a:off x="1933155" y="6058707"/>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5" name="Straight Connector 384">
            <a:extLst>
              <a:ext uri="{FF2B5EF4-FFF2-40B4-BE49-F238E27FC236}">
                <a16:creationId xmlns:a16="http://schemas.microsoft.com/office/drawing/2014/main" id="{E3857ECA-783D-DB41-8C31-5CAB4087814C}"/>
              </a:ext>
            </a:extLst>
          </p:cNvPr>
          <p:cNvCxnSpPr>
            <a:cxnSpLocks/>
          </p:cNvCxnSpPr>
          <p:nvPr/>
        </p:nvCxnSpPr>
        <p:spPr>
          <a:xfrm flipV="1">
            <a:off x="1565090" y="5874292"/>
            <a:ext cx="385109" cy="443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86" name="Straight Connector 385">
            <a:extLst>
              <a:ext uri="{FF2B5EF4-FFF2-40B4-BE49-F238E27FC236}">
                <a16:creationId xmlns:a16="http://schemas.microsoft.com/office/drawing/2014/main" id="{CAE64B27-B670-FC4A-8439-A88BCFC32F60}"/>
              </a:ext>
            </a:extLst>
          </p:cNvPr>
          <p:cNvCxnSpPr>
            <a:cxnSpLocks/>
          </p:cNvCxnSpPr>
          <p:nvPr/>
        </p:nvCxnSpPr>
        <p:spPr>
          <a:xfrm>
            <a:off x="1715738" y="5710558"/>
            <a:ext cx="396005" cy="1"/>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87" name="Straight Connector 386">
            <a:extLst>
              <a:ext uri="{FF2B5EF4-FFF2-40B4-BE49-F238E27FC236}">
                <a16:creationId xmlns:a16="http://schemas.microsoft.com/office/drawing/2014/main" id="{F4F2960D-1C80-A246-B3E5-9C11BF7BBB7C}"/>
              </a:ext>
            </a:extLst>
          </p:cNvPr>
          <p:cNvCxnSpPr>
            <a:cxnSpLocks/>
          </p:cNvCxnSpPr>
          <p:nvPr/>
        </p:nvCxnSpPr>
        <p:spPr>
          <a:xfrm>
            <a:off x="2453755" y="5729176"/>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8" name="Straight Connector 387">
            <a:extLst>
              <a:ext uri="{FF2B5EF4-FFF2-40B4-BE49-F238E27FC236}">
                <a16:creationId xmlns:a16="http://schemas.microsoft.com/office/drawing/2014/main" id="{5CB71D3E-5C6B-A74F-9EC5-A4A430486F37}"/>
              </a:ext>
            </a:extLst>
          </p:cNvPr>
          <p:cNvCxnSpPr>
            <a:cxnSpLocks/>
          </p:cNvCxnSpPr>
          <p:nvPr/>
        </p:nvCxnSpPr>
        <p:spPr>
          <a:xfrm>
            <a:off x="2758532" y="5720771"/>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9" name="Straight Connector 388">
            <a:extLst>
              <a:ext uri="{FF2B5EF4-FFF2-40B4-BE49-F238E27FC236}">
                <a16:creationId xmlns:a16="http://schemas.microsoft.com/office/drawing/2014/main" id="{6E785BFE-B39C-8F4A-9A3B-9EDA0ABE2676}"/>
              </a:ext>
            </a:extLst>
          </p:cNvPr>
          <p:cNvCxnSpPr>
            <a:cxnSpLocks/>
          </p:cNvCxnSpPr>
          <p:nvPr/>
        </p:nvCxnSpPr>
        <p:spPr>
          <a:xfrm flipV="1">
            <a:off x="2390467" y="5536356"/>
            <a:ext cx="385109" cy="443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90" name="Straight Connector 389">
            <a:extLst>
              <a:ext uri="{FF2B5EF4-FFF2-40B4-BE49-F238E27FC236}">
                <a16:creationId xmlns:a16="http://schemas.microsoft.com/office/drawing/2014/main" id="{D71E0A55-3FB8-4C43-9ADF-CF7E8BC89F90}"/>
              </a:ext>
            </a:extLst>
          </p:cNvPr>
          <p:cNvCxnSpPr>
            <a:cxnSpLocks/>
          </p:cNvCxnSpPr>
          <p:nvPr/>
        </p:nvCxnSpPr>
        <p:spPr>
          <a:xfrm>
            <a:off x="2586835" y="5409198"/>
            <a:ext cx="396005" cy="1"/>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91" name="Straight Connector 390">
            <a:extLst>
              <a:ext uri="{FF2B5EF4-FFF2-40B4-BE49-F238E27FC236}">
                <a16:creationId xmlns:a16="http://schemas.microsoft.com/office/drawing/2014/main" id="{74611574-13B8-0640-8823-A93B8D2C277C}"/>
              </a:ext>
            </a:extLst>
          </p:cNvPr>
          <p:cNvCxnSpPr>
            <a:cxnSpLocks/>
          </p:cNvCxnSpPr>
          <p:nvPr/>
        </p:nvCxnSpPr>
        <p:spPr>
          <a:xfrm>
            <a:off x="3930087" y="5576656"/>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2" name="Straight Connector 391">
            <a:extLst>
              <a:ext uri="{FF2B5EF4-FFF2-40B4-BE49-F238E27FC236}">
                <a16:creationId xmlns:a16="http://schemas.microsoft.com/office/drawing/2014/main" id="{8EA156A1-8B9E-FC4A-AA6B-D708C0BDD5D9}"/>
              </a:ext>
            </a:extLst>
          </p:cNvPr>
          <p:cNvCxnSpPr>
            <a:cxnSpLocks/>
          </p:cNvCxnSpPr>
          <p:nvPr/>
        </p:nvCxnSpPr>
        <p:spPr>
          <a:xfrm>
            <a:off x="4234864" y="5568251"/>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3" name="Straight Connector 392">
            <a:extLst>
              <a:ext uri="{FF2B5EF4-FFF2-40B4-BE49-F238E27FC236}">
                <a16:creationId xmlns:a16="http://schemas.microsoft.com/office/drawing/2014/main" id="{E6FAF40D-4070-CB49-828C-B0A6C3B4BA9E}"/>
              </a:ext>
            </a:extLst>
          </p:cNvPr>
          <p:cNvCxnSpPr>
            <a:cxnSpLocks/>
          </p:cNvCxnSpPr>
          <p:nvPr/>
        </p:nvCxnSpPr>
        <p:spPr>
          <a:xfrm flipV="1">
            <a:off x="3866799" y="5383836"/>
            <a:ext cx="385109" cy="443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94" name="Straight Connector 393">
            <a:extLst>
              <a:ext uri="{FF2B5EF4-FFF2-40B4-BE49-F238E27FC236}">
                <a16:creationId xmlns:a16="http://schemas.microsoft.com/office/drawing/2014/main" id="{AD45DE30-504F-5643-9716-09C3A2E66F6D}"/>
              </a:ext>
            </a:extLst>
          </p:cNvPr>
          <p:cNvCxnSpPr>
            <a:cxnSpLocks/>
          </p:cNvCxnSpPr>
          <p:nvPr/>
        </p:nvCxnSpPr>
        <p:spPr>
          <a:xfrm>
            <a:off x="4017447" y="5247534"/>
            <a:ext cx="396005" cy="1"/>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95" name="Straight Connector 394">
            <a:extLst>
              <a:ext uri="{FF2B5EF4-FFF2-40B4-BE49-F238E27FC236}">
                <a16:creationId xmlns:a16="http://schemas.microsoft.com/office/drawing/2014/main" id="{414328E1-DB50-844B-9B5E-20BC6F6CB113}"/>
              </a:ext>
            </a:extLst>
          </p:cNvPr>
          <p:cNvCxnSpPr>
            <a:cxnSpLocks/>
          </p:cNvCxnSpPr>
          <p:nvPr/>
        </p:nvCxnSpPr>
        <p:spPr>
          <a:xfrm>
            <a:off x="4701116" y="5565208"/>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6" name="Straight Connector 395">
            <a:extLst>
              <a:ext uri="{FF2B5EF4-FFF2-40B4-BE49-F238E27FC236}">
                <a16:creationId xmlns:a16="http://schemas.microsoft.com/office/drawing/2014/main" id="{073987FB-846D-5B4A-BCB0-E66776381C92}"/>
              </a:ext>
            </a:extLst>
          </p:cNvPr>
          <p:cNvCxnSpPr>
            <a:cxnSpLocks/>
          </p:cNvCxnSpPr>
          <p:nvPr/>
        </p:nvCxnSpPr>
        <p:spPr>
          <a:xfrm>
            <a:off x="5033325" y="5556803"/>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7" name="Straight Connector 396">
            <a:extLst>
              <a:ext uri="{FF2B5EF4-FFF2-40B4-BE49-F238E27FC236}">
                <a16:creationId xmlns:a16="http://schemas.microsoft.com/office/drawing/2014/main" id="{F6DAF0B4-0B63-B04B-8647-E9B82F24189D}"/>
              </a:ext>
            </a:extLst>
          </p:cNvPr>
          <p:cNvCxnSpPr>
            <a:cxnSpLocks/>
          </p:cNvCxnSpPr>
          <p:nvPr/>
        </p:nvCxnSpPr>
        <p:spPr>
          <a:xfrm flipV="1">
            <a:off x="4665260" y="5408964"/>
            <a:ext cx="385109" cy="443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98" name="Straight Connector 397">
            <a:extLst>
              <a:ext uri="{FF2B5EF4-FFF2-40B4-BE49-F238E27FC236}">
                <a16:creationId xmlns:a16="http://schemas.microsoft.com/office/drawing/2014/main" id="{765910A5-B6EC-4A4A-AE0C-BA2203B354BA}"/>
              </a:ext>
            </a:extLst>
          </p:cNvPr>
          <p:cNvCxnSpPr>
            <a:cxnSpLocks/>
          </p:cNvCxnSpPr>
          <p:nvPr/>
        </p:nvCxnSpPr>
        <p:spPr>
          <a:xfrm>
            <a:off x="4815908" y="5245230"/>
            <a:ext cx="396005" cy="1"/>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00" name="TextBox 399">
            <a:extLst>
              <a:ext uri="{FF2B5EF4-FFF2-40B4-BE49-F238E27FC236}">
                <a16:creationId xmlns:a16="http://schemas.microsoft.com/office/drawing/2014/main" id="{EB582E6C-635E-9A41-92CA-8FF28D0F97B9}"/>
              </a:ext>
            </a:extLst>
          </p:cNvPr>
          <p:cNvSpPr txBox="1"/>
          <p:nvPr/>
        </p:nvSpPr>
        <p:spPr>
          <a:xfrm>
            <a:off x="3455467" y="5449973"/>
            <a:ext cx="357855" cy="1402948"/>
          </a:xfrm>
          <a:prstGeom prst="rect">
            <a:avLst/>
          </a:prstGeom>
          <a:noFill/>
        </p:spPr>
        <p:txBody>
          <a:bodyPr wrap="none" rtlCol="0">
            <a:spAutoFit/>
          </a:bodyPr>
          <a:lstStyle/>
          <a:p>
            <a:pPr algn="r"/>
            <a:r>
              <a:rPr lang="en-US" sz="800" dirty="0">
                <a:latin typeface="Arial" panose="020B0604020202020204" pitchFamily="34" charset="0"/>
                <a:cs typeface="Arial" panose="020B0604020202020204" pitchFamily="34" charset="0"/>
              </a:rPr>
              <a:t>100</a:t>
            </a:r>
          </a:p>
          <a:p>
            <a:pPr algn="r">
              <a:lnSpc>
                <a:spcPts val="7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80</a:t>
            </a:r>
          </a:p>
          <a:p>
            <a:pPr algn="r">
              <a:lnSpc>
                <a:spcPts val="7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60</a:t>
            </a:r>
          </a:p>
          <a:p>
            <a:pPr algn="r">
              <a:lnSpc>
                <a:spcPts val="7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40</a:t>
            </a:r>
          </a:p>
          <a:p>
            <a:pPr algn="r">
              <a:lnSpc>
                <a:spcPts val="7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20</a:t>
            </a:r>
          </a:p>
          <a:p>
            <a:pPr algn="r">
              <a:lnSpc>
                <a:spcPts val="7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0</a:t>
            </a:r>
          </a:p>
          <a:p>
            <a:pPr algn="r"/>
            <a:endParaRPr lang="en-US" sz="800" dirty="0">
              <a:latin typeface="Arial" panose="020B0604020202020204" pitchFamily="34" charset="0"/>
              <a:cs typeface="Arial" panose="020B0604020202020204" pitchFamily="34" charset="0"/>
            </a:endParaRPr>
          </a:p>
        </p:txBody>
      </p:sp>
      <p:sp>
        <p:nvSpPr>
          <p:cNvPr id="401" name="TextBox 400">
            <a:extLst>
              <a:ext uri="{FF2B5EF4-FFF2-40B4-BE49-F238E27FC236}">
                <a16:creationId xmlns:a16="http://schemas.microsoft.com/office/drawing/2014/main" id="{1A249F0B-F063-A344-9A1F-4656950D2F0A}"/>
              </a:ext>
            </a:extLst>
          </p:cNvPr>
          <p:cNvSpPr txBox="1"/>
          <p:nvPr/>
        </p:nvSpPr>
        <p:spPr>
          <a:xfrm>
            <a:off x="1441377" y="6553937"/>
            <a:ext cx="976549"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YL  YD OL OD    </a:t>
            </a:r>
          </a:p>
        </p:txBody>
      </p:sp>
      <p:sp>
        <p:nvSpPr>
          <p:cNvPr id="402" name="TextBox 401">
            <a:extLst>
              <a:ext uri="{FF2B5EF4-FFF2-40B4-BE49-F238E27FC236}">
                <a16:creationId xmlns:a16="http://schemas.microsoft.com/office/drawing/2014/main" id="{9F916B6A-6F29-5940-93E0-7B22838FE6A5}"/>
              </a:ext>
            </a:extLst>
          </p:cNvPr>
          <p:cNvSpPr txBox="1"/>
          <p:nvPr/>
        </p:nvSpPr>
        <p:spPr>
          <a:xfrm>
            <a:off x="2213313" y="6552788"/>
            <a:ext cx="1005403"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YL  YD  OL OD    </a:t>
            </a:r>
          </a:p>
        </p:txBody>
      </p:sp>
      <p:sp>
        <p:nvSpPr>
          <p:cNvPr id="403" name="TextBox 402">
            <a:extLst>
              <a:ext uri="{FF2B5EF4-FFF2-40B4-BE49-F238E27FC236}">
                <a16:creationId xmlns:a16="http://schemas.microsoft.com/office/drawing/2014/main" id="{FC9E7888-B01D-7C4B-840D-25404C438B0C}"/>
              </a:ext>
            </a:extLst>
          </p:cNvPr>
          <p:cNvSpPr txBox="1"/>
          <p:nvPr/>
        </p:nvSpPr>
        <p:spPr>
          <a:xfrm>
            <a:off x="3730537" y="6573235"/>
            <a:ext cx="976549"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YL  YD OL OD    </a:t>
            </a:r>
          </a:p>
        </p:txBody>
      </p:sp>
      <p:sp>
        <p:nvSpPr>
          <p:cNvPr id="404" name="TextBox 403">
            <a:extLst>
              <a:ext uri="{FF2B5EF4-FFF2-40B4-BE49-F238E27FC236}">
                <a16:creationId xmlns:a16="http://schemas.microsoft.com/office/drawing/2014/main" id="{3459B270-37F4-DE4D-8889-F686BDCFB805}"/>
              </a:ext>
            </a:extLst>
          </p:cNvPr>
          <p:cNvSpPr txBox="1"/>
          <p:nvPr/>
        </p:nvSpPr>
        <p:spPr>
          <a:xfrm>
            <a:off x="4502473" y="6572086"/>
            <a:ext cx="1005403"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YL  YD  OL OD    </a:t>
            </a:r>
          </a:p>
        </p:txBody>
      </p:sp>
      <p:sp>
        <p:nvSpPr>
          <p:cNvPr id="405" name="TextBox 404">
            <a:extLst>
              <a:ext uri="{FF2B5EF4-FFF2-40B4-BE49-F238E27FC236}">
                <a16:creationId xmlns:a16="http://schemas.microsoft.com/office/drawing/2014/main" id="{098A8549-CF23-F54A-9BEB-221201E201A3}"/>
              </a:ext>
            </a:extLst>
          </p:cNvPr>
          <p:cNvSpPr txBox="1"/>
          <p:nvPr/>
        </p:nvSpPr>
        <p:spPr>
          <a:xfrm>
            <a:off x="3479851" y="7101989"/>
            <a:ext cx="357855" cy="1402948"/>
          </a:xfrm>
          <a:prstGeom prst="rect">
            <a:avLst/>
          </a:prstGeom>
          <a:noFill/>
        </p:spPr>
        <p:txBody>
          <a:bodyPr wrap="none" rtlCol="0">
            <a:spAutoFit/>
          </a:bodyPr>
          <a:lstStyle/>
          <a:p>
            <a:pPr algn="r"/>
            <a:r>
              <a:rPr lang="en-US" sz="800" dirty="0">
                <a:latin typeface="Arial" panose="020B0604020202020204" pitchFamily="34" charset="0"/>
                <a:cs typeface="Arial" panose="020B0604020202020204" pitchFamily="34" charset="0"/>
              </a:rPr>
              <a:t>100</a:t>
            </a:r>
          </a:p>
          <a:p>
            <a:pPr algn="r">
              <a:lnSpc>
                <a:spcPts val="7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80</a:t>
            </a:r>
          </a:p>
          <a:p>
            <a:pPr algn="r">
              <a:lnSpc>
                <a:spcPts val="7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60</a:t>
            </a:r>
          </a:p>
          <a:p>
            <a:pPr algn="r">
              <a:lnSpc>
                <a:spcPts val="7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40</a:t>
            </a:r>
          </a:p>
          <a:p>
            <a:pPr algn="r">
              <a:lnSpc>
                <a:spcPts val="7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20</a:t>
            </a:r>
          </a:p>
          <a:p>
            <a:pPr algn="r">
              <a:lnSpc>
                <a:spcPts val="700"/>
              </a:lnSpc>
            </a:pPr>
            <a:endParaRPr lang="en-US" sz="800" dirty="0">
              <a:latin typeface="Arial" panose="020B0604020202020204" pitchFamily="34" charset="0"/>
              <a:cs typeface="Arial" panose="020B0604020202020204" pitchFamily="34" charset="0"/>
            </a:endParaRPr>
          </a:p>
          <a:p>
            <a:pPr algn="r"/>
            <a:r>
              <a:rPr lang="en-US" sz="800" dirty="0">
                <a:latin typeface="Arial" panose="020B0604020202020204" pitchFamily="34" charset="0"/>
                <a:cs typeface="Arial" panose="020B0604020202020204" pitchFamily="34" charset="0"/>
              </a:rPr>
              <a:t>0</a:t>
            </a:r>
          </a:p>
          <a:p>
            <a:pPr algn="r"/>
            <a:endParaRPr lang="en-US" sz="800" dirty="0">
              <a:latin typeface="Arial" panose="020B0604020202020204" pitchFamily="34" charset="0"/>
              <a:cs typeface="Arial" panose="020B0604020202020204" pitchFamily="34" charset="0"/>
            </a:endParaRPr>
          </a:p>
        </p:txBody>
      </p:sp>
      <p:sp>
        <p:nvSpPr>
          <p:cNvPr id="406" name="TextBox 405">
            <a:extLst>
              <a:ext uri="{FF2B5EF4-FFF2-40B4-BE49-F238E27FC236}">
                <a16:creationId xmlns:a16="http://schemas.microsoft.com/office/drawing/2014/main" id="{0EBFDC24-7C24-2342-8A6F-A4C301724427}"/>
              </a:ext>
            </a:extLst>
          </p:cNvPr>
          <p:cNvSpPr txBox="1"/>
          <p:nvPr/>
        </p:nvSpPr>
        <p:spPr>
          <a:xfrm>
            <a:off x="1234347" y="7049581"/>
            <a:ext cx="300146" cy="1531445"/>
          </a:xfrm>
          <a:prstGeom prst="rect">
            <a:avLst/>
          </a:prstGeom>
          <a:noFill/>
        </p:spPr>
        <p:txBody>
          <a:bodyPr wrap="none" rtlCol="0">
            <a:spAutoFit/>
          </a:bodyPr>
          <a:lstStyle/>
          <a:p>
            <a:pPr algn="r">
              <a:lnSpc>
                <a:spcPct val="200000"/>
              </a:lnSpc>
            </a:pPr>
            <a:r>
              <a:rPr lang="en-US" sz="800" dirty="0">
                <a:latin typeface="Arial" panose="020B0604020202020204" pitchFamily="34" charset="0"/>
                <a:cs typeface="Arial" panose="020B0604020202020204" pitchFamily="34" charset="0"/>
              </a:rPr>
              <a:t>80</a:t>
            </a:r>
          </a:p>
          <a:p>
            <a:pPr algn="r">
              <a:lnSpc>
                <a:spcPct val="200000"/>
              </a:lnSpc>
            </a:pPr>
            <a:r>
              <a:rPr lang="en-US" sz="800" dirty="0">
                <a:latin typeface="Arial" panose="020B0604020202020204" pitchFamily="34" charset="0"/>
                <a:cs typeface="Arial" panose="020B0604020202020204" pitchFamily="34" charset="0"/>
              </a:rPr>
              <a:t>60</a:t>
            </a:r>
          </a:p>
          <a:p>
            <a:pPr algn="r">
              <a:lnSpc>
                <a:spcPct val="200000"/>
              </a:lnSpc>
            </a:pPr>
            <a:r>
              <a:rPr lang="en-US" sz="800" dirty="0">
                <a:latin typeface="Arial" panose="020B0604020202020204" pitchFamily="34" charset="0"/>
                <a:cs typeface="Arial" panose="020B0604020202020204" pitchFamily="34" charset="0"/>
              </a:rPr>
              <a:t>40</a:t>
            </a:r>
          </a:p>
          <a:p>
            <a:pPr algn="r">
              <a:lnSpc>
                <a:spcPct val="200000"/>
              </a:lnSpc>
            </a:pPr>
            <a:r>
              <a:rPr lang="en-US" sz="800" dirty="0">
                <a:latin typeface="Arial" panose="020B0604020202020204" pitchFamily="34" charset="0"/>
                <a:cs typeface="Arial" panose="020B0604020202020204" pitchFamily="34" charset="0"/>
              </a:rPr>
              <a:t>20</a:t>
            </a:r>
          </a:p>
          <a:p>
            <a:pPr algn="r">
              <a:lnSpc>
                <a:spcPct val="200000"/>
              </a:lnSpc>
            </a:pPr>
            <a:r>
              <a:rPr lang="en-US" sz="800" dirty="0">
                <a:latin typeface="Arial" panose="020B0604020202020204" pitchFamily="34" charset="0"/>
                <a:cs typeface="Arial" panose="020B0604020202020204" pitchFamily="34" charset="0"/>
              </a:rPr>
              <a:t>0</a:t>
            </a:r>
          </a:p>
          <a:p>
            <a:pPr algn="r">
              <a:lnSpc>
                <a:spcPct val="200000"/>
              </a:lnSpc>
            </a:pPr>
            <a:endParaRPr lang="en-US" sz="800" dirty="0">
              <a:latin typeface="Arial" panose="020B0604020202020204" pitchFamily="34" charset="0"/>
              <a:cs typeface="Arial" panose="020B0604020202020204" pitchFamily="34" charset="0"/>
            </a:endParaRPr>
          </a:p>
        </p:txBody>
      </p:sp>
      <p:cxnSp>
        <p:nvCxnSpPr>
          <p:cNvPr id="407" name="Straight Connector 406">
            <a:extLst>
              <a:ext uri="{FF2B5EF4-FFF2-40B4-BE49-F238E27FC236}">
                <a16:creationId xmlns:a16="http://schemas.microsoft.com/office/drawing/2014/main" id="{4FC5C4E8-FC41-A647-BAA1-D0D27AA47C35}"/>
              </a:ext>
            </a:extLst>
          </p:cNvPr>
          <p:cNvCxnSpPr>
            <a:cxnSpLocks/>
          </p:cNvCxnSpPr>
          <p:nvPr/>
        </p:nvCxnSpPr>
        <p:spPr>
          <a:xfrm>
            <a:off x="1655810" y="7347272"/>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8" name="Straight Connector 407">
            <a:extLst>
              <a:ext uri="{FF2B5EF4-FFF2-40B4-BE49-F238E27FC236}">
                <a16:creationId xmlns:a16="http://schemas.microsoft.com/office/drawing/2014/main" id="{64994EA0-3244-C146-BCCB-C351526792FE}"/>
              </a:ext>
            </a:extLst>
          </p:cNvPr>
          <p:cNvCxnSpPr>
            <a:cxnSpLocks/>
          </p:cNvCxnSpPr>
          <p:nvPr/>
        </p:nvCxnSpPr>
        <p:spPr>
          <a:xfrm>
            <a:off x="1960587" y="7338867"/>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9" name="Straight Connector 408">
            <a:extLst>
              <a:ext uri="{FF2B5EF4-FFF2-40B4-BE49-F238E27FC236}">
                <a16:creationId xmlns:a16="http://schemas.microsoft.com/office/drawing/2014/main" id="{61ED234E-9EFB-2943-B288-24ACE8DE767A}"/>
              </a:ext>
            </a:extLst>
          </p:cNvPr>
          <p:cNvCxnSpPr>
            <a:cxnSpLocks/>
          </p:cNvCxnSpPr>
          <p:nvPr/>
        </p:nvCxnSpPr>
        <p:spPr>
          <a:xfrm flipV="1">
            <a:off x="1592522" y="7181884"/>
            <a:ext cx="385109" cy="443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10" name="Straight Connector 409">
            <a:extLst>
              <a:ext uri="{FF2B5EF4-FFF2-40B4-BE49-F238E27FC236}">
                <a16:creationId xmlns:a16="http://schemas.microsoft.com/office/drawing/2014/main" id="{23ED44EE-FFE1-6D44-A4AF-B12953200E72}"/>
              </a:ext>
            </a:extLst>
          </p:cNvPr>
          <p:cNvCxnSpPr>
            <a:cxnSpLocks/>
          </p:cNvCxnSpPr>
          <p:nvPr/>
        </p:nvCxnSpPr>
        <p:spPr>
          <a:xfrm>
            <a:off x="1752314" y="7036438"/>
            <a:ext cx="396005" cy="1"/>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11" name="Straight Connector 410">
            <a:extLst>
              <a:ext uri="{FF2B5EF4-FFF2-40B4-BE49-F238E27FC236}">
                <a16:creationId xmlns:a16="http://schemas.microsoft.com/office/drawing/2014/main" id="{1696369D-F289-9E42-9C81-E50C11089C42}"/>
              </a:ext>
            </a:extLst>
          </p:cNvPr>
          <p:cNvCxnSpPr>
            <a:cxnSpLocks/>
          </p:cNvCxnSpPr>
          <p:nvPr/>
        </p:nvCxnSpPr>
        <p:spPr>
          <a:xfrm>
            <a:off x="2455519" y="7219192"/>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2" name="Straight Connector 411">
            <a:extLst>
              <a:ext uri="{FF2B5EF4-FFF2-40B4-BE49-F238E27FC236}">
                <a16:creationId xmlns:a16="http://schemas.microsoft.com/office/drawing/2014/main" id="{171A49C2-80F7-EF4F-B07F-3A421B528D17}"/>
              </a:ext>
            </a:extLst>
          </p:cNvPr>
          <p:cNvCxnSpPr>
            <a:cxnSpLocks/>
          </p:cNvCxnSpPr>
          <p:nvPr/>
        </p:nvCxnSpPr>
        <p:spPr>
          <a:xfrm>
            <a:off x="2760296" y="7210787"/>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3" name="Straight Connector 412">
            <a:extLst>
              <a:ext uri="{FF2B5EF4-FFF2-40B4-BE49-F238E27FC236}">
                <a16:creationId xmlns:a16="http://schemas.microsoft.com/office/drawing/2014/main" id="{57EDB34C-3792-F341-9A80-22F0D6AC162A}"/>
              </a:ext>
            </a:extLst>
          </p:cNvPr>
          <p:cNvCxnSpPr>
            <a:cxnSpLocks/>
          </p:cNvCxnSpPr>
          <p:nvPr/>
        </p:nvCxnSpPr>
        <p:spPr>
          <a:xfrm flipV="1">
            <a:off x="2383087" y="7044660"/>
            <a:ext cx="385109" cy="443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14" name="Straight Connector 413">
            <a:extLst>
              <a:ext uri="{FF2B5EF4-FFF2-40B4-BE49-F238E27FC236}">
                <a16:creationId xmlns:a16="http://schemas.microsoft.com/office/drawing/2014/main" id="{E76EA5A3-0CF5-0248-88CD-56DA365563B4}"/>
              </a:ext>
            </a:extLst>
          </p:cNvPr>
          <p:cNvCxnSpPr>
            <a:cxnSpLocks/>
          </p:cNvCxnSpPr>
          <p:nvPr/>
        </p:nvCxnSpPr>
        <p:spPr>
          <a:xfrm>
            <a:off x="2561167" y="6899214"/>
            <a:ext cx="396005" cy="1"/>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15" name="Straight Connector 414">
            <a:extLst>
              <a:ext uri="{FF2B5EF4-FFF2-40B4-BE49-F238E27FC236}">
                <a16:creationId xmlns:a16="http://schemas.microsoft.com/office/drawing/2014/main" id="{BAC060BB-81C7-704E-9E85-AC051813CA74}"/>
              </a:ext>
            </a:extLst>
          </p:cNvPr>
          <p:cNvCxnSpPr>
            <a:cxnSpLocks/>
          </p:cNvCxnSpPr>
          <p:nvPr/>
        </p:nvCxnSpPr>
        <p:spPr>
          <a:xfrm>
            <a:off x="3933084" y="7559729"/>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6" name="Straight Connector 415">
            <a:extLst>
              <a:ext uri="{FF2B5EF4-FFF2-40B4-BE49-F238E27FC236}">
                <a16:creationId xmlns:a16="http://schemas.microsoft.com/office/drawing/2014/main" id="{E004B505-78DE-3E46-A5F9-0EF38108545A}"/>
              </a:ext>
            </a:extLst>
          </p:cNvPr>
          <p:cNvCxnSpPr>
            <a:cxnSpLocks/>
          </p:cNvCxnSpPr>
          <p:nvPr/>
        </p:nvCxnSpPr>
        <p:spPr>
          <a:xfrm>
            <a:off x="4311013" y="7240428"/>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7" name="Straight Connector 416">
            <a:extLst>
              <a:ext uri="{FF2B5EF4-FFF2-40B4-BE49-F238E27FC236}">
                <a16:creationId xmlns:a16="http://schemas.microsoft.com/office/drawing/2014/main" id="{B5E08D3E-C8DB-934C-9EB5-D599BF1BD6C6}"/>
              </a:ext>
            </a:extLst>
          </p:cNvPr>
          <p:cNvCxnSpPr>
            <a:cxnSpLocks/>
          </p:cNvCxnSpPr>
          <p:nvPr/>
        </p:nvCxnSpPr>
        <p:spPr>
          <a:xfrm flipV="1">
            <a:off x="3897228" y="7385197"/>
            <a:ext cx="385109" cy="443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18" name="Straight Connector 417">
            <a:extLst>
              <a:ext uri="{FF2B5EF4-FFF2-40B4-BE49-F238E27FC236}">
                <a16:creationId xmlns:a16="http://schemas.microsoft.com/office/drawing/2014/main" id="{42BCE285-60BC-8E47-921B-810DAED160DB}"/>
              </a:ext>
            </a:extLst>
          </p:cNvPr>
          <p:cNvCxnSpPr>
            <a:cxnSpLocks/>
          </p:cNvCxnSpPr>
          <p:nvPr/>
        </p:nvCxnSpPr>
        <p:spPr>
          <a:xfrm>
            <a:off x="4020444" y="7084303"/>
            <a:ext cx="396005" cy="1"/>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19" name="Straight Connector 418">
            <a:extLst>
              <a:ext uri="{FF2B5EF4-FFF2-40B4-BE49-F238E27FC236}">
                <a16:creationId xmlns:a16="http://schemas.microsoft.com/office/drawing/2014/main" id="{729F42C5-1F12-AC49-8A12-D32C6A813A03}"/>
              </a:ext>
            </a:extLst>
          </p:cNvPr>
          <p:cNvCxnSpPr>
            <a:cxnSpLocks/>
          </p:cNvCxnSpPr>
          <p:nvPr/>
        </p:nvCxnSpPr>
        <p:spPr>
          <a:xfrm>
            <a:off x="4684256" y="7429470"/>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0" name="Straight Connector 419">
            <a:extLst>
              <a:ext uri="{FF2B5EF4-FFF2-40B4-BE49-F238E27FC236}">
                <a16:creationId xmlns:a16="http://schemas.microsoft.com/office/drawing/2014/main" id="{0702C991-A9C9-2E4A-940B-93996227FE8A}"/>
              </a:ext>
            </a:extLst>
          </p:cNvPr>
          <p:cNvCxnSpPr>
            <a:cxnSpLocks/>
          </p:cNvCxnSpPr>
          <p:nvPr/>
        </p:nvCxnSpPr>
        <p:spPr>
          <a:xfrm>
            <a:off x="5043897" y="7421065"/>
            <a:ext cx="1584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1" name="Straight Connector 420">
            <a:extLst>
              <a:ext uri="{FF2B5EF4-FFF2-40B4-BE49-F238E27FC236}">
                <a16:creationId xmlns:a16="http://schemas.microsoft.com/office/drawing/2014/main" id="{3E872E0A-3F9C-7D47-BBEC-132C2A363726}"/>
              </a:ext>
            </a:extLst>
          </p:cNvPr>
          <p:cNvCxnSpPr>
            <a:cxnSpLocks/>
          </p:cNvCxnSpPr>
          <p:nvPr/>
        </p:nvCxnSpPr>
        <p:spPr>
          <a:xfrm flipV="1">
            <a:off x="4620968" y="7236650"/>
            <a:ext cx="385109" cy="443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22" name="Straight Connector 421">
            <a:extLst>
              <a:ext uri="{FF2B5EF4-FFF2-40B4-BE49-F238E27FC236}">
                <a16:creationId xmlns:a16="http://schemas.microsoft.com/office/drawing/2014/main" id="{A27372BA-AB3B-7649-B5D9-7588544F46B5}"/>
              </a:ext>
            </a:extLst>
          </p:cNvPr>
          <p:cNvCxnSpPr>
            <a:cxnSpLocks/>
          </p:cNvCxnSpPr>
          <p:nvPr/>
        </p:nvCxnSpPr>
        <p:spPr>
          <a:xfrm>
            <a:off x="4771616" y="7072916"/>
            <a:ext cx="396005" cy="1"/>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23" name="TextBox 422">
            <a:extLst>
              <a:ext uri="{FF2B5EF4-FFF2-40B4-BE49-F238E27FC236}">
                <a16:creationId xmlns:a16="http://schemas.microsoft.com/office/drawing/2014/main" id="{CF4513E3-45F2-DD45-89E8-18866B06FAD5}"/>
              </a:ext>
            </a:extLst>
          </p:cNvPr>
          <p:cNvSpPr txBox="1"/>
          <p:nvPr/>
        </p:nvSpPr>
        <p:spPr>
          <a:xfrm>
            <a:off x="1447473" y="8187665"/>
            <a:ext cx="976549"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YL  YD OL OD    </a:t>
            </a:r>
          </a:p>
        </p:txBody>
      </p:sp>
      <p:sp>
        <p:nvSpPr>
          <p:cNvPr id="424" name="TextBox 423">
            <a:extLst>
              <a:ext uri="{FF2B5EF4-FFF2-40B4-BE49-F238E27FC236}">
                <a16:creationId xmlns:a16="http://schemas.microsoft.com/office/drawing/2014/main" id="{38E78F60-ABA1-B444-BD70-E467ABA148F2}"/>
              </a:ext>
            </a:extLst>
          </p:cNvPr>
          <p:cNvSpPr txBox="1"/>
          <p:nvPr/>
        </p:nvSpPr>
        <p:spPr>
          <a:xfrm>
            <a:off x="2219409" y="8196348"/>
            <a:ext cx="1005403"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YL  YD  OL OD    </a:t>
            </a:r>
          </a:p>
        </p:txBody>
      </p:sp>
      <p:cxnSp>
        <p:nvCxnSpPr>
          <p:cNvPr id="30" name="Straight Connector 29">
            <a:extLst>
              <a:ext uri="{FF2B5EF4-FFF2-40B4-BE49-F238E27FC236}">
                <a16:creationId xmlns:a16="http://schemas.microsoft.com/office/drawing/2014/main" id="{5F742749-530E-BA4E-805A-743FE938E161}"/>
              </a:ext>
            </a:extLst>
          </p:cNvPr>
          <p:cNvCxnSpPr>
            <a:cxnSpLocks/>
          </p:cNvCxnSpPr>
          <p:nvPr/>
        </p:nvCxnSpPr>
        <p:spPr>
          <a:xfrm>
            <a:off x="1533452" y="8369390"/>
            <a:ext cx="30640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7" name="Straight Connector 426">
            <a:extLst>
              <a:ext uri="{FF2B5EF4-FFF2-40B4-BE49-F238E27FC236}">
                <a16:creationId xmlns:a16="http://schemas.microsoft.com/office/drawing/2014/main" id="{B3A5A48B-D137-0145-AE11-9F670BEB939B}"/>
              </a:ext>
            </a:extLst>
          </p:cNvPr>
          <p:cNvCxnSpPr>
            <a:cxnSpLocks/>
          </p:cNvCxnSpPr>
          <p:nvPr/>
        </p:nvCxnSpPr>
        <p:spPr>
          <a:xfrm>
            <a:off x="1892330" y="8374307"/>
            <a:ext cx="30640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8" name="Straight Connector 427">
            <a:extLst>
              <a:ext uri="{FF2B5EF4-FFF2-40B4-BE49-F238E27FC236}">
                <a16:creationId xmlns:a16="http://schemas.microsoft.com/office/drawing/2014/main" id="{A13F94DD-7288-2740-9255-EB8135E41F69}"/>
              </a:ext>
            </a:extLst>
          </p:cNvPr>
          <p:cNvCxnSpPr>
            <a:cxnSpLocks/>
          </p:cNvCxnSpPr>
          <p:nvPr/>
        </p:nvCxnSpPr>
        <p:spPr>
          <a:xfrm>
            <a:off x="2305286" y="8374307"/>
            <a:ext cx="30640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9" name="Straight Connector 428">
            <a:extLst>
              <a:ext uri="{FF2B5EF4-FFF2-40B4-BE49-F238E27FC236}">
                <a16:creationId xmlns:a16="http://schemas.microsoft.com/office/drawing/2014/main" id="{52689D45-8FC3-3D4E-8CBD-BB5BD6E88328}"/>
              </a:ext>
            </a:extLst>
          </p:cNvPr>
          <p:cNvCxnSpPr>
            <a:cxnSpLocks/>
          </p:cNvCxnSpPr>
          <p:nvPr/>
        </p:nvCxnSpPr>
        <p:spPr>
          <a:xfrm>
            <a:off x="2688744" y="8374306"/>
            <a:ext cx="30640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34" name="TextBox 433">
            <a:extLst>
              <a:ext uri="{FF2B5EF4-FFF2-40B4-BE49-F238E27FC236}">
                <a16:creationId xmlns:a16="http://schemas.microsoft.com/office/drawing/2014/main" id="{483155F1-AB44-2346-925A-2C4FF41AFD83}"/>
              </a:ext>
            </a:extLst>
          </p:cNvPr>
          <p:cNvSpPr txBox="1"/>
          <p:nvPr/>
        </p:nvSpPr>
        <p:spPr>
          <a:xfrm>
            <a:off x="2302235" y="8329252"/>
            <a:ext cx="899605"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&lt; 65      ≥ 65 </a:t>
            </a:r>
            <a:r>
              <a:rPr lang="en-US" sz="800" dirty="0" err="1">
                <a:latin typeface="Arial" panose="020B0604020202020204" pitchFamily="34" charset="0"/>
                <a:cs typeface="Arial" panose="020B0604020202020204" pitchFamily="34" charset="0"/>
              </a:rPr>
              <a:t>yo</a:t>
            </a:r>
            <a:endParaRPr lang="en-US" sz="800" dirty="0">
              <a:latin typeface="Arial" panose="020B0604020202020204" pitchFamily="34" charset="0"/>
              <a:cs typeface="Arial" panose="020B0604020202020204" pitchFamily="34" charset="0"/>
            </a:endParaRPr>
          </a:p>
        </p:txBody>
      </p:sp>
      <p:sp>
        <p:nvSpPr>
          <p:cNvPr id="435" name="TextBox 434">
            <a:extLst>
              <a:ext uri="{FF2B5EF4-FFF2-40B4-BE49-F238E27FC236}">
                <a16:creationId xmlns:a16="http://schemas.microsoft.com/office/drawing/2014/main" id="{7D6CCAD1-6E41-C644-A909-E23076546A20}"/>
              </a:ext>
            </a:extLst>
          </p:cNvPr>
          <p:cNvSpPr txBox="1"/>
          <p:nvPr/>
        </p:nvSpPr>
        <p:spPr>
          <a:xfrm>
            <a:off x="3798419" y="8320683"/>
            <a:ext cx="790601"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&lt; 65      ≥ 65</a:t>
            </a:r>
          </a:p>
        </p:txBody>
      </p:sp>
      <p:sp>
        <p:nvSpPr>
          <p:cNvPr id="436" name="TextBox 435">
            <a:extLst>
              <a:ext uri="{FF2B5EF4-FFF2-40B4-BE49-F238E27FC236}">
                <a16:creationId xmlns:a16="http://schemas.microsoft.com/office/drawing/2014/main" id="{FC0DDC47-EEEF-EF45-8C1F-7D9B72D4596E}"/>
              </a:ext>
            </a:extLst>
          </p:cNvPr>
          <p:cNvSpPr txBox="1"/>
          <p:nvPr/>
        </p:nvSpPr>
        <p:spPr>
          <a:xfrm>
            <a:off x="3765689" y="8182180"/>
            <a:ext cx="976549"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YL  YD OL OD    </a:t>
            </a:r>
          </a:p>
        </p:txBody>
      </p:sp>
      <p:sp>
        <p:nvSpPr>
          <p:cNvPr id="437" name="TextBox 436">
            <a:extLst>
              <a:ext uri="{FF2B5EF4-FFF2-40B4-BE49-F238E27FC236}">
                <a16:creationId xmlns:a16="http://schemas.microsoft.com/office/drawing/2014/main" id="{1EFD68A9-BCB7-984B-849E-12441D132690}"/>
              </a:ext>
            </a:extLst>
          </p:cNvPr>
          <p:cNvSpPr txBox="1"/>
          <p:nvPr/>
        </p:nvSpPr>
        <p:spPr>
          <a:xfrm>
            <a:off x="4537625" y="8190863"/>
            <a:ext cx="1005403"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YL  YD  OL OD    </a:t>
            </a:r>
          </a:p>
        </p:txBody>
      </p:sp>
      <p:cxnSp>
        <p:nvCxnSpPr>
          <p:cNvPr id="438" name="Straight Connector 437">
            <a:extLst>
              <a:ext uri="{FF2B5EF4-FFF2-40B4-BE49-F238E27FC236}">
                <a16:creationId xmlns:a16="http://schemas.microsoft.com/office/drawing/2014/main" id="{A8D09225-4CC3-5A44-B0DB-2E355A0FFC92}"/>
              </a:ext>
            </a:extLst>
          </p:cNvPr>
          <p:cNvCxnSpPr>
            <a:cxnSpLocks/>
          </p:cNvCxnSpPr>
          <p:nvPr/>
        </p:nvCxnSpPr>
        <p:spPr>
          <a:xfrm>
            <a:off x="3851668" y="8363905"/>
            <a:ext cx="30640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9" name="Straight Connector 438">
            <a:extLst>
              <a:ext uri="{FF2B5EF4-FFF2-40B4-BE49-F238E27FC236}">
                <a16:creationId xmlns:a16="http://schemas.microsoft.com/office/drawing/2014/main" id="{C4AE2BAC-24A8-A94C-81A1-B9887811BBE8}"/>
              </a:ext>
            </a:extLst>
          </p:cNvPr>
          <p:cNvCxnSpPr>
            <a:cxnSpLocks/>
          </p:cNvCxnSpPr>
          <p:nvPr/>
        </p:nvCxnSpPr>
        <p:spPr>
          <a:xfrm>
            <a:off x="4210546" y="8368822"/>
            <a:ext cx="30640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0" name="Straight Connector 439">
            <a:extLst>
              <a:ext uri="{FF2B5EF4-FFF2-40B4-BE49-F238E27FC236}">
                <a16:creationId xmlns:a16="http://schemas.microsoft.com/office/drawing/2014/main" id="{90108C73-F9D6-3445-A6EF-A078F7F737A6}"/>
              </a:ext>
            </a:extLst>
          </p:cNvPr>
          <p:cNvCxnSpPr>
            <a:cxnSpLocks/>
          </p:cNvCxnSpPr>
          <p:nvPr/>
        </p:nvCxnSpPr>
        <p:spPr>
          <a:xfrm>
            <a:off x="4623502" y="8368822"/>
            <a:ext cx="30640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1" name="Straight Connector 440">
            <a:extLst>
              <a:ext uri="{FF2B5EF4-FFF2-40B4-BE49-F238E27FC236}">
                <a16:creationId xmlns:a16="http://schemas.microsoft.com/office/drawing/2014/main" id="{8F3AB780-8941-3B48-868A-D424B1989C23}"/>
              </a:ext>
            </a:extLst>
          </p:cNvPr>
          <p:cNvCxnSpPr>
            <a:cxnSpLocks/>
          </p:cNvCxnSpPr>
          <p:nvPr/>
        </p:nvCxnSpPr>
        <p:spPr>
          <a:xfrm>
            <a:off x="5006960" y="8368821"/>
            <a:ext cx="30640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42" name="TextBox 441">
            <a:extLst>
              <a:ext uri="{FF2B5EF4-FFF2-40B4-BE49-F238E27FC236}">
                <a16:creationId xmlns:a16="http://schemas.microsoft.com/office/drawing/2014/main" id="{63398D5A-49B9-4848-8190-AE126261D5A3}"/>
              </a:ext>
            </a:extLst>
          </p:cNvPr>
          <p:cNvSpPr txBox="1"/>
          <p:nvPr/>
        </p:nvSpPr>
        <p:spPr>
          <a:xfrm>
            <a:off x="4620451" y="8323767"/>
            <a:ext cx="899605"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&lt; 65      ≥ 65 </a:t>
            </a:r>
            <a:r>
              <a:rPr lang="en-US" sz="800" dirty="0" err="1">
                <a:latin typeface="Arial" panose="020B0604020202020204" pitchFamily="34" charset="0"/>
                <a:cs typeface="Arial" panose="020B0604020202020204" pitchFamily="34" charset="0"/>
              </a:rPr>
              <a:t>yo</a:t>
            </a:r>
            <a:endParaRPr lang="en-US" sz="800" dirty="0">
              <a:latin typeface="Arial" panose="020B0604020202020204" pitchFamily="34" charset="0"/>
              <a:cs typeface="Arial" panose="020B0604020202020204" pitchFamily="34" charset="0"/>
            </a:endParaRPr>
          </a:p>
        </p:txBody>
      </p:sp>
      <p:cxnSp>
        <p:nvCxnSpPr>
          <p:cNvPr id="34" name="Straight Connector 33">
            <a:extLst>
              <a:ext uri="{FF2B5EF4-FFF2-40B4-BE49-F238E27FC236}">
                <a16:creationId xmlns:a16="http://schemas.microsoft.com/office/drawing/2014/main" id="{D005CACE-3E0C-D24C-B4CA-6534B81C0B88}"/>
              </a:ext>
            </a:extLst>
          </p:cNvPr>
          <p:cNvCxnSpPr/>
          <p:nvPr/>
        </p:nvCxnSpPr>
        <p:spPr>
          <a:xfrm>
            <a:off x="1582612" y="8502284"/>
            <a:ext cx="60396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3" name="Straight Connector 442">
            <a:extLst>
              <a:ext uri="{FF2B5EF4-FFF2-40B4-BE49-F238E27FC236}">
                <a16:creationId xmlns:a16="http://schemas.microsoft.com/office/drawing/2014/main" id="{195B97C6-89E1-0649-8FAE-DF7D23168142}"/>
              </a:ext>
            </a:extLst>
          </p:cNvPr>
          <p:cNvCxnSpPr/>
          <p:nvPr/>
        </p:nvCxnSpPr>
        <p:spPr>
          <a:xfrm>
            <a:off x="2377261" y="8513200"/>
            <a:ext cx="60396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44" name="TextBox 443">
            <a:extLst>
              <a:ext uri="{FF2B5EF4-FFF2-40B4-BE49-F238E27FC236}">
                <a16:creationId xmlns:a16="http://schemas.microsoft.com/office/drawing/2014/main" id="{97D8F136-3898-9E42-9D72-E942C611710B}"/>
              </a:ext>
            </a:extLst>
          </p:cNvPr>
          <p:cNvSpPr txBox="1"/>
          <p:nvPr/>
        </p:nvSpPr>
        <p:spPr>
          <a:xfrm>
            <a:off x="4007916" y="8438806"/>
            <a:ext cx="1346844"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First                  Max </a:t>
            </a:r>
          </a:p>
        </p:txBody>
      </p:sp>
      <p:cxnSp>
        <p:nvCxnSpPr>
          <p:cNvPr id="445" name="Straight Connector 444">
            <a:extLst>
              <a:ext uri="{FF2B5EF4-FFF2-40B4-BE49-F238E27FC236}">
                <a16:creationId xmlns:a16="http://schemas.microsoft.com/office/drawing/2014/main" id="{41AB88E5-48B7-B744-8301-7650D989B160}"/>
              </a:ext>
            </a:extLst>
          </p:cNvPr>
          <p:cNvCxnSpPr/>
          <p:nvPr/>
        </p:nvCxnSpPr>
        <p:spPr>
          <a:xfrm>
            <a:off x="3907943" y="8497368"/>
            <a:ext cx="60396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6" name="Straight Connector 445">
            <a:extLst>
              <a:ext uri="{FF2B5EF4-FFF2-40B4-BE49-F238E27FC236}">
                <a16:creationId xmlns:a16="http://schemas.microsoft.com/office/drawing/2014/main" id="{FD0D3A4C-72CB-1046-864C-DCD5D0C128CA}"/>
              </a:ext>
            </a:extLst>
          </p:cNvPr>
          <p:cNvCxnSpPr/>
          <p:nvPr/>
        </p:nvCxnSpPr>
        <p:spPr>
          <a:xfrm>
            <a:off x="4702592" y="8508284"/>
            <a:ext cx="60396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70B7B50E-8B9D-4069-83B4-26549504B22E}"/>
              </a:ext>
            </a:extLst>
          </p:cNvPr>
          <p:cNvSpPr txBox="1"/>
          <p:nvPr/>
        </p:nvSpPr>
        <p:spPr>
          <a:xfrm>
            <a:off x="2767509" y="7166"/>
            <a:ext cx="764953"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Mortality</a:t>
            </a:r>
          </a:p>
        </p:txBody>
      </p:sp>
    </p:spTree>
    <p:extLst>
      <p:ext uri="{BB962C8B-B14F-4D97-AF65-F5344CB8AC3E}">
        <p14:creationId xmlns:p14="http://schemas.microsoft.com/office/powerpoint/2010/main" val="26344636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958C665-6312-5A4E-A820-C260CCC7AD26}"/>
              </a:ext>
            </a:extLst>
          </p:cNvPr>
          <p:cNvSpPr txBox="1"/>
          <p:nvPr/>
        </p:nvSpPr>
        <p:spPr>
          <a:xfrm>
            <a:off x="319314" y="435429"/>
            <a:ext cx="6371772" cy="1046440"/>
          </a:xfrm>
          <a:prstGeom prst="rect">
            <a:avLst/>
          </a:prstGeom>
          <a:noFill/>
        </p:spPr>
        <p:txBody>
          <a:bodyPr wrap="square" rtlCol="0">
            <a:spAutoFit/>
          </a:bodyPr>
          <a:lstStyle/>
          <a:p>
            <a:r>
              <a:rPr lang="en-US" sz="1100" b="1" dirty="0">
                <a:latin typeface="Arial" panose="020B0604020202020204" pitchFamily="34" charset="0"/>
                <a:cs typeface="Arial" panose="020B0604020202020204" pitchFamily="34" charset="0"/>
              </a:rPr>
              <a:t>Supplementary Figure 2</a:t>
            </a:r>
            <a:r>
              <a:rPr lang="en-US" sz="1100" dirty="0">
                <a:latin typeface="Arial" panose="020B0604020202020204" pitchFamily="34" charset="0"/>
                <a:cs typeface="Arial" panose="020B0604020202020204" pitchFamily="34" charset="0"/>
              </a:rPr>
              <a:t>. Clinical and laboratory data compared in  (A) ICU-admitted and non-admitted younger and older patients with COVID-10 as well as in (B) surviving and decreased younger and older patients with COVID-19. </a:t>
            </a:r>
            <a:r>
              <a:rPr lang="en-US" sz="1100" i="1" dirty="0">
                <a:latin typeface="Arial" panose="020B0604020202020204" pitchFamily="34" charset="0"/>
                <a:cs typeface="Arial" panose="020B0604020202020204" pitchFamily="34" charset="0"/>
              </a:rPr>
              <a:t>P</a:t>
            </a:r>
            <a:r>
              <a:rPr lang="en-US" sz="1100" dirty="0">
                <a:latin typeface="Arial" panose="020B0604020202020204" pitchFamily="34" charset="0"/>
                <a:cs typeface="Arial" panose="020B0604020202020204" pitchFamily="34" charset="0"/>
              </a:rPr>
              <a:t>-values were obtained by the ANOVA with the </a:t>
            </a:r>
            <a:r>
              <a:rPr lang="en-US" sz="1100" dirty="0" err="1">
                <a:latin typeface="Arial" panose="020B0604020202020204" pitchFamily="34" charset="0"/>
                <a:cs typeface="Arial" panose="020B0604020202020204" pitchFamily="34" charset="0"/>
              </a:rPr>
              <a:t>Sidak</a:t>
            </a:r>
            <a:r>
              <a:rPr lang="en-US" sz="1100" dirty="0">
                <a:latin typeface="Arial" panose="020B0604020202020204" pitchFamily="34" charset="0"/>
                <a:cs typeface="Arial" panose="020B0604020202020204" pitchFamily="34" charset="0"/>
              </a:rPr>
              <a:t> multiple comparison test as a post-hoc analysis.   </a:t>
            </a:r>
          </a:p>
          <a:p>
            <a:endParaRPr lang="en-US" dirty="0"/>
          </a:p>
        </p:txBody>
      </p:sp>
    </p:spTree>
    <p:extLst>
      <p:ext uri="{BB962C8B-B14F-4D97-AF65-F5344CB8AC3E}">
        <p14:creationId xmlns:p14="http://schemas.microsoft.com/office/powerpoint/2010/main" val="391304592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77825</TotalTime>
  <Words>2786</Words>
  <Application>Microsoft Macintosh PowerPoint</Application>
  <PresentationFormat>Letter Paper (8.5x11 in)</PresentationFormat>
  <Paragraphs>1501</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Yale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Kang, Insoo</dc:creator>
  <cp:lastModifiedBy>Jenny Shin</cp:lastModifiedBy>
  <cp:revision>667</cp:revision>
  <dcterms:created xsi:type="dcterms:W3CDTF">2016-05-13T22:49:37Z</dcterms:created>
  <dcterms:modified xsi:type="dcterms:W3CDTF">2021-08-15T20:26:04Z</dcterms:modified>
</cp:coreProperties>
</file>