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E722-1DAD-42E8-A039-909F53B373E4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C3FA-2EF5-4580-BB1C-68FCF4D0C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E722-1DAD-42E8-A039-909F53B373E4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C3FA-2EF5-4580-BB1C-68FCF4D0C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E722-1DAD-42E8-A039-909F53B373E4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C3FA-2EF5-4580-BB1C-68FCF4D0C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E722-1DAD-42E8-A039-909F53B373E4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C3FA-2EF5-4580-BB1C-68FCF4D0C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E722-1DAD-42E8-A039-909F53B373E4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C3FA-2EF5-4580-BB1C-68FCF4D0C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E722-1DAD-42E8-A039-909F53B373E4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C3FA-2EF5-4580-BB1C-68FCF4D0C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E722-1DAD-42E8-A039-909F53B373E4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C3FA-2EF5-4580-BB1C-68FCF4D0C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E722-1DAD-42E8-A039-909F53B373E4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C3FA-2EF5-4580-BB1C-68FCF4D0C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E722-1DAD-42E8-A039-909F53B373E4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C3FA-2EF5-4580-BB1C-68FCF4D0C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E722-1DAD-42E8-A039-909F53B373E4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C3FA-2EF5-4580-BB1C-68FCF4D0C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E722-1DAD-42E8-A039-909F53B373E4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AC3FA-2EF5-4580-BB1C-68FCF4D0C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6E722-1DAD-42E8-A039-909F53B373E4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AC3FA-2EF5-4580-BB1C-68FCF4D0C6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3962400"/>
            <a:ext cx="84582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/>
              <a:t>Supplementary Figure 3.</a:t>
            </a:r>
            <a:r>
              <a:rPr lang="en-US" sz="1400" dirty="0"/>
              <a:t> </a:t>
            </a:r>
            <a:r>
              <a:rPr lang="en-US" sz="1400" b="1" dirty="0"/>
              <a:t>Gene expression by quantitative real time PCR  A-H </a:t>
            </a:r>
            <a:r>
              <a:rPr lang="en-US" sz="1400" dirty="0"/>
              <a:t>Gene expression log fold change of 8 most differentially expressed genes between female and male patients of ACLF. For log fold change calculation, ACLF male has been considered as a calibrator group. For data groups which followed normal distribution, unpaired T-test was applied and log fold change represented as Mean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± S.D.</a:t>
            </a:r>
            <a:r>
              <a:rPr lang="en-US" sz="1400" dirty="0"/>
              <a:t>, whereas for non-normal data Mann-</a:t>
            </a:r>
            <a:r>
              <a:rPr lang="en-US" sz="1400" dirty="0" err="1"/>
              <a:t>whitney</a:t>
            </a:r>
            <a:r>
              <a:rPr lang="en-US" sz="1400" dirty="0"/>
              <a:t> test was applied and log fold change was applied as Median (IQR), for ACLF female v/s male.</a:t>
            </a:r>
          </a:p>
          <a:p>
            <a:pPr>
              <a:defRPr/>
            </a:pPr>
            <a:r>
              <a:rPr lang="en-US" sz="1400" dirty="0"/>
              <a:t>A-ELANE: 0.28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±  1.47 v/s -0.022 ± 1.60; p-value 0.68</a:t>
            </a:r>
            <a:endParaRPr lang="en-US" sz="1400" dirty="0"/>
          </a:p>
          <a:p>
            <a:pPr>
              <a:defRPr/>
            </a:pPr>
            <a:r>
              <a:rPr lang="en-US" sz="1400" dirty="0"/>
              <a:t>B-MPO: 0.24 (-0.78-1.54) v/s -0.53 (-0.95-0.48); p-value 0.44</a:t>
            </a:r>
          </a:p>
          <a:p>
            <a:pPr>
              <a:defRPr/>
            </a:pPr>
            <a:r>
              <a:rPr lang="en-US" sz="1400" dirty="0"/>
              <a:t>C-CD177: -0.39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±  2.17 v/s -0.0026 ±  1.80; p-value 0.62</a:t>
            </a:r>
            <a:endParaRPr lang="en-US" sz="1400" dirty="0"/>
          </a:p>
          <a:p>
            <a:pPr>
              <a:defRPr/>
            </a:pPr>
            <a:r>
              <a:rPr lang="en-US" sz="1400" dirty="0"/>
              <a:t>D-OLFM4: 0.87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±  2.85 v/s -0.0009 ± 2.19; p-value 0.38</a:t>
            </a:r>
            <a:endParaRPr lang="en-US" sz="1400" dirty="0"/>
          </a:p>
          <a:p>
            <a:pPr>
              <a:defRPr/>
            </a:pPr>
            <a:r>
              <a:rPr lang="en-US" sz="1400" dirty="0"/>
              <a:t>E-OLAH: -0.51 (-1.08-4.04) v/s -0.41 (-1.82-1.36); p-value 0.35</a:t>
            </a:r>
          </a:p>
          <a:p>
            <a:pPr>
              <a:defRPr/>
            </a:pPr>
            <a:r>
              <a:rPr lang="en-US" sz="1400" dirty="0"/>
              <a:t>F-RORA: -</a:t>
            </a:r>
            <a:r>
              <a:rPr lang="en-IN" sz="1400" dirty="0"/>
              <a:t>1.21 </a:t>
            </a:r>
            <a:r>
              <a:rPr lang="en-US" sz="1400" dirty="0"/>
              <a:t> (-2.81-2.16) v/s </a:t>
            </a:r>
            <a:r>
              <a:rPr lang="en-IN" sz="1400" dirty="0"/>
              <a:t>-0.37 </a:t>
            </a:r>
            <a:r>
              <a:rPr lang="en-US" sz="1400" dirty="0"/>
              <a:t>(-1.79-2,.41); p-value 0.31</a:t>
            </a:r>
          </a:p>
          <a:p>
            <a:pPr>
              <a:defRPr/>
            </a:pPr>
            <a:r>
              <a:rPr lang="en-US" sz="1400" dirty="0"/>
              <a:t>G-RSAD2: -0.30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± 1.37 v/s 0.0009 ± 1.39; p-value 0.64</a:t>
            </a:r>
            <a:endParaRPr lang="en-US" sz="1400" dirty="0"/>
          </a:p>
          <a:p>
            <a:pPr>
              <a:defRPr/>
            </a:pPr>
            <a:r>
              <a:rPr lang="en-US" sz="1400" dirty="0"/>
              <a:t>H-SDPR: -0.68 (-1.15-0.18) v/s -0.40 (-1.13-0.62); p-value 0.60</a:t>
            </a:r>
          </a:p>
          <a:p>
            <a:pPr>
              <a:defRPr/>
            </a:pPr>
            <a:endParaRPr lang="en-US" sz="1400" dirty="0"/>
          </a:p>
          <a:p>
            <a:pPr>
              <a:defRPr/>
            </a:pPr>
            <a:endParaRPr lang="en-IN" sz="14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1181100" y="0"/>
            <a:ext cx="6934200" cy="3986234"/>
            <a:chOff x="1181100" y="0"/>
            <a:chExt cx="6934200" cy="398623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55233"/>
            <a:stretch>
              <a:fillRect/>
            </a:stretch>
          </p:blipFill>
          <p:spPr>
            <a:xfrm>
              <a:off x="1181100" y="0"/>
              <a:ext cx="6934200" cy="20574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53057"/>
            <a:stretch>
              <a:fillRect/>
            </a:stretch>
          </p:blipFill>
          <p:spPr>
            <a:xfrm>
              <a:off x="1181100" y="1828800"/>
              <a:ext cx="6934200" cy="215743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Ram</dc:creator>
  <cp:lastModifiedBy>Ram</cp:lastModifiedBy>
  <cp:revision>1</cp:revision>
  <dcterms:created xsi:type="dcterms:W3CDTF">2020-08-22T17:54:04Z</dcterms:created>
  <dcterms:modified xsi:type="dcterms:W3CDTF">2020-08-22T17:56:15Z</dcterms:modified>
</cp:coreProperties>
</file>