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952"/>
  </p:normalViewPr>
  <p:slideViewPr>
    <p:cSldViewPr snapToGrid="0" snapToObjects="1">
      <p:cViewPr varScale="1">
        <p:scale>
          <a:sx n="74" d="100"/>
          <a:sy n="74" d="100"/>
        </p:scale>
        <p:origin x="5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FD9BF1-7FA9-B04A-97B1-68F7BCEDF6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E48BC74-BAC7-8749-BC2F-F86C8B7D3C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A9FD376-FE0A-D944-B51A-D7BAC2A99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3920-1657-7D48-9598-7213E04E703A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C9B6A24-B560-8E43-9047-0DA20CE68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6002453-A37F-9845-BA56-F9375790D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97A3C-41E6-4D40-BFA0-5103B4F39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118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B98F762-48E9-1D40-B355-9EB7A10CA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21D6724-6D6F-8549-B4A2-D658239F68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686438C-9A58-4048-A591-728D8B830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3920-1657-7D48-9598-7213E04E703A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2978B8A-545D-8C4A-8161-5557CF97F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EC55FB3-352E-9B48-860B-3FC50D4C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97A3C-41E6-4D40-BFA0-5103B4F39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986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E9166296-BC24-104E-8102-E2D41F05C9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6423D29-E680-724E-BDC5-B8794FCACF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4DEA2FD-F7BF-754A-ACE0-4B2A83320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3920-1657-7D48-9598-7213E04E703A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A7039E9-451A-0B40-B6D0-9D20336D9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B115769-3388-D84C-9361-9314B6DE8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97A3C-41E6-4D40-BFA0-5103B4F39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880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EAC388-98E7-3349-8B11-F8F9CCBCF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F39BA5E-4206-844F-9727-AE00985E2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EDE0F3D-6D33-5248-BB1C-648CA5873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3920-1657-7D48-9598-7213E04E703A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14FBE14-8468-0440-B6EF-D255C9FC5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6A930FE-2247-FB4E-BB9C-77161326B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97A3C-41E6-4D40-BFA0-5103B4F39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72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5978D3C-C45C-A048-AC2D-B2DF295F7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A0DE904-4D2A-764F-A7E7-BEDE8F38C4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21C550B-EE71-744B-9248-B50DBEFD6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3920-1657-7D48-9598-7213E04E703A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90B402C-1228-354F-BE10-2507C2581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5EF3EA4-E506-5943-B4F6-ACEC645CD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97A3C-41E6-4D40-BFA0-5103B4F39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581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F763A34-DC0B-B74C-B14A-28988339B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0E487A7-514C-E942-B6B0-8FEF3EE220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30EBB5C-E700-4A46-81DA-A9BF97A732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42B8E9E-3951-334C-9247-AA522373F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3920-1657-7D48-9598-7213E04E703A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3675D2D-2819-0743-A656-2F93F33BA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1DB7916-6A22-B74D-BA89-65CF6BA5C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97A3C-41E6-4D40-BFA0-5103B4F39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843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224EC33-8757-4C42-AE84-67226799D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6C7D932-DCA4-004A-BBEB-4792CCAB04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4466FD5-655C-414D-A256-FA53833AE9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6D454A3-B449-124A-945E-4A93A6AE47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E359BD7-CED7-2D4D-8863-9B320F9516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18B3564-E0F0-2F45-AC66-6FB16931C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3920-1657-7D48-9598-7213E04E703A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4D8A205-4198-DE48-9DBC-46FAA271C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D7208856-F831-DF48-A604-CE997CF6C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97A3C-41E6-4D40-BFA0-5103B4F39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950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2367EF-6F67-9F4D-9FBA-7091CDD9A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2B3684E3-D13F-5B47-BC82-662BB3932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3920-1657-7D48-9598-7213E04E703A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14E0A95-02E3-454C-A08C-8C83BC739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F96EB74-CC24-154E-8918-599F7C266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97A3C-41E6-4D40-BFA0-5103B4F39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62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527B6E90-0005-8B4F-A631-F9262E0A6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3920-1657-7D48-9598-7213E04E703A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A9228CA-8C86-CE41-ABD3-8A8597438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76631E5-5E01-854D-B12C-1025BF4FC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97A3C-41E6-4D40-BFA0-5103B4F39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972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8A5C5C2-4E13-6642-9874-A7A0FACCC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CDAC23F-4A07-6342-8367-8A19E36483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60287DC-33F4-F242-9306-1A7B741CBB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F71CF61-D5DC-8845-8DDE-9E7570724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3920-1657-7D48-9598-7213E04E703A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865F8C1-715F-C84F-9EDE-640718898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4436C39-0847-954F-B394-3BF676672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97A3C-41E6-4D40-BFA0-5103B4F39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828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E98B25-098A-EA4B-AE29-B027345A3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32375F1-7668-124F-B1EB-A82D44C453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684381B-7CA4-6342-9BD6-7839CBCF06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9B88013-A789-5D4F-8B76-471DF1B41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3920-1657-7D48-9598-7213E04E703A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504A33B-FA44-0349-A8FE-46E9E8A2E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F65B4BF-D708-914C-850E-367B52C1B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97A3C-41E6-4D40-BFA0-5103B4F39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67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D6C701B6-AB34-084E-95B6-D4BB76DBC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E69F78D-6088-244B-A4CF-77136944D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E1EC23C-2435-B343-B4D8-AED087C956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F3920-1657-7D48-9598-7213E04E703A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40D56B6-6AA4-034C-AB05-D28E93856B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989AE9A-CE42-4343-A024-08A561965B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97A3C-41E6-4D40-BFA0-5103B4F39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4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24BC92D-3DA4-1B45-B9BA-641DF3DDB59A}"/>
              </a:ext>
            </a:extLst>
          </p:cNvPr>
          <p:cNvSpPr txBox="1"/>
          <p:nvPr/>
        </p:nvSpPr>
        <p:spPr>
          <a:xfrm>
            <a:off x="1637201" y="35544"/>
            <a:ext cx="2989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GO_CC Analysis Using </a:t>
            </a:r>
            <a:r>
              <a:rPr lang="en-US" dirty="0" err="1"/>
              <a:t>ClueGO</a:t>
            </a:r>
            <a:endParaRPr lang="en-IN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BB9162C4-0461-3741-A0D9-ABB8219D5F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262369"/>
              </p:ext>
            </p:extLst>
          </p:nvPr>
        </p:nvGraphicFramePr>
        <p:xfrm>
          <a:off x="53340" y="811054"/>
          <a:ext cx="2146300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46300">
                  <a:extLst>
                    <a:ext uri="{9D8B030D-6E8A-4147-A177-3AD203B41FA5}">
                      <a16:colId xmlns:a16="http://schemas.microsoft.com/office/drawing/2014/main" xmlns="" val="213417397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nucleolus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23776062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secretory vesicle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87774747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secretory granule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4565019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cytoplasmic vesicle lumen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38885670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secretory granule membrane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41836033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secretory granule lumen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5314005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secretory granule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5619246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secretory granule membrane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20517610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specific granule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38776978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tertiary granule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28504877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specific granule membrane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34397764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 dirty="0">
                          <a:effectLst/>
                        </a:rPr>
                        <a:t>tertiary granule membrane</a:t>
                      </a:r>
                      <a:endParaRPr lang="en-IN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22630377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47281F9F-6C43-824C-B5A4-9CE913558C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88932"/>
              </p:ext>
            </p:extLst>
          </p:nvPr>
        </p:nvGraphicFramePr>
        <p:xfrm>
          <a:off x="3210560" y="811054"/>
          <a:ext cx="2832100" cy="266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32100">
                  <a:extLst>
                    <a:ext uri="{9D8B030D-6E8A-4147-A177-3AD203B41FA5}">
                      <a16:colId xmlns:a16="http://schemas.microsoft.com/office/drawing/2014/main" xmlns="" val="22222331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secretory vesicle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28421760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secretory granule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33026548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cytoplasmic vesicle membrane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24035783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secretory granule membrane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2548130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endocytic vesicle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4940204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clathrin-coated endocytic vesicle membrane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3000402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azurophil granule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7436744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primary lysosome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22852352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cytoplasmic vesicle lumen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31724756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secretory granule lumen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34766045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specific granule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6747838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tertiary granule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41304381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>
                          <a:effectLst/>
                        </a:rPr>
                        <a:t>specific granule lumen</a:t>
                      </a:r>
                      <a:endParaRPr lang="en-IN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5110362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u="none" strike="noStrike" dirty="0">
                          <a:effectLst/>
                        </a:rPr>
                        <a:t>tertiary granule lumen</a:t>
                      </a:r>
                      <a:endParaRPr lang="en-IN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334544962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61D3675-6B90-AC49-9E99-69E86B1AD442}"/>
              </a:ext>
            </a:extLst>
          </p:cNvPr>
          <p:cNvSpPr txBox="1"/>
          <p:nvPr/>
        </p:nvSpPr>
        <p:spPr>
          <a:xfrm>
            <a:off x="0" y="405527"/>
            <a:ext cx="9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ACLF vs HC</a:t>
            </a:r>
            <a:endParaRPr lang="en-IN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22D38BD-8938-6A4E-9045-3CB510797D7F}"/>
              </a:ext>
            </a:extLst>
          </p:cNvPr>
          <p:cNvSpPr txBox="1"/>
          <p:nvPr/>
        </p:nvSpPr>
        <p:spPr>
          <a:xfrm>
            <a:off x="3108960" y="405527"/>
            <a:ext cx="1054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ACLF vs CLD</a:t>
            </a:r>
            <a:endParaRPr lang="en-IN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A9EDF1C-BB2B-2E4D-AF05-2F566BE43C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" y="3478054"/>
            <a:ext cx="3695700" cy="30797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0831DBE-AE7D-7E48-A52D-134753566F02}"/>
              </a:ext>
            </a:extLst>
          </p:cNvPr>
          <p:cNvSpPr txBox="1"/>
          <p:nvPr/>
        </p:nvSpPr>
        <p:spPr>
          <a:xfrm>
            <a:off x="3509010" y="4189839"/>
            <a:ext cx="343662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400" b="0" i="0" dirty="0">
                <a:solidFill>
                  <a:srgbClr val="440000"/>
                </a:solidFill>
                <a:effectLst/>
                <a:latin typeface="Tahoma" panose="020B0604030504040204" pitchFamily="34" charset="0"/>
              </a:rPr>
              <a:t>ACLF vs HC</a:t>
            </a:r>
            <a:r>
              <a:rPr lang="en-IN" sz="1400" b="0" i="0" dirty="0">
                <a:solidFill>
                  <a:srgbClr val="000080"/>
                </a:solidFill>
                <a:effectLst/>
                <a:latin typeface="Tahoma" panose="020B0604030504040204" pitchFamily="34" charset="0"/>
              </a:rPr>
              <a:t> ∩ </a:t>
            </a:r>
            <a:r>
              <a:rPr lang="en-IN" sz="1400" b="0" i="0" dirty="0">
                <a:solidFill>
                  <a:srgbClr val="440000"/>
                </a:solidFill>
                <a:effectLst/>
                <a:latin typeface="Tahoma" panose="020B0604030504040204" pitchFamily="34" charset="0"/>
              </a:rPr>
              <a:t>ACLF vs CLD</a:t>
            </a:r>
            <a:endParaRPr lang="en-IN" sz="1400" dirty="0"/>
          </a:p>
          <a:p>
            <a:pPr algn="ctr"/>
            <a:r>
              <a:rPr lang="en-IN" sz="1400" dirty="0"/>
              <a:t>cytoplasmic vesicle lumen</a:t>
            </a:r>
          </a:p>
          <a:p>
            <a:pPr algn="ctr"/>
            <a:r>
              <a:rPr lang="en-IN" sz="1400" dirty="0"/>
              <a:t>secretory granule</a:t>
            </a:r>
          </a:p>
          <a:p>
            <a:pPr algn="ctr"/>
            <a:r>
              <a:rPr lang="en-IN" sz="1400" dirty="0"/>
              <a:t>secretory granule lumen</a:t>
            </a:r>
          </a:p>
          <a:p>
            <a:pPr algn="ctr"/>
            <a:r>
              <a:rPr lang="en-IN" sz="1400" dirty="0"/>
              <a:t>secretory granule membrane</a:t>
            </a:r>
          </a:p>
          <a:p>
            <a:pPr algn="ctr"/>
            <a:r>
              <a:rPr lang="en-IN" sz="1400" dirty="0"/>
              <a:t>secretory vesicle</a:t>
            </a:r>
          </a:p>
          <a:p>
            <a:pPr algn="ctr"/>
            <a:r>
              <a:rPr lang="en-IN" sz="1400" dirty="0"/>
              <a:t>specific granule</a:t>
            </a:r>
          </a:p>
          <a:p>
            <a:pPr algn="ctr"/>
            <a:r>
              <a:rPr lang="en-IN" sz="1400" dirty="0"/>
              <a:t>tertiary granule</a:t>
            </a:r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xmlns="" id="{56EBA8AB-CD37-4548-9CD5-67A5C020C06A}"/>
              </a:ext>
            </a:extLst>
          </p:cNvPr>
          <p:cNvSpPr txBox="1"/>
          <p:nvPr/>
        </p:nvSpPr>
        <p:spPr>
          <a:xfrm>
            <a:off x="7333676" y="811054"/>
            <a:ext cx="3760309" cy="22860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b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US" sz="1600" b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</a:t>
            </a:r>
            <a:r>
              <a:rPr lang="en-US" sz="160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GO_CC analysis using </a:t>
            </a:r>
            <a:r>
              <a:rPr lang="en-US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ClueGO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reveals an overrepresentation of </a:t>
            </a:r>
            <a:r>
              <a:rPr lang="en-US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azurophilic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secretory and tertiary granule components suggestive of </a:t>
            </a:r>
            <a:r>
              <a:rPr lang="en-US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neutrophilic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activation even among the granulocyte genes.  </a:t>
            </a:r>
            <a:endParaRPr lang="en-IN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210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128</Words>
  <Application>Microsoft Office PowerPoint</Application>
  <PresentationFormat>Widescreen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Tahoma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Pragyan Acharya</dc:creator>
  <cp:lastModifiedBy>lenovo-pc</cp:lastModifiedBy>
  <cp:revision>3</cp:revision>
  <dcterms:created xsi:type="dcterms:W3CDTF">2021-07-24T05:02:03Z</dcterms:created>
  <dcterms:modified xsi:type="dcterms:W3CDTF">2021-07-29T09:32:30Z</dcterms:modified>
</cp:coreProperties>
</file>