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57"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p:cViewPr varScale="1">
        <p:scale>
          <a:sx n="119" d="100"/>
          <a:sy n="119" d="100"/>
        </p:scale>
        <p:origin x="76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86F35-CE0C-4A44-B405-9EF01C17D12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B52E8D-6288-4F12-ABC7-1F2777E94F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F601FF-D1AF-439D-B648-AE1A4D8651EC}"/>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5" name="Footer Placeholder 4">
            <a:extLst>
              <a:ext uri="{FF2B5EF4-FFF2-40B4-BE49-F238E27FC236}">
                <a16:creationId xmlns:a16="http://schemas.microsoft.com/office/drawing/2014/main" id="{75674FF0-0ECF-4396-ACEC-25F0ECEC9A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6A6C8D-4771-4951-B201-EF148207DD90}"/>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2930171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84463-9CD1-4203-B86B-AC383CD4142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6F59CC1-5BC2-44D5-97D4-C7B380283DA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3CDED6-EC71-43CE-AFDE-B7535D5CA004}"/>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5" name="Footer Placeholder 4">
            <a:extLst>
              <a:ext uri="{FF2B5EF4-FFF2-40B4-BE49-F238E27FC236}">
                <a16:creationId xmlns:a16="http://schemas.microsoft.com/office/drawing/2014/main" id="{1C630F6D-DD46-40FB-859A-BDD3C9400B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D2B426-C1A8-42F4-994D-AF0B9D3D1843}"/>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1083580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84D719-C7FF-4233-BD9C-70E30FDFF5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BE4CE61-423F-41FC-AEEC-A1DEBE28F1D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BD0FAD-782E-4482-8F15-A1BA0B333912}"/>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5" name="Footer Placeholder 4">
            <a:extLst>
              <a:ext uri="{FF2B5EF4-FFF2-40B4-BE49-F238E27FC236}">
                <a16:creationId xmlns:a16="http://schemas.microsoft.com/office/drawing/2014/main" id="{B90B7840-4CB4-4A67-A514-CB664C4872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F9889A-01CE-4E8A-B5A9-687AD8D7357E}"/>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2577131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3FC33-0E45-489B-9F16-6A39FFDD43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12F646-60DE-4870-AA3C-3DD2DEEF5F1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CD1944-9AD3-4C5D-8E5F-849F0EB4BBC5}"/>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5" name="Footer Placeholder 4">
            <a:extLst>
              <a:ext uri="{FF2B5EF4-FFF2-40B4-BE49-F238E27FC236}">
                <a16:creationId xmlns:a16="http://schemas.microsoft.com/office/drawing/2014/main" id="{1D9A1508-EF72-4969-80DC-E868C94655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9808DE-A71A-4C97-849D-A00FA2EE9CCE}"/>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400383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2A82B-64A6-44FB-8B98-55745407AE4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6C40EE-68EA-4ED6-AAE9-AA2816D05E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30AD0BA-6F56-4865-B39D-EABD7CE6AAC5}"/>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5" name="Footer Placeholder 4">
            <a:extLst>
              <a:ext uri="{FF2B5EF4-FFF2-40B4-BE49-F238E27FC236}">
                <a16:creationId xmlns:a16="http://schemas.microsoft.com/office/drawing/2014/main" id="{D1612184-8D5B-4114-8B38-CFFB02E881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941576-A9E9-4C6A-9646-544C565E92BD}"/>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700394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21996-1262-40FA-AA8C-952B6B9267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E394E2-509F-4662-8D7F-ACB46DBCCDA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0D337E2-F515-4AEC-81BB-99ADF7E8FB5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BCA3193-493D-483C-8490-462D9978FCB8}"/>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6" name="Footer Placeholder 5">
            <a:extLst>
              <a:ext uri="{FF2B5EF4-FFF2-40B4-BE49-F238E27FC236}">
                <a16:creationId xmlns:a16="http://schemas.microsoft.com/office/drawing/2014/main" id="{4558B161-6602-4ECC-B582-D63F81B5DC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66F41E-6BCB-4E88-BFE2-8D9C1D52823D}"/>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1605884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F5BDB-EEA9-447D-9BC7-520D898A5F7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3943FA8-C658-4CFB-8406-A874684496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BE3BC98-4CE6-44BD-82FB-F93F4B0277A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64D7FC9-57DF-4F7C-8DF1-C9CF24A7F1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85B5283-CE52-4D68-B3DB-E30054ED5B3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86134D-0C40-4B1B-B1C6-EAEBB69B7F7C}"/>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8" name="Footer Placeholder 7">
            <a:extLst>
              <a:ext uri="{FF2B5EF4-FFF2-40B4-BE49-F238E27FC236}">
                <a16:creationId xmlns:a16="http://schemas.microsoft.com/office/drawing/2014/main" id="{A9C09AA9-4946-42B5-983C-D64F3AB9D4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BE1E9A0-C1CE-41DC-8F2C-B3B8D9A31D7C}"/>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1437431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F4D4E-BDEF-43CD-9619-AF2A28C5CC8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B37A8DE-78D8-43B9-A413-1B27AFF67DB0}"/>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4" name="Footer Placeholder 3">
            <a:extLst>
              <a:ext uri="{FF2B5EF4-FFF2-40B4-BE49-F238E27FC236}">
                <a16:creationId xmlns:a16="http://schemas.microsoft.com/office/drawing/2014/main" id="{8EA647D3-3DDE-4ADA-B640-9477ADD8661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89FDAD7-CCCC-43EA-8244-23FB894072DD}"/>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453618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205F0D-B921-4A93-BF09-52298AE3B70A}"/>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3" name="Footer Placeholder 2">
            <a:extLst>
              <a:ext uri="{FF2B5EF4-FFF2-40B4-BE49-F238E27FC236}">
                <a16:creationId xmlns:a16="http://schemas.microsoft.com/office/drawing/2014/main" id="{A29B1CD3-D265-4175-B4D9-5334A44B7E1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35FE884-4CFB-4815-B561-DE868C487E44}"/>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798715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C26BC-97C0-44F9-820A-386BE27C78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12FFA15-4B66-470B-94C4-1597092005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8E95AC3-3439-405A-BA25-A21FC8C53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DDC87B7-6845-4F47-A582-E3463F870C39}"/>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6" name="Footer Placeholder 5">
            <a:extLst>
              <a:ext uri="{FF2B5EF4-FFF2-40B4-BE49-F238E27FC236}">
                <a16:creationId xmlns:a16="http://schemas.microsoft.com/office/drawing/2014/main" id="{9F30D069-8B77-45E2-8CC1-85E5A3552F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166FB6-51AE-4EFC-8E58-950A39BD6A40}"/>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4199339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CE0A9-0078-444B-A175-B8C16E3ADD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2B54578-F81B-4106-AB6A-3CA4601D92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CB1B0D-273B-4976-98F2-606F4C917D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D6C1044-B187-467D-B2F0-69ECAFAD08F7}"/>
              </a:ext>
            </a:extLst>
          </p:cNvPr>
          <p:cNvSpPr>
            <a:spLocks noGrp="1"/>
          </p:cNvSpPr>
          <p:nvPr>
            <p:ph type="dt" sz="half" idx="10"/>
          </p:nvPr>
        </p:nvSpPr>
        <p:spPr/>
        <p:txBody>
          <a:bodyPr/>
          <a:lstStyle/>
          <a:p>
            <a:fld id="{3F14D4F7-5DCD-485B-AA9D-B766C8A475FC}" type="datetimeFigureOut">
              <a:rPr lang="en-US" smtClean="0"/>
              <a:t>6/17/21</a:t>
            </a:fld>
            <a:endParaRPr lang="en-US"/>
          </a:p>
        </p:txBody>
      </p:sp>
      <p:sp>
        <p:nvSpPr>
          <p:cNvPr id="6" name="Footer Placeholder 5">
            <a:extLst>
              <a:ext uri="{FF2B5EF4-FFF2-40B4-BE49-F238E27FC236}">
                <a16:creationId xmlns:a16="http://schemas.microsoft.com/office/drawing/2014/main" id="{B26F32D9-77E9-48A9-BD82-4757821112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533793-A7FD-43D3-98DC-915390BB8BCB}"/>
              </a:ext>
            </a:extLst>
          </p:cNvPr>
          <p:cNvSpPr>
            <a:spLocks noGrp="1"/>
          </p:cNvSpPr>
          <p:nvPr>
            <p:ph type="sldNum" sz="quarter" idx="12"/>
          </p:nvPr>
        </p:nvSpPr>
        <p:spPr/>
        <p:txBody>
          <a:bodyPr/>
          <a:lstStyle/>
          <a:p>
            <a:fld id="{7E3D5B42-C11A-4BD8-A35F-7132954CD0A9}" type="slidenum">
              <a:rPr lang="en-US" smtClean="0"/>
              <a:t>‹#›</a:t>
            </a:fld>
            <a:endParaRPr lang="en-US"/>
          </a:p>
        </p:txBody>
      </p:sp>
    </p:spTree>
    <p:extLst>
      <p:ext uri="{BB962C8B-B14F-4D97-AF65-F5344CB8AC3E}">
        <p14:creationId xmlns:p14="http://schemas.microsoft.com/office/powerpoint/2010/main" val="3560504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0EDE759-31F3-4F6D-BD28-3E27A52935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DDFB99D-9FB0-4A44-B66E-0A976A1358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554104-4DDF-4280-8648-9633269F97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14D4F7-5DCD-485B-AA9D-B766C8A475FC}" type="datetimeFigureOut">
              <a:rPr lang="en-US" smtClean="0"/>
              <a:t>6/17/21</a:t>
            </a:fld>
            <a:endParaRPr lang="en-US"/>
          </a:p>
        </p:txBody>
      </p:sp>
      <p:sp>
        <p:nvSpPr>
          <p:cNvPr id="5" name="Footer Placeholder 4">
            <a:extLst>
              <a:ext uri="{FF2B5EF4-FFF2-40B4-BE49-F238E27FC236}">
                <a16:creationId xmlns:a16="http://schemas.microsoft.com/office/drawing/2014/main" id="{D8CC00F8-7CD5-49FC-8160-D982D7BC54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CA78C9B-EE79-4D68-BD07-AEE345F851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3D5B42-C11A-4BD8-A35F-7132954CD0A9}" type="slidenum">
              <a:rPr lang="en-US" smtClean="0"/>
              <a:t>‹#›</a:t>
            </a:fld>
            <a:endParaRPr lang="en-US"/>
          </a:p>
        </p:txBody>
      </p:sp>
    </p:spTree>
    <p:extLst>
      <p:ext uri="{BB962C8B-B14F-4D97-AF65-F5344CB8AC3E}">
        <p14:creationId xmlns:p14="http://schemas.microsoft.com/office/powerpoint/2010/main" val="31922492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C09E9F5-93A6-46D1-9EF3-A20F724EA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7733" y="1625600"/>
            <a:ext cx="2438400" cy="2438400"/>
          </a:xfrm>
          <a:prstGeom prst="rect">
            <a:avLst/>
          </a:prstGeom>
        </p:spPr>
      </p:pic>
      <p:sp>
        <p:nvSpPr>
          <p:cNvPr id="5" name="Arrow: Down 4">
            <a:extLst>
              <a:ext uri="{FF2B5EF4-FFF2-40B4-BE49-F238E27FC236}">
                <a16:creationId xmlns:a16="http://schemas.microsoft.com/office/drawing/2014/main" id="{6806F896-551B-42B7-B633-78B7E10F6A84}"/>
              </a:ext>
            </a:extLst>
          </p:cNvPr>
          <p:cNvSpPr/>
          <p:nvPr/>
        </p:nvSpPr>
        <p:spPr>
          <a:xfrm rot="7885497">
            <a:off x="4963687" y="2744820"/>
            <a:ext cx="70147" cy="199959"/>
          </a:xfrm>
          <a:prstGeom prst="downArrow">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ln w="22225">
                <a:solidFill>
                  <a:schemeClr val="accent2"/>
                </a:solidFill>
                <a:prstDash val="solid"/>
              </a:ln>
              <a:solidFill>
                <a:schemeClr val="accent2">
                  <a:lumMod val="40000"/>
                  <a:lumOff val="60000"/>
                </a:schemeClr>
              </a:solidFill>
            </a:endParaRPr>
          </a:p>
        </p:txBody>
      </p:sp>
      <p:pic>
        <p:nvPicPr>
          <p:cNvPr id="6" name="Picture 5">
            <a:extLst>
              <a:ext uri="{FF2B5EF4-FFF2-40B4-BE49-F238E27FC236}">
                <a16:creationId xmlns:a16="http://schemas.microsoft.com/office/drawing/2014/main" id="{24BEBB67-A795-4374-9834-834D794B73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6133" y="1625600"/>
            <a:ext cx="2438400" cy="2438400"/>
          </a:xfrm>
          <a:prstGeom prst="rect">
            <a:avLst/>
          </a:prstGeom>
        </p:spPr>
      </p:pic>
      <p:sp>
        <p:nvSpPr>
          <p:cNvPr id="7" name="TextBox 6">
            <a:extLst>
              <a:ext uri="{FF2B5EF4-FFF2-40B4-BE49-F238E27FC236}">
                <a16:creationId xmlns:a16="http://schemas.microsoft.com/office/drawing/2014/main" id="{9E1CABDB-CF13-4760-9E64-588FF4E52793}"/>
              </a:ext>
            </a:extLst>
          </p:cNvPr>
          <p:cNvSpPr txBox="1"/>
          <p:nvPr/>
        </p:nvSpPr>
        <p:spPr>
          <a:xfrm>
            <a:off x="3877733" y="1639047"/>
            <a:ext cx="322729" cy="382779"/>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anose="02020603050405020304" pitchFamily="18" charset="0"/>
              </a:rPr>
              <a:t>A</a:t>
            </a:r>
          </a:p>
        </p:txBody>
      </p:sp>
      <p:sp>
        <p:nvSpPr>
          <p:cNvPr id="8" name="Rectangle 7">
            <a:extLst>
              <a:ext uri="{FF2B5EF4-FFF2-40B4-BE49-F238E27FC236}">
                <a16:creationId xmlns:a16="http://schemas.microsoft.com/office/drawing/2014/main" id="{1D32BF8C-7FD1-47D1-8056-0255CFB256EB}"/>
              </a:ext>
            </a:extLst>
          </p:cNvPr>
          <p:cNvSpPr/>
          <p:nvPr/>
        </p:nvSpPr>
        <p:spPr>
          <a:xfrm>
            <a:off x="6316133" y="1639047"/>
            <a:ext cx="338554" cy="369332"/>
          </a:xfrm>
          <a:prstGeom prst="rect">
            <a:avLst/>
          </a:prstGeom>
        </p:spPr>
        <p:txBody>
          <a:bodyPr wrap="none">
            <a:spAutoFit/>
          </a:bodyPr>
          <a:lstStyle/>
          <a:p>
            <a:r>
              <a:rPr lang="en-US" dirty="0">
                <a:solidFill>
                  <a:schemeClr val="bg1"/>
                </a:solidFill>
                <a:latin typeface="Times New Roman" panose="02020603050405020304" pitchFamily="18" charset="0"/>
                <a:cs typeface="Times New Roman" panose="02020603050405020304" pitchFamily="18" charset="0"/>
              </a:rPr>
              <a:t>B</a:t>
            </a:r>
          </a:p>
        </p:txBody>
      </p:sp>
      <p:sp>
        <p:nvSpPr>
          <p:cNvPr id="9" name="Oval 8">
            <a:extLst>
              <a:ext uri="{FF2B5EF4-FFF2-40B4-BE49-F238E27FC236}">
                <a16:creationId xmlns:a16="http://schemas.microsoft.com/office/drawing/2014/main" id="{78D0CEB2-2379-4C5A-B410-BC3A63172A05}"/>
              </a:ext>
            </a:extLst>
          </p:cNvPr>
          <p:cNvSpPr/>
          <p:nvPr/>
        </p:nvSpPr>
        <p:spPr>
          <a:xfrm>
            <a:off x="4788280" y="2575858"/>
            <a:ext cx="551329" cy="537882"/>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83B0B65-7A5F-4C52-813B-95ACDD6EAE45}"/>
              </a:ext>
            </a:extLst>
          </p:cNvPr>
          <p:cNvSpPr/>
          <p:nvPr/>
        </p:nvSpPr>
        <p:spPr>
          <a:xfrm>
            <a:off x="517628" y="4240492"/>
            <a:ext cx="11103429" cy="1704569"/>
          </a:xfrm>
          <a:prstGeom prst="rect">
            <a:avLst/>
          </a:prstGeom>
        </p:spPr>
        <p:txBody>
          <a:bodyPr wrap="square">
            <a:spAutoFit/>
          </a:bodyPr>
          <a:lstStyle/>
          <a:p>
            <a:pPr>
              <a:lnSpc>
                <a:spcPct val="150000"/>
              </a:lnSpc>
              <a:spcAft>
                <a:spcPts val="1200"/>
              </a:spcAft>
            </a:pPr>
            <a:r>
              <a:rPr lang="en-US" b="1" dirty="0">
                <a:latin typeface="Times New Roman" panose="02020603050405020304" pitchFamily="18" charset="0"/>
                <a:ea typeface="SimSun" panose="02010600030101010101" pitchFamily="2" charset="-122"/>
                <a:cs typeface="Times New Roman" panose="02020603050405020304" pitchFamily="18" charset="0"/>
              </a:rPr>
              <a:t>Supplement 1. Contrast-enhanced MRI from a patient with prior myocardial infarction (MI).</a:t>
            </a:r>
            <a:r>
              <a:rPr lang="en-US" dirty="0">
                <a:latin typeface="Times New Roman" panose="02020603050405020304" pitchFamily="18" charset="0"/>
                <a:ea typeface="SimSun" panose="02010600030101010101" pitchFamily="2" charset="-122"/>
                <a:cs typeface="Times New Roman" panose="02020603050405020304" pitchFamily="18" charset="0"/>
              </a:rPr>
              <a:t> Panel A represents an image from patient with prior MI. Panel B is from a healthy subject. Green circle represents the ventricular region where myocardial scar is located. The arrow points to the abnormal late gadolinium enhancement in the subendocardial region of the left anterior descending coronary artery territory.</a:t>
            </a:r>
          </a:p>
        </p:txBody>
      </p:sp>
    </p:spTree>
    <p:extLst>
      <p:ext uri="{BB962C8B-B14F-4D97-AF65-F5344CB8AC3E}">
        <p14:creationId xmlns:p14="http://schemas.microsoft.com/office/powerpoint/2010/main" val="714054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41A6979-6574-47BA-BE84-AD1697C886A4}"/>
              </a:ext>
            </a:extLst>
          </p:cNvPr>
          <p:cNvSpPr/>
          <p:nvPr/>
        </p:nvSpPr>
        <p:spPr>
          <a:xfrm>
            <a:off x="0" y="4748025"/>
            <a:ext cx="11616267" cy="2120068"/>
          </a:xfrm>
          <a:prstGeom prst="rect">
            <a:avLst/>
          </a:prstGeom>
        </p:spPr>
        <p:txBody>
          <a:bodyPr wrap="square">
            <a:spAutoFit/>
          </a:bodyPr>
          <a:lstStyle/>
          <a:p>
            <a:pPr>
              <a:lnSpc>
                <a:spcPct val="150000"/>
              </a:lnSpc>
              <a:spcAft>
                <a:spcPts val="1200"/>
              </a:spcAft>
            </a:pPr>
            <a:r>
              <a:rPr lang="en-US" b="1" dirty="0">
                <a:latin typeface="Times New Roman" panose="02020603050405020304" pitchFamily="18" charset="0"/>
                <a:ea typeface="SimSun" panose="02010600030101010101" pitchFamily="2" charset="-122"/>
                <a:cs typeface="Times New Roman" panose="02020603050405020304" pitchFamily="18" charset="0"/>
              </a:rPr>
              <a:t>Supplement </a:t>
            </a:r>
            <a:r>
              <a:rPr lang="en-US" altLang="zh-CN" b="1" dirty="0">
                <a:latin typeface="Times New Roman" panose="02020603050405020304" pitchFamily="18" charset="0"/>
                <a:ea typeface="SimSun" panose="02010600030101010101" pitchFamily="2" charset="-122"/>
                <a:cs typeface="Times New Roman" panose="02020603050405020304" pitchFamily="18" charset="0"/>
              </a:rPr>
              <a:t>2</a:t>
            </a:r>
            <a:r>
              <a:rPr lang="en-US" b="1" dirty="0">
                <a:latin typeface="Times New Roman" panose="02020603050405020304" pitchFamily="18" charset="0"/>
                <a:ea typeface="SimSun" panose="02010600030101010101" pitchFamily="2" charset="-122"/>
                <a:cs typeface="Times New Roman" panose="02020603050405020304" pitchFamily="18" charset="0"/>
              </a:rPr>
              <a:t>. Ablation of Traditional Augmentation (TA).</a:t>
            </a:r>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b="1" dirty="0">
                <a:latin typeface="Times New Roman" panose="02020603050405020304" pitchFamily="18" charset="0"/>
                <a:ea typeface="SimSun" panose="02010600030101010101" pitchFamily="2" charset="-122"/>
                <a:cs typeface="Times New Roman" panose="02020603050405020304" pitchFamily="18" charset="0"/>
              </a:rPr>
              <a:t>A</a:t>
            </a:r>
            <a:r>
              <a:rPr lang="en-US" dirty="0">
                <a:latin typeface="Times New Roman" panose="02020603050405020304" pitchFamily="18" charset="0"/>
                <a:ea typeface="SimSun" panose="02010600030101010101" pitchFamily="2" charset="-122"/>
                <a:cs typeface="Times New Roman" panose="02020603050405020304" pitchFamily="18" charset="0"/>
              </a:rPr>
              <a:t>, Accuracy curve from original data set of MobileNetV2. </a:t>
            </a:r>
            <a:r>
              <a:rPr lang="en-US" b="1" dirty="0">
                <a:latin typeface="Times New Roman" panose="02020603050405020304" pitchFamily="18" charset="0"/>
                <a:ea typeface="SimSun" panose="02010600030101010101" pitchFamily="2" charset="-122"/>
                <a:cs typeface="Times New Roman" panose="02020603050405020304" pitchFamily="18" charset="0"/>
              </a:rPr>
              <a:t>B</a:t>
            </a:r>
            <a:r>
              <a:rPr lang="en-US" dirty="0">
                <a:latin typeface="Times New Roman" panose="02020603050405020304" pitchFamily="18" charset="0"/>
                <a:ea typeface="SimSun" panose="02010600030101010101" pitchFamily="2" charset="-122"/>
                <a:cs typeface="Times New Roman" panose="02020603050405020304" pitchFamily="18" charset="0"/>
              </a:rPr>
              <a:t>, Accuracy curve from original data set of MobileNetV2 embedding channel attention (CA). </a:t>
            </a:r>
            <a:r>
              <a:rPr lang="en-US" b="1" dirty="0">
                <a:latin typeface="Times New Roman" panose="02020603050405020304" pitchFamily="18" charset="0"/>
                <a:ea typeface="SimSun" panose="02010600030101010101" pitchFamily="2" charset="-122"/>
                <a:cs typeface="Times New Roman" panose="02020603050405020304" pitchFamily="18" charset="0"/>
              </a:rPr>
              <a:t>C</a:t>
            </a:r>
            <a:r>
              <a:rPr lang="en-US" dirty="0">
                <a:latin typeface="Times New Roman" panose="02020603050405020304" pitchFamily="18" charset="0"/>
                <a:ea typeface="SimSun" panose="02010600030101010101" pitchFamily="2" charset="-122"/>
                <a:cs typeface="Times New Roman" panose="02020603050405020304" pitchFamily="18" charset="0"/>
              </a:rPr>
              <a:t>, Accuracy curve from original data set of MobileNetV2, but</a:t>
            </a:r>
            <a:r>
              <a:rPr lang="en-US" dirty="0">
                <a:latin typeface="Times New Roman" panose="02020603050405020304" pitchFamily="18" charset="0"/>
                <a:cs typeface="Times New Roman" panose="02020603050405020304" pitchFamily="18" charset="0"/>
              </a:rPr>
              <a:t> augmentation was applied to make normal training size equal to acute training size (557) . </a:t>
            </a:r>
            <a:r>
              <a:rPr lang="en-US" b="1" dirty="0">
                <a:latin typeface="Times New Roman" panose="02020603050405020304" pitchFamily="18" charset="0"/>
                <a:cs typeface="Times New Roman" panose="02020603050405020304" pitchFamily="18" charset="0"/>
              </a:rPr>
              <a:t>D</a:t>
            </a:r>
            <a:r>
              <a:rPr lang="en-US"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ea typeface="SimSun" panose="02010600030101010101" pitchFamily="2" charset="-122"/>
                <a:cs typeface="Times New Roman" panose="02020603050405020304" pitchFamily="18" charset="0"/>
              </a:rPr>
              <a:t> Accuracy curve from original data set of MobileNetV2 embedding CA, but</a:t>
            </a:r>
            <a:r>
              <a:rPr lang="en-US" dirty="0">
                <a:latin typeface="Times New Roman" panose="02020603050405020304" pitchFamily="18" charset="0"/>
                <a:cs typeface="Times New Roman" panose="02020603050405020304" pitchFamily="18" charset="0"/>
              </a:rPr>
              <a:t> augmentation was applied to make normal training size equal to acute training size (557). </a:t>
            </a:r>
            <a:endParaRPr lang="en-US" dirty="0">
              <a:latin typeface="Times New Roman" panose="02020603050405020304" pitchFamily="18" charset="0"/>
              <a:ea typeface="SimSun" panose="02010600030101010101" pitchFamily="2" charset="-122"/>
              <a:cs typeface="Times New Roman" panose="02020603050405020304" pitchFamily="18" charset="0"/>
            </a:endParaRPr>
          </a:p>
        </p:txBody>
      </p:sp>
      <p:pic>
        <p:nvPicPr>
          <p:cNvPr id="5" name="Picture 4">
            <a:extLst>
              <a:ext uri="{FF2B5EF4-FFF2-40B4-BE49-F238E27FC236}">
                <a16:creationId xmlns:a16="http://schemas.microsoft.com/office/drawing/2014/main" id="{75810D3A-17B3-4167-81A7-6A904A3DEF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7136" y="18860"/>
            <a:ext cx="3145683" cy="2359263"/>
          </a:xfrm>
          <a:prstGeom prst="rect">
            <a:avLst/>
          </a:prstGeom>
        </p:spPr>
      </p:pic>
      <p:pic>
        <p:nvPicPr>
          <p:cNvPr id="6" name="Picture 5">
            <a:extLst>
              <a:ext uri="{FF2B5EF4-FFF2-40B4-BE49-F238E27FC236}">
                <a16:creationId xmlns:a16="http://schemas.microsoft.com/office/drawing/2014/main" id="{266B969D-12DC-4A37-96B5-38E1051607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6250" y="0"/>
            <a:ext cx="3145683" cy="2359263"/>
          </a:xfrm>
          <a:prstGeom prst="rect">
            <a:avLst/>
          </a:prstGeom>
        </p:spPr>
      </p:pic>
      <p:pic>
        <p:nvPicPr>
          <p:cNvPr id="7" name="Picture 6">
            <a:extLst>
              <a:ext uri="{FF2B5EF4-FFF2-40B4-BE49-F238E27FC236}">
                <a16:creationId xmlns:a16="http://schemas.microsoft.com/office/drawing/2014/main" id="{A5583B40-9AC7-488B-A912-87D1CCFCBF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6251" y="2423165"/>
            <a:ext cx="3145684" cy="2359263"/>
          </a:xfrm>
          <a:prstGeom prst="rect">
            <a:avLst/>
          </a:prstGeom>
        </p:spPr>
      </p:pic>
      <p:pic>
        <p:nvPicPr>
          <p:cNvPr id="8" name="Picture 7">
            <a:extLst>
              <a:ext uri="{FF2B5EF4-FFF2-40B4-BE49-F238E27FC236}">
                <a16:creationId xmlns:a16="http://schemas.microsoft.com/office/drawing/2014/main" id="{18F3BED9-B204-4CCD-9DF5-5C70445F77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7136" y="2408680"/>
            <a:ext cx="3145683" cy="2359263"/>
          </a:xfrm>
          <a:prstGeom prst="rect">
            <a:avLst/>
          </a:prstGeom>
        </p:spPr>
      </p:pic>
      <p:sp>
        <p:nvSpPr>
          <p:cNvPr id="9" name="TextBox 8">
            <a:extLst>
              <a:ext uri="{FF2B5EF4-FFF2-40B4-BE49-F238E27FC236}">
                <a16:creationId xmlns:a16="http://schemas.microsoft.com/office/drawing/2014/main" id="{5A8705E3-052C-4F04-81A9-2307B09647BB}"/>
              </a:ext>
            </a:extLst>
          </p:cNvPr>
          <p:cNvSpPr txBox="1"/>
          <p:nvPr/>
        </p:nvSpPr>
        <p:spPr>
          <a:xfrm>
            <a:off x="2118718" y="248568"/>
            <a:ext cx="363597"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a:t>
            </a:r>
          </a:p>
        </p:txBody>
      </p:sp>
      <p:sp>
        <p:nvSpPr>
          <p:cNvPr id="10" name="Rectangle 9">
            <a:extLst>
              <a:ext uri="{FF2B5EF4-FFF2-40B4-BE49-F238E27FC236}">
                <a16:creationId xmlns:a16="http://schemas.microsoft.com/office/drawing/2014/main" id="{BB7578EC-99AA-4472-9A22-47484F2E8C01}"/>
              </a:ext>
            </a:extLst>
          </p:cNvPr>
          <p:cNvSpPr/>
          <p:nvPr/>
        </p:nvSpPr>
        <p:spPr>
          <a:xfrm>
            <a:off x="5332679" y="2670301"/>
            <a:ext cx="314177"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D</a:t>
            </a:r>
          </a:p>
        </p:txBody>
      </p:sp>
      <p:sp>
        <p:nvSpPr>
          <p:cNvPr id="11" name="Rectangle 10">
            <a:extLst>
              <a:ext uri="{FF2B5EF4-FFF2-40B4-BE49-F238E27FC236}">
                <a16:creationId xmlns:a16="http://schemas.microsoft.com/office/drawing/2014/main" id="{4B89D2DF-1795-4C6E-87CC-64722545C1A9}"/>
              </a:ext>
            </a:extLst>
          </p:cNvPr>
          <p:cNvSpPr/>
          <p:nvPr/>
        </p:nvSpPr>
        <p:spPr>
          <a:xfrm>
            <a:off x="2121029" y="2670301"/>
            <a:ext cx="295714"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C</a:t>
            </a:r>
          </a:p>
        </p:txBody>
      </p:sp>
      <p:sp>
        <p:nvSpPr>
          <p:cNvPr id="12" name="Rectangle 11">
            <a:extLst>
              <a:ext uri="{FF2B5EF4-FFF2-40B4-BE49-F238E27FC236}">
                <a16:creationId xmlns:a16="http://schemas.microsoft.com/office/drawing/2014/main" id="{2D97EF3F-8EE7-4D3E-B364-0A2DE6143E4C}"/>
              </a:ext>
            </a:extLst>
          </p:cNvPr>
          <p:cNvSpPr/>
          <p:nvPr/>
        </p:nvSpPr>
        <p:spPr>
          <a:xfrm>
            <a:off x="5349604" y="248568"/>
            <a:ext cx="297252"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B</a:t>
            </a:r>
          </a:p>
        </p:txBody>
      </p:sp>
    </p:spTree>
    <p:extLst>
      <p:ext uri="{BB962C8B-B14F-4D97-AF65-F5344CB8AC3E}">
        <p14:creationId xmlns:p14="http://schemas.microsoft.com/office/powerpoint/2010/main" val="3535208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6D85A35-E474-4FEE-A102-BECBE4C4BC87}"/>
              </a:ext>
            </a:extLst>
          </p:cNvPr>
          <p:cNvSpPr/>
          <p:nvPr/>
        </p:nvSpPr>
        <p:spPr>
          <a:xfrm>
            <a:off x="0" y="4239968"/>
            <a:ext cx="12192000" cy="1289071"/>
          </a:xfrm>
          <a:prstGeom prst="rect">
            <a:avLst/>
          </a:prstGeom>
        </p:spPr>
        <p:txBody>
          <a:bodyPr wrap="square">
            <a:spAutoFit/>
          </a:bodyPr>
          <a:lstStyle/>
          <a:p>
            <a:pPr>
              <a:lnSpc>
                <a:spcPct val="150000"/>
              </a:lnSpc>
              <a:spcAft>
                <a:spcPts val="1200"/>
              </a:spcAft>
            </a:pPr>
            <a:r>
              <a:rPr lang="en-US" b="1" dirty="0">
                <a:latin typeface="Times New Roman" panose="02020603050405020304" pitchFamily="18" charset="0"/>
                <a:ea typeface="SimSun" panose="02010600030101010101" pitchFamily="2" charset="-122"/>
                <a:cs typeface="Times New Roman" panose="02020603050405020304" pitchFamily="18" charset="0"/>
              </a:rPr>
              <a:t>Supplement </a:t>
            </a:r>
            <a:r>
              <a:rPr lang="en-US" altLang="zh-CN" b="1" dirty="0">
                <a:latin typeface="Times New Roman" panose="02020603050405020304" pitchFamily="18" charset="0"/>
                <a:ea typeface="SimSun" panose="02010600030101010101" pitchFamily="2" charset="-122"/>
                <a:cs typeface="Times New Roman" panose="02020603050405020304" pitchFamily="18" charset="0"/>
              </a:rPr>
              <a:t>3</a:t>
            </a:r>
            <a:r>
              <a:rPr lang="en-US" sz="1600" b="1" dirty="0">
                <a:solidFill>
                  <a:srgbClr val="000000"/>
                </a:solidFill>
                <a:effectLst/>
                <a:latin typeface="Times New Roman" panose="02020603050405020304" pitchFamily="18" charset="0"/>
                <a:ea typeface="DengXian" panose="02010600030101010101" pitchFamily="2" charset="-122"/>
                <a:cs typeface="Times New Roman" panose="02020603050405020304" pitchFamily="18" charset="0"/>
              </a:rPr>
              <a:t>.</a:t>
            </a:r>
            <a:r>
              <a:rPr lang="en-US" b="1" dirty="0">
                <a:latin typeface="Times New Roman" panose="02020603050405020304" pitchFamily="18" charset="0"/>
                <a:ea typeface="SimSun" panose="02010600030101010101" pitchFamily="2" charset="-122"/>
                <a:cs typeface="Times New Roman" panose="02020603050405020304" pitchFamily="18" charset="0"/>
              </a:rPr>
              <a:t> Accuracy curve of random initialization of 4x TA.</a:t>
            </a:r>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b="1" dirty="0">
                <a:latin typeface="Times New Roman" panose="02020603050405020304" pitchFamily="18" charset="0"/>
                <a:ea typeface="SimSun" panose="02010600030101010101" pitchFamily="2" charset="-122"/>
                <a:cs typeface="Times New Roman" panose="02020603050405020304" pitchFamily="18" charset="0"/>
              </a:rPr>
              <a:t>A</a:t>
            </a:r>
            <a:r>
              <a:rPr lang="en-US" dirty="0">
                <a:latin typeface="Times New Roman" panose="02020603050405020304" pitchFamily="18" charset="0"/>
                <a:ea typeface="SimSun" panose="02010600030101010101" pitchFamily="2" charset="-122"/>
                <a:cs typeface="Times New Roman" panose="02020603050405020304" pitchFamily="18" charset="0"/>
              </a:rPr>
              <a:t>, result of MobileNetV2. </a:t>
            </a:r>
            <a:r>
              <a:rPr lang="en-US" b="1" dirty="0">
                <a:latin typeface="Times New Roman" panose="02020603050405020304" pitchFamily="18" charset="0"/>
                <a:ea typeface="SimSun" panose="02010600030101010101" pitchFamily="2" charset="-122"/>
                <a:cs typeface="Times New Roman" panose="02020603050405020304" pitchFamily="18" charset="0"/>
              </a:rPr>
              <a:t>B</a:t>
            </a:r>
            <a:r>
              <a:rPr lang="en-US" dirty="0">
                <a:latin typeface="Times New Roman" panose="02020603050405020304" pitchFamily="18" charset="0"/>
                <a:ea typeface="SimSun" panose="02010600030101010101" pitchFamily="2" charset="-122"/>
                <a:cs typeface="Times New Roman" panose="02020603050405020304" pitchFamily="18" charset="0"/>
              </a:rPr>
              <a:t>, result of MobileNetV2 embedding with CA. The reason for a larger fluctuation of test accuracy of CA perhaps is due to more attention to unrelative feature in image at the beginning. </a:t>
            </a:r>
          </a:p>
        </p:txBody>
      </p:sp>
      <p:pic>
        <p:nvPicPr>
          <p:cNvPr id="6" name="Picture 5">
            <a:extLst>
              <a:ext uri="{FF2B5EF4-FFF2-40B4-BE49-F238E27FC236}">
                <a16:creationId xmlns:a16="http://schemas.microsoft.com/office/drawing/2014/main" id="{72D2BCC3-8FAE-4C78-A14E-46C4BA09F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6774" y="736894"/>
            <a:ext cx="4208039" cy="3156029"/>
          </a:xfrm>
          <a:prstGeom prst="rect">
            <a:avLst/>
          </a:prstGeom>
        </p:spPr>
      </p:pic>
      <p:sp>
        <p:nvSpPr>
          <p:cNvPr id="7" name="Rectangle 6">
            <a:extLst>
              <a:ext uri="{FF2B5EF4-FFF2-40B4-BE49-F238E27FC236}">
                <a16:creationId xmlns:a16="http://schemas.microsoft.com/office/drawing/2014/main" id="{CE6FFD1A-4625-4AB8-B080-A023C0FD3881}"/>
              </a:ext>
            </a:extLst>
          </p:cNvPr>
          <p:cNvSpPr/>
          <p:nvPr/>
        </p:nvSpPr>
        <p:spPr>
          <a:xfrm>
            <a:off x="5604654" y="1055539"/>
            <a:ext cx="338554"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B</a:t>
            </a:r>
          </a:p>
        </p:txBody>
      </p:sp>
      <p:pic>
        <p:nvPicPr>
          <p:cNvPr id="8" name="Picture 7">
            <a:extLst>
              <a:ext uri="{FF2B5EF4-FFF2-40B4-BE49-F238E27FC236}">
                <a16:creationId xmlns:a16="http://schemas.microsoft.com/office/drawing/2014/main" id="{2D6D964C-479A-484B-B658-1D69EB52B9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8735" y="736894"/>
            <a:ext cx="4208039" cy="3156029"/>
          </a:xfrm>
          <a:prstGeom prst="rect">
            <a:avLst/>
          </a:prstGeom>
        </p:spPr>
      </p:pic>
      <p:sp>
        <p:nvSpPr>
          <p:cNvPr id="9" name="Rectangle 8">
            <a:extLst>
              <a:ext uri="{FF2B5EF4-FFF2-40B4-BE49-F238E27FC236}">
                <a16:creationId xmlns:a16="http://schemas.microsoft.com/office/drawing/2014/main" id="{124234C8-FF0B-479A-88D0-6288123607B1}"/>
              </a:ext>
            </a:extLst>
          </p:cNvPr>
          <p:cNvSpPr/>
          <p:nvPr/>
        </p:nvSpPr>
        <p:spPr>
          <a:xfrm>
            <a:off x="1373643" y="1055539"/>
            <a:ext cx="351378"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A</a:t>
            </a:r>
          </a:p>
        </p:txBody>
      </p:sp>
    </p:spTree>
    <p:extLst>
      <p:ext uri="{BB962C8B-B14F-4D97-AF65-F5344CB8AC3E}">
        <p14:creationId xmlns:p14="http://schemas.microsoft.com/office/powerpoint/2010/main" val="1239427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2AAF7FC7-5105-4D08-BCB1-967C67F258D6}"/>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6">
            <a:extLst>
              <a:ext uri="{FF2B5EF4-FFF2-40B4-BE49-F238E27FC236}">
                <a16:creationId xmlns:a16="http://schemas.microsoft.com/office/drawing/2014/main" id="{CF6D6FEC-A4C4-4BA7-B5B5-552D4D9999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57200"/>
            <a:ext cx="9778751" cy="47007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B791515E-C7D5-40F7-B801-BFAAA0F386ED}"/>
              </a:ext>
            </a:extLst>
          </p:cNvPr>
          <p:cNvSpPr>
            <a:spLocks noChangeArrowheads="1"/>
          </p:cNvSpPr>
          <p:nvPr/>
        </p:nvSpPr>
        <p:spPr bwMode="auto">
          <a:xfrm>
            <a:off x="0" y="5111751"/>
            <a:ext cx="102085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b="1" dirty="0">
                <a:latin typeface="Times New Roman" panose="02020603050405020304" pitchFamily="18" charset="0"/>
                <a:ea typeface="SimSun" panose="02010600030101010101" pitchFamily="2" charset="-122"/>
                <a:cs typeface="Times New Roman" panose="02020603050405020304" pitchFamily="18" charset="0"/>
              </a:rPr>
              <a:t>Supplement </a:t>
            </a:r>
            <a:r>
              <a:rPr lang="en-US" altLang="zh-CN" b="1" dirty="0">
                <a:latin typeface="Times New Roman" panose="02020603050405020304" pitchFamily="18" charset="0"/>
                <a:ea typeface="SimSun" panose="02010600030101010101" pitchFamily="2" charset="-122"/>
                <a:cs typeface="Times New Roman" panose="02020603050405020304" pitchFamily="18" charset="0"/>
              </a:rPr>
              <a:t>4</a:t>
            </a:r>
            <a:r>
              <a:rPr lang="en-US" altLang="en-US" b="1" dirty="0">
                <a:latin typeface="Times New Roman" panose="02020603050405020304" pitchFamily="18" charset="0"/>
                <a:ea typeface="SimSun" panose="02010600030101010101" pitchFamily="2" charset="-122"/>
                <a:cs typeface="Times New Roman" panose="02020603050405020304" pitchFamily="18" charset="0"/>
              </a:rPr>
              <a:t>. PGGAN architecture for 256 × 256 MI and normal MR image generation</a:t>
            </a:r>
            <a:r>
              <a:rPr kumimoji="0" lang="en-US" altLang="en-US" sz="1200" b="1" i="0" u="none" strike="noStrike" cap="none" normalizeH="0" baseline="0" dirty="0">
                <a:ln>
                  <a:noFill/>
                </a:ln>
                <a:solidFill>
                  <a:schemeClr val="tx1"/>
                </a:solidFill>
                <a:effectLst/>
                <a:latin typeface="Arial" panose="020B0604020202020204" pitchFamily="34" charset="0"/>
                <a:ea typeface="SimSun" panose="02010600030101010101" pitchFamily="2" charset="-122"/>
                <a:cs typeface="Times New Roman" panose="02020603050405020304" pitchFamily="18" charset="0"/>
              </a:rPr>
              <a:t>.</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54729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3CA439-5C53-4B2C-96D4-CAEBF90C86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945" y="1108547"/>
            <a:ext cx="3457474" cy="2593106"/>
          </a:xfrm>
          <a:prstGeom prst="rect">
            <a:avLst/>
          </a:prstGeom>
        </p:spPr>
      </p:pic>
      <p:pic>
        <p:nvPicPr>
          <p:cNvPr id="5" name="Picture 4">
            <a:extLst>
              <a:ext uri="{FF2B5EF4-FFF2-40B4-BE49-F238E27FC236}">
                <a16:creationId xmlns:a16="http://schemas.microsoft.com/office/drawing/2014/main" id="{6C44A251-CD8A-42CE-B195-E49EF4E8D2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8389" y="1108547"/>
            <a:ext cx="3457474" cy="2593106"/>
          </a:xfrm>
          <a:prstGeom prst="rect">
            <a:avLst/>
          </a:prstGeom>
        </p:spPr>
      </p:pic>
      <p:pic>
        <p:nvPicPr>
          <p:cNvPr id="8" name="Picture 7">
            <a:extLst>
              <a:ext uri="{FF2B5EF4-FFF2-40B4-BE49-F238E27FC236}">
                <a16:creationId xmlns:a16="http://schemas.microsoft.com/office/drawing/2014/main" id="{505B3225-3D6D-4FC6-93ED-5FBF0B6C77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9667" y="1108547"/>
            <a:ext cx="3457474" cy="2593106"/>
          </a:xfrm>
          <a:prstGeom prst="rect">
            <a:avLst/>
          </a:prstGeom>
        </p:spPr>
      </p:pic>
      <p:sp>
        <p:nvSpPr>
          <p:cNvPr id="10" name="Rectangle 9">
            <a:extLst>
              <a:ext uri="{FF2B5EF4-FFF2-40B4-BE49-F238E27FC236}">
                <a16:creationId xmlns:a16="http://schemas.microsoft.com/office/drawing/2014/main" id="{98B2811C-3B06-40BF-8EA3-289B1FCA3BB5}"/>
              </a:ext>
            </a:extLst>
          </p:cNvPr>
          <p:cNvSpPr/>
          <p:nvPr/>
        </p:nvSpPr>
        <p:spPr>
          <a:xfrm>
            <a:off x="966246" y="1390287"/>
            <a:ext cx="9237296" cy="313932"/>
          </a:xfrm>
          <a:prstGeom prst="rect">
            <a:avLst/>
          </a:prstGeom>
        </p:spPr>
        <p:txBody>
          <a:bodyPr wrap="square">
            <a:spAutoFit/>
          </a:bodyPr>
          <a:lstStyle/>
          <a:p>
            <a:pPr lvl="0">
              <a:lnSpc>
                <a:spcPct val="90000"/>
              </a:lnSpc>
              <a:spcBef>
                <a:spcPts val="1000"/>
              </a:spcBef>
              <a:buClr>
                <a:srgbClr val="005BBB"/>
              </a:buClr>
              <a:defRPr/>
            </a:pPr>
            <a:r>
              <a:rPr lang="en-US" sz="1600" dirty="0">
                <a:latin typeface="Times New Roman" panose="02020603050405020304" pitchFamily="18" charset="0"/>
                <a:cs typeface="Times New Roman" panose="02020603050405020304" pitchFamily="18" charset="0"/>
              </a:rPr>
              <a:t>A                                                                  B                                                                  </a:t>
            </a:r>
            <a:r>
              <a:rPr lang="en-US" altLang="zh-CN" sz="1600" dirty="0">
                <a:latin typeface="Times New Roman" panose="02020603050405020304" pitchFamily="18" charset="0"/>
                <a:cs typeface="Times New Roman" panose="02020603050405020304" pitchFamily="18" charset="0"/>
              </a:rPr>
              <a:t>C</a:t>
            </a:r>
            <a:endParaRPr lang="en-US" sz="1600" dirty="0">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a16="http://schemas.microsoft.com/office/drawing/2014/main" id="{ED75D932-7DF7-442E-A81A-F31734A08E9B}"/>
              </a:ext>
            </a:extLst>
          </p:cNvPr>
          <p:cNvSpPr/>
          <p:nvPr/>
        </p:nvSpPr>
        <p:spPr>
          <a:xfrm>
            <a:off x="0" y="4133066"/>
            <a:ext cx="12192000" cy="1289071"/>
          </a:xfrm>
          <a:prstGeom prst="rect">
            <a:avLst/>
          </a:prstGeom>
        </p:spPr>
        <p:txBody>
          <a:bodyPr wrap="square">
            <a:spAutoFit/>
          </a:bodyPr>
          <a:lstStyle/>
          <a:p>
            <a:pPr>
              <a:lnSpc>
                <a:spcPct val="150000"/>
              </a:lnSpc>
              <a:spcAft>
                <a:spcPts val="1200"/>
              </a:spcAft>
            </a:pPr>
            <a:r>
              <a:rPr lang="en-US" b="1" dirty="0">
                <a:latin typeface="Times New Roman" panose="02020603050405020304" pitchFamily="18" charset="0"/>
                <a:ea typeface="SimSun" panose="02010600030101010101" pitchFamily="2" charset="-122"/>
                <a:cs typeface="Times New Roman" panose="02020603050405020304" pitchFamily="18" charset="0"/>
              </a:rPr>
              <a:t>Supplement 5. The ROC curve of training results from augmentations + </a:t>
            </a:r>
            <a:r>
              <a:rPr lang="en-US" b="1" dirty="0" err="1">
                <a:latin typeface="Times New Roman" panose="02020603050405020304" pitchFamily="18" charset="0"/>
                <a:ea typeface="SimSun" panose="02010600030101010101" pitchFamily="2" charset="-122"/>
                <a:cs typeface="Times New Roman" panose="02020603050405020304" pitchFamily="18" charset="0"/>
              </a:rPr>
              <a:t>kmeans</a:t>
            </a:r>
            <a:r>
              <a:rPr lang="en-US" b="1" dirty="0">
                <a:latin typeface="Times New Roman" panose="02020603050405020304" pitchFamily="18" charset="0"/>
                <a:ea typeface="SimSun" panose="02010600030101010101" pitchFamily="2" charset="-122"/>
                <a:cs typeface="Times New Roman" panose="02020603050405020304" pitchFamily="18" charset="0"/>
              </a:rPr>
              <a:t>. A, </a:t>
            </a:r>
            <a:r>
              <a:rPr lang="en-US" dirty="0">
                <a:latin typeface="Times New Roman" panose="02020603050405020304" pitchFamily="18" charset="0"/>
                <a:ea typeface="SimSun" panose="02010600030101010101" pitchFamily="2" charset="-122"/>
                <a:cs typeface="Times New Roman" panose="02020603050405020304" pitchFamily="18" charset="0"/>
              </a:rPr>
              <a:t>4x PGGAN augmentation, CA embedding MobileNetV2. </a:t>
            </a:r>
            <a:r>
              <a:rPr lang="en-US" b="1" dirty="0">
                <a:latin typeface="Times New Roman" panose="02020603050405020304" pitchFamily="18" charset="0"/>
                <a:ea typeface="SimSun" panose="02010600030101010101" pitchFamily="2" charset="-122"/>
                <a:cs typeface="Times New Roman" panose="02020603050405020304" pitchFamily="18" charset="0"/>
              </a:rPr>
              <a:t>B, </a:t>
            </a:r>
            <a:r>
              <a:rPr lang="en-US" dirty="0">
                <a:latin typeface="Times New Roman" panose="02020603050405020304" pitchFamily="18" charset="0"/>
                <a:ea typeface="SimSun" panose="02010600030101010101" pitchFamily="2" charset="-122"/>
                <a:cs typeface="Times New Roman" panose="02020603050405020304" pitchFamily="18" charset="0"/>
              </a:rPr>
              <a:t>4x </a:t>
            </a:r>
            <a:r>
              <a:rPr lang="en-US" dirty="0" err="1">
                <a:latin typeface="Times New Roman" panose="02020603050405020304" pitchFamily="18" charset="0"/>
                <a:ea typeface="SimSun" panose="02010600030101010101" pitchFamily="2" charset="-122"/>
                <a:cs typeface="Times New Roman" panose="02020603050405020304" pitchFamily="18" charset="0"/>
              </a:rPr>
              <a:t>CycleGAN</a:t>
            </a:r>
            <a:r>
              <a:rPr lang="en-US" dirty="0">
                <a:latin typeface="Times New Roman" panose="02020603050405020304" pitchFamily="18" charset="0"/>
                <a:ea typeface="SimSun" panose="02010600030101010101" pitchFamily="2" charset="-122"/>
                <a:cs typeface="Times New Roman" panose="02020603050405020304" pitchFamily="18" charset="0"/>
              </a:rPr>
              <a:t> augmentation, CA embedding MobileNetV2</a:t>
            </a:r>
            <a:r>
              <a:rPr lang="en-US" b="1" dirty="0">
                <a:latin typeface="Times New Roman" panose="02020603050405020304" pitchFamily="18" charset="0"/>
                <a:ea typeface="SimSun" panose="02010600030101010101" pitchFamily="2" charset="-122"/>
                <a:cs typeface="Times New Roman" panose="02020603050405020304" pitchFamily="18" charset="0"/>
              </a:rPr>
              <a:t>. C, </a:t>
            </a:r>
            <a:r>
              <a:rPr lang="en-US" dirty="0">
                <a:latin typeface="Times New Roman" panose="02020603050405020304" pitchFamily="18" charset="0"/>
                <a:ea typeface="SimSun" panose="02010600030101010101" pitchFamily="2" charset="-122"/>
                <a:cs typeface="Times New Roman" panose="02020603050405020304" pitchFamily="18" charset="0"/>
              </a:rPr>
              <a:t>4x TA augmentation, CA embedding MobileNetV2.</a:t>
            </a:r>
          </a:p>
        </p:txBody>
      </p:sp>
    </p:spTree>
    <p:extLst>
      <p:ext uri="{BB962C8B-B14F-4D97-AF65-F5344CB8AC3E}">
        <p14:creationId xmlns:p14="http://schemas.microsoft.com/office/powerpoint/2010/main" val="14169590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TotalTime>
  <Words>288</Words>
  <Application>Microsoft Macintosh PowerPoint</Application>
  <PresentationFormat>Widescreen</PresentationFormat>
  <Paragraphs>14</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坎豪 赵</dc:creator>
  <cp:lastModifiedBy>Microsoft Office User</cp:lastModifiedBy>
  <cp:revision>15</cp:revision>
  <dcterms:created xsi:type="dcterms:W3CDTF">2020-07-14T21:59:13Z</dcterms:created>
  <dcterms:modified xsi:type="dcterms:W3CDTF">2021-06-17T15:25:48Z</dcterms:modified>
</cp:coreProperties>
</file>