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3" r:id="rId2"/>
    <p:sldId id="259" r:id="rId3"/>
    <p:sldId id="260" r:id="rId4"/>
    <p:sldId id="261"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ina" initials="C" lastIdx="2" clrIdx="0">
    <p:extLst>
      <p:ext uri="{19B8F6BF-5375-455C-9EA6-DF929625EA0E}">
        <p15:presenceInfo xmlns:p15="http://schemas.microsoft.com/office/powerpoint/2012/main" userId="f01ce8b5a9f6fc3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41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09"/>
    <p:restoredTop sz="96327"/>
  </p:normalViewPr>
  <p:slideViewPr>
    <p:cSldViewPr snapToGrid="0" snapToObjects="1">
      <p:cViewPr varScale="1">
        <p:scale>
          <a:sx n="81" d="100"/>
          <a:sy n="81" d="100"/>
        </p:scale>
        <p:origin x="216" y="1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26E9AE5D-036A-714C-AEF5-5D76F09319D9}" type="datetimeFigureOut">
              <a:rPr lang="en-US" smtClean="0"/>
              <a:t>9/8/21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CF1837-05C8-5D40-91BF-313E090EECFB}" type="slidenum">
              <a:rPr lang="en-US" smtClean="0"/>
              <a:t>‹#›</a:t>
            </a:fld>
            <a:endParaRPr lang="en-US"/>
          </a:p>
        </p:txBody>
      </p:sp>
    </p:spTree>
    <p:extLst>
      <p:ext uri="{BB962C8B-B14F-4D97-AF65-F5344CB8AC3E}">
        <p14:creationId xmlns:p14="http://schemas.microsoft.com/office/powerpoint/2010/main" val="2251332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6E9AE5D-036A-714C-AEF5-5D76F09319D9}" type="datetimeFigureOut">
              <a:rPr lang="en-US" smtClean="0"/>
              <a:t>9/8/21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CF1837-05C8-5D40-91BF-313E090EECFB}" type="slidenum">
              <a:rPr lang="en-US" smtClean="0"/>
              <a:t>‹#›</a:t>
            </a:fld>
            <a:endParaRPr lang="en-US"/>
          </a:p>
        </p:txBody>
      </p:sp>
    </p:spTree>
    <p:extLst>
      <p:ext uri="{BB962C8B-B14F-4D97-AF65-F5344CB8AC3E}">
        <p14:creationId xmlns:p14="http://schemas.microsoft.com/office/powerpoint/2010/main" val="2381105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6E9AE5D-036A-714C-AEF5-5D76F09319D9}" type="datetimeFigureOut">
              <a:rPr lang="en-US" smtClean="0"/>
              <a:t>9/8/21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CF1837-05C8-5D40-91BF-313E090EECFB}" type="slidenum">
              <a:rPr lang="en-US" smtClean="0"/>
              <a:t>‹#›</a:t>
            </a:fld>
            <a:endParaRPr lang="en-US"/>
          </a:p>
        </p:txBody>
      </p:sp>
    </p:spTree>
    <p:extLst>
      <p:ext uri="{BB962C8B-B14F-4D97-AF65-F5344CB8AC3E}">
        <p14:creationId xmlns:p14="http://schemas.microsoft.com/office/powerpoint/2010/main" val="3576223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6E9AE5D-036A-714C-AEF5-5D76F09319D9}" type="datetimeFigureOut">
              <a:rPr lang="en-US" smtClean="0"/>
              <a:t>9/8/21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CF1837-05C8-5D40-91BF-313E090EECFB}" type="slidenum">
              <a:rPr lang="en-US" smtClean="0"/>
              <a:t>‹#›</a:t>
            </a:fld>
            <a:endParaRPr lang="en-US"/>
          </a:p>
        </p:txBody>
      </p:sp>
    </p:spTree>
    <p:extLst>
      <p:ext uri="{BB962C8B-B14F-4D97-AF65-F5344CB8AC3E}">
        <p14:creationId xmlns:p14="http://schemas.microsoft.com/office/powerpoint/2010/main" val="28806435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GB"/>
              <a:t>Click to edit Master title style</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26E9AE5D-036A-714C-AEF5-5D76F09319D9}" type="datetimeFigureOut">
              <a:rPr lang="en-US" smtClean="0"/>
              <a:t>9/8/21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CF1837-05C8-5D40-91BF-313E090EECFB}" type="slidenum">
              <a:rPr lang="en-US" smtClean="0"/>
              <a:t>‹#›</a:t>
            </a:fld>
            <a:endParaRPr lang="en-US"/>
          </a:p>
        </p:txBody>
      </p:sp>
    </p:spTree>
    <p:extLst>
      <p:ext uri="{BB962C8B-B14F-4D97-AF65-F5344CB8AC3E}">
        <p14:creationId xmlns:p14="http://schemas.microsoft.com/office/powerpoint/2010/main" val="3055951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26E9AE5D-036A-714C-AEF5-5D76F09319D9}" type="datetimeFigureOut">
              <a:rPr lang="en-US" smtClean="0"/>
              <a:t>9/8/21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CF1837-05C8-5D40-91BF-313E090EECFB}" type="slidenum">
              <a:rPr lang="en-US" smtClean="0"/>
              <a:t>‹#›</a:t>
            </a:fld>
            <a:endParaRPr lang="en-US"/>
          </a:p>
        </p:txBody>
      </p:sp>
    </p:spTree>
    <p:extLst>
      <p:ext uri="{BB962C8B-B14F-4D97-AF65-F5344CB8AC3E}">
        <p14:creationId xmlns:p14="http://schemas.microsoft.com/office/powerpoint/2010/main" val="2780744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26E9AE5D-036A-714C-AEF5-5D76F09319D9}" type="datetimeFigureOut">
              <a:rPr lang="en-US" smtClean="0"/>
              <a:t>9/8/21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CF1837-05C8-5D40-91BF-313E090EECFB}" type="slidenum">
              <a:rPr lang="en-US" smtClean="0"/>
              <a:t>‹#›</a:t>
            </a:fld>
            <a:endParaRPr lang="en-US"/>
          </a:p>
        </p:txBody>
      </p:sp>
    </p:spTree>
    <p:extLst>
      <p:ext uri="{BB962C8B-B14F-4D97-AF65-F5344CB8AC3E}">
        <p14:creationId xmlns:p14="http://schemas.microsoft.com/office/powerpoint/2010/main" val="440411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26E9AE5D-036A-714C-AEF5-5D76F09319D9}" type="datetimeFigureOut">
              <a:rPr lang="en-US" smtClean="0"/>
              <a:t>9/8/21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CF1837-05C8-5D40-91BF-313E090EECFB}" type="slidenum">
              <a:rPr lang="en-US" smtClean="0"/>
              <a:t>‹#›</a:t>
            </a:fld>
            <a:endParaRPr lang="en-US"/>
          </a:p>
        </p:txBody>
      </p:sp>
    </p:spTree>
    <p:extLst>
      <p:ext uri="{BB962C8B-B14F-4D97-AF65-F5344CB8AC3E}">
        <p14:creationId xmlns:p14="http://schemas.microsoft.com/office/powerpoint/2010/main" val="3747170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E9AE5D-036A-714C-AEF5-5D76F09319D9}" type="datetimeFigureOut">
              <a:rPr lang="en-US" smtClean="0"/>
              <a:t>9/8/21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CF1837-05C8-5D40-91BF-313E090EECFB}" type="slidenum">
              <a:rPr lang="en-US" smtClean="0"/>
              <a:t>‹#›</a:t>
            </a:fld>
            <a:endParaRPr lang="en-US"/>
          </a:p>
        </p:txBody>
      </p:sp>
    </p:spTree>
    <p:extLst>
      <p:ext uri="{BB962C8B-B14F-4D97-AF65-F5344CB8AC3E}">
        <p14:creationId xmlns:p14="http://schemas.microsoft.com/office/powerpoint/2010/main" val="352050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26E9AE5D-036A-714C-AEF5-5D76F09319D9}" type="datetimeFigureOut">
              <a:rPr lang="en-US" smtClean="0"/>
              <a:t>9/8/21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CF1837-05C8-5D40-91BF-313E090EECFB}" type="slidenum">
              <a:rPr lang="en-US" smtClean="0"/>
              <a:t>‹#›</a:t>
            </a:fld>
            <a:endParaRPr lang="en-US"/>
          </a:p>
        </p:txBody>
      </p:sp>
    </p:spTree>
    <p:extLst>
      <p:ext uri="{BB962C8B-B14F-4D97-AF65-F5344CB8AC3E}">
        <p14:creationId xmlns:p14="http://schemas.microsoft.com/office/powerpoint/2010/main" val="347381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26E9AE5D-036A-714C-AEF5-5D76F09319D9}" type="datetimeFigureOut">
              <a:rPr lang="en-US" smtClean="0"/>
              <a:t>9/8/21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CF1837-05C8-5D40-91BF-313E090EECFB}" type="slidenum">
              <a:rPr lang="en-US" smtClean="0"/>
              <a:t>‹#›</a:t>
            </a:fld>
            <a:endParaRPr lang="en-US"/>
          </a:p>
        </p:txBody>
      </p:sp>
    </p:spTree>
    <p:extLst>
      <p:ext uri="{BB962C8B-B14F-4D97-AF65-F5344CB8AC3E}">
        <p14:creationId xmlns:p14="http://schemas.microsoft.com/office/powerpoint/2010/main" val="2897258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E9AE5D-036A-714C-AEF5-5D76F09319D9}" type="datetimeFigureOut">
              <a:rPr lang="en-US" smtClean="0"/>
              <a:t>9/8/21</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CF1837-05C8-5D40-91BF-313E090EECFB}" type="slidenum">
              <a:rPr lang="en-US" smtClean="0"/>
              <a:t>‹#›</a:t>
            </a:fld>
            <a:endParaRPr lang="en-US"/>
          </a:p>
        </p:txBody>
      </p:sp>
    </p:spTree>
    <p:extLst>
      <p:ext uri="{BB962C8B-B14F-4D97-AF65-F5344CB8AC3E}">
        <p14:creationId xmlns:p14="http://schemas.microsoft.com/office/powerpoint/2010/main" val="5109937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0C83EC9-DEE6-2F49-8239-D3B32D1E0217}"/>
              </a:ext>
            </a:extLst>
          </p:cNvPr>
          <p:cNvSpPr/>
          <p:nvPr/>
        </p:nvSpPr>
        <p:spPr>
          <a:xfrm>
            <a:off x="201103" y="5978183"/>
            <a:ext cx="11563547" cy="646331"/>
          </a:xfrm>
          <a:prstGeom prst="rect">
            <a:avLst/>
          </a:prstGeom>
        </p:spPr>
        <p:txBody>
          <a:bodyPr wrap="square">
            <a:spAutoFit/>
          </a:bodyPr>
          <a:lstStyle/>
          <a:p>
            <a:r>
              <a:rPr lang="en-US" b="1" dirty="0">
                <a:latin typeface="Times New Roman" panose="02020603050405020304" pitchFamily="18" charset="0"/>
                <a:ea typeface="Times New Roman" panose="02020603050405020304" pitchFamily="18" charset="0"/>
              </a:rPr>
              <a:t>Fig. S1.</a:t>
            </a:r>
            <a:r>
              <a:rPr lang="en-US" dirty="0">
                <a:latin typeface="Times New Roman" panose="02020603050405020304" pitchFamily="18" charset="0"/>
                <a:ea typeface="Times New Roman" panose="02020603050405020304" pitchFamily="18" charset="0"/>
              </a:rPr>
              <a:t> Personalized cervicovaginal bacterial communities in women (n=56) before and after treatment with metronidazole at baseline</a:t>
            </a:r>
            <a:r>
              <a:rPr lang="en-US" b="1" dirty="0">
                <a:latin typeface="Times New Roman" panose="02020603050405020304" pitchFamily="18" charset="0"/>
                <a:ea typeface="Times New Roman" panose="02020603050405020304" pitchFamily="18" charset="0"/>
              </a:rPr>
              <a:t> (A)</a:t>
            </a:r>
            <a:r>
              <a:rPr lang="en-US" dirty="0">
                <a:latin typeface="Times New Roman" panose="02020603050405020304" pitchFamily="18" charset="0"/>
                <a:ea typeface="Times New Roman" panose="02020603050405020304" pitchFamily="18" charset="0"/>
              </a:rPr>
              <a:t>; 6 weeks post-treatment (</a:t>
            </a:r>
            <a:r>
              <a:rPr lang="en-US" b="1" dirty="0">
                <a:latin typeface="Times New Roman" panose="02020603050405020304" pitchFamily="18" charset="0"/>
                <a:ea typeface="Times New Roman" panose="02020603050405020304" pitchFamily="18" charset="0"/>
              </a:rPr>
              <a:t>B</a:t>
            </a:r>
            <a:r>
              <a:rPr lang="en-US" dirty="0">
                <a:latin typeface="Times New Roman" panose="02020603050405020304" pitchFamily="18" charset="0"/>
                <a:ea typeface="Times New Roman" panose="02020603050405020304" pitchFamily="18" charset="0"/>
              </a:rPr>
              <a:t>), and 12 weeks post-treatment</a:t>
            </a:r>
            <a:r>
              <a:rPr lang="en-US" b="1" dirty="0">
                <a:latin typeface="Times New Roman" panose="02020603050405020304" pitchFamily="18" charset="0"/>
                <a:ea typeface="Times New Roman" panose="02020603050405020304" pitchFamily="18" charset="0"/>
              </a:rPr>
              <a:t> (C)</a:t>
            </a:r>
            <a:r>
              <a:rPr lang="en-US" dirty="0">
                <a:latin typeface="Times New Roman" panose="02020603050405020304" pitchFamily="18" charset="0"/>
                <a:ea typeface="Times New Roman" panose="02020603050405020304" pitchFamily="18" charset="0"/>
              </a:rPr>
              <a:t>.</a:t>
            </a:r>
            <a:r>
              <a:rPr lang="en-US" b="1" dirty="0">
                <a:latin typeface="Times New Roman" panose="02020603050405020304" pitchFamily="18" charset="0"/>
                <a:ea typeface="Times New Roman" panose="02020603050405020304" pitchFamily="18" charset="0"/>
              </a:rPr>
              <a:t> </a:t>
            </a:r>
            <a:endParaRPr lang="en-ZA" dirty="0">
              <a:latin typeface="Times New Roman" panose="02020603050405020304" pitchFamily="18" charset="0"/>
              <a:ea typeface="Times New Roman" panose="02020603050405020304" pitchFamily="18" charset="0"/>
            </a:endParaRPr>
          </a:p>
        </p:txBody>
      </p:sp>
      <p:pic>
        <p:nvPicPr>
          <p:cNvPr id="7" name="Picture 6" descr="Chart&#10;&#10;Description automatically generated">
            <a:extLst>
              <a:ext uri="{FF2B5EF4-FFF2-40B4-BE49-F238E27FC236}">
                <a16:creationId xmlns:a16="http://schemas.microsoft.com/office/drawing/2014/main" id="{2ACAB5D3-8025-8F42-8B99-009E7E163076}"/>
              </a:ext>
            </a:extLst>
          </p:cNvPr>
          <p:cNvPicPr>
            <a:picLocks noChangeAspect="1"/>
          </p:cNvPicPr>
          <p:nvPr/>
        </p:nvPicPr>
        <p:blipFill>
          <a:blip r:embed="rId2"/>
          <a:stretch>
            <a:fillRect/>
          </a:stretch>
        </p:blipFill>
        <p:spPr>
          <a:xfrm>
            <a:off x="2508817" y="0"/>
            <a:ext cx="6430231" cy="6146679"/>
          </a:xfrm>
          <a:prstGeom prst="rect">
            <a:avLst/>
          </a:prstGeom>
        </p:spPr>
      </p:pic>
    </p:spTree>
    <p:extLst>
      <p:ext uri="{BB962C8B-B14F-4D97-AF65-F5344CB8AC3E}">
        <p14:creationId xmlns:p14="http://schemas.microsoft.com/office/powerpoint/2010/main" val="295410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17745EB-3C90-C344-97B2-C34D0F214125}"/>
              </a:ext>
            </a:extLst>
          </p:cNvPr>
          <p:cNvSpPr/>
          <p:nvPr/>
        </p:nvSpPr>
        <p:spPr>
          <a:xfrm>
            <a:off x="2339487" y="5657671"/>
            <a:ext cx="8364956" cy="1200329"/>
          </a:xfrm>
          <a:prstGeom prst="rect">
            <a:avLst/>
          </a:prstGeom>
        </p:spPr>
        <p:txBody>
          <a:bodyPr wrap="square">
            <a:spAutoFit/>
          </a:bodyPr>
          <a:lstStyle/>
          <a:p>
            <a:pPr algn="just"/>
            <a:r>
              <a:rPr lang="en-US" b="1" dirty="0">
                <a:latin typeface="Times New Roman" panose="02020603050405020304" pitchFamily="18" charset="0"/>
                <a:ea typeface="Times New Roman" panose="02020603050405020304" pitchFamily="18" charset="0"/>
              </a:rPr>
              <a:t>Fig. S2.</a:t>
            </a:r>
            <a:r>
              <a:rPr lang="en-US" dirty="0">
                <a:latin typeface="Times New Roman" panose="02020603050405020304" pitchFamily="18" charset="0"/>
                <a:ea typeface="Times New Roman" panose="02020603050405020304" pitchFamily="18" charset="0"/>
              </a:rPr>
              <a:t> </a:t>
            </a:r>
            <a:r>
              <a:rPr lang="en-ZA" dirty="0">
                <a:latin typeface="Times New Roman" panose="02020603050405020304" pitchFamily="18" charset="0"/>
                <a:cs typeface="Times New Roman" panose="02020603050405020304" pitchFamily="18" charset="0"/>
              </a:rPr>
              <a:t>Bar plot of the fifteen most common bacterial species shown per women (n=6) </a:t>
            </a:r>
            <a:r>
              <a:rPr lang="en-US" dirty="0">
                <a:latin typeface="Times New Roman" panose="02020603050405020304" pitchFamily="18" charset="0"/>
                <a:cs typeface="Times New Roman" panose="02020603050405020304" pitchFamily="18" charset="0"/>
              </a:rPr>
              <a:t>before and after treatment with 1g azithromycin </a:t>
            </a:r>
            <a:r>
              <a:rPr lang="en-US" b="1" dirty="0">
                <a:latin typeface="Times New Roman" panose="02020603050405020304" pitchFamily="18" charset="0"/>
                <a:cs typeface="Times New Roman" panose="02020603050405020304" pitchFamily="18" charset="0"/>
              </a:rPr>
              <a:t>A</a:t>
            </a:r>
            <a:r>
              <a:rPr lang="en-US" dirty="0">
                <a:latin typeface="Times New Roman" panose="02020603050405020304" pitchFamily="18" charset="0"/>
                <a:cs typeface="Times New Roman" panose="02020603050405020304" pitchFamily="18" charset="0"/>
              </a:rPr>
              <a:t> at baseline; </a:t>
            </a:r>
            <a:r>
              <a:rPr lang="en-US" b="1" dirty="0">
                <a:latin typeface="Times New Roman" panose="02020603050405020304" pitchFamily="18" charset="0"/>
                <a:cs typeface="Times New Roman" panose="02020603050405020304" pitchFamily="18" charset="0"/>
              </a:rPr>
              <a:t>B</a:t>
            </a:r>
            <a:r>
              <a:rPr lang="en-US" dirty="0">
                <a:latin typeface="Times New Roman" panose="02020603050405020304" pitchFamily="18" charset="0"/>
                <a:cs typeface="Times New Roman" panose="02020603050405020304" pitchFamily="18" charset="0"/>
              </a:rPr>
              <a:t> at 6 weeks post-treatment, and </a:t>
            </a:r>
            <a:r>
              <a:rPr lang="en-US" b="1" dirty="0">
                <a:latin typeface="Times New Roman" panose="02020603050405020304" pitchFamily="18" charset="0"/>
                <a:cs typeface="Times New Roman" panose="02020603050405020304" pitchFamily="18" charset="0"/>
              </a:rPr>
              <a:t>C</a:t>
            </a:r>
            <a:r>
              <a:rPr lang="en-US" dirty="0">
                <a:latin typeface="Times New Roman" panose="02020603050405020304" pitchFamily="18" charset="0"/>
                <a:cs typeface="Times New Roman" panose="02020603050405020304" pitchFamily="18" charset="0"/>
              </a:rPr>
              <a:t> at 12 weeks post-treatment.</a:t>
            </a:r>
            <a:r>
              <a:rPr lang="en-ZA" dirty="0">
                <a:latin typeface="Times New Roman" panose="02020603050405020304" pitchFamily="18" charset="0"/>
                <a:cs typeface="Times New Roman" panose="02020603050405020304" pitchFamily="18" charset="0"/>
              </a:rPr>
              <a:t> All six participants had </a:t>
            </a:r>
            <a:r>
              <a:rPr lang="en-US" i="1" dirty="0">
                <a:latin typeface="Times New Roman" panose="02020603050405020304" pitchFamily="18" charset="0"/>
                <a:cs typeface="Times New Roman" panose="02020603050405020304" pitchFamily="18" charset="0"/>
              </a:rPr>
              <a:t>Chlamydia trachomatis </a:t>
            </a:r>
            <a:r>
              <a:rPr lang="en-US" dirty="0">
                <a:latin typeface="Times New Roman" panose="02020603050405020304" pitchFamily="18" charset="0"/>
                <a:cs typeface="Times New Roman" panose="02020603050405020304" pitchFamily="18" charset="0"/>
              </a:rPr>
              <a:t>infection only and and had no bacterial vaginosis (BV)</a:t>
            </a:r>
            <a:r>
              <a:rPr lang="en-ZA" dirty="0">
                <a:latin typeface="Times New Roman" panose="02020603050405020304" pitchFamily="18" charset="0"/>
                <a:cs typeface="Times New Roman" panose="02020603050405020304" pitchFamily="18" charset="0"/>
              </a:rPr>
              <a:t>. </a:t>
            </a:r>
          </a:p>
        </p:txBody>
      </p:sp>
      <p:pic>
        <p:nvPicPr>
          <p:cNvPr id="6" name="Picture 5" descr="Chart, bar chart&#10;&#10;Description automatically generated">
            <a:extLst>
              <a:ext uri="{FF2B5EF4-FFF2-40B4-BE49-F238E27FC236}">
                <a16:creationId xmlns:a16="http://schemas.microsoft.com/office/drawing/2014/main" id="{BFDAFCFF-7E16-0447-B569-A50C7AD3DA14}"/>
              </a:ext>
            </a:extLst>
          </p:cNvPr>
          <p:cNvPicPr>
            <a:picLocks noChangeAspect="1"/>
          </p:cNvPicPr>
          <p:nvPr/>
        </p:nvPicPr>
        <p:blipFill>
          <a:blip r:embed="rId2"/>
          <a:stretch>
            <a:fillRect/>
          </a:stretch>
        </p:blipFill>
        <p:spPr>
          <a:xfrm>
            <a:off x="3317543" y="65772"/>
            <a:ext cx="5556913" cy="5591899"/>
          </a:xfrm>
          <a:prstGeom prst="rect">
            <a:avLst/>
          </a:prstGeom>
        </p:spPr>
      </p:pic>
    </p:spTree>
    <p:extLst>
      <p:ext uri="{BB962C8B-B14F-4D97-AF65-F5344CB8AC3E}">
        <p14:creationId xmlns:p14="http://schemas.microsoft.com/office/powerpoint/2010/main" val="23911148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C0B6CF9-998A-FF42-A43C-132ECBEDBE38}"/>
              </a:ext>
            </a:extLst>
          </p:cNvPr>
          <p:cNvSpPr/>
          <p:nvPr/>
        </p:nvSpPr>
        <p:spPr>
          <a:xfrm>
            <a:off x="151548" y="5214048"/>
            <a:ext cx="11565969" cy="1754326"/>
          </a:xfrm>
          <a:prstGeom prst="rect">
            <a:avLst/>
          </a:prstGeom>
        </p:spPr>
        <p:txBody>
          <a:bodyPr wrap="square">
            <a:spAutoFit/>
          </a:bodyPr>
          <a:lstStyle/>
          <a:p>
            <a:pPr algn="just"/>
            <a:r>
              <a:rPr lang="en-ZA" b="1" dirty="0">
                <a:latin typeface="Times New Roman" panose="02020603050405020304" pitchFamily="18" charset="0"/>
                <a:ea typeface="Times New Roman" panose="02020603050405020304" pitchFamily="18" charset="0"/>
              </a:rPr>
              <a:t>Fig. S3.</a:t>
            </a:r>
            <a:r>
              <a:rPr lang="en-ZA" dirty="0">
                <a:latin typeface="Times New Roman" panose="02020603050405020304" pitchFamily="18" charset="0"/>
                <a:ea typeface="Times New Roman" panose="02020603050405020304" pitchFamily="18" charset="0"/>
              </a:rPr>
              <a:t> Association between microbial community state types (CSTs) and genital cytokines over time. Individual associations are shown between CSTs and pro-inflammatory cytokines (black), chemokines (purple), growth factors (orange), adaptive response cytokines (green), and regulatory cytokines (blue), with error bars depicting standard error. Bold and shaded shapes denote significant associations after False Discovery Rate (FDR) adjustment using a threshold of 0.05 in multivariable models controlling for baseline age, prostate specific antigen (PSA) as a marker for recent sex and sexually transmitted infections.</a:t>
            </a:r>
          </a:p>
        </p:txBody>
      </p:sp>
      <p:pic>
        <p:nvPicPr>
          <p:cNvPr id="4" name="Picture 3">
            <a:extLst>
              <a:ext uri="{FF2B5EF4-FFF2-40B4-BE49-F238E27FC236}">
                <a16:creationId xmlns:a16="http://schemas.microsoft.com/office/drawing/2014/main" id="{08402692-1948-5048-9FBA-292156EA85B4}"/>
              </a:ext>
            </a:extLst>
          </p:cNvPr>
          <p:cNvPicPr/>
          <p:nvPr/>
        </p:nvPicPr>
        <p:blipFill rotWithShape="1">
          <a:blip r:embed="rId2">
            <a:extLst>
              <a:ext uri="{28A0092B-C50C-407E-A947-70E740481C1C}">
                <a14:useLocalDpi xmlns:a14="http://schemas.microsoft.com/office/drawing/2010/main" val="0"/>
              </a:ext>
            </a:extLst>
          </a:blip>
          <a:srcRect r="3599"/>
          <a:stretch/>
        </p:blipFill>
        <p:spPr bwMode="auto">
          <a:xfrm>
            <a:off x="2690578" y="0"/>
            <a:ext cx="5717540" cy="52578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715803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F528628-9D3D-0841-B166-7CD1AB3244E5}"/>
              </a:ext>
            </a:extLst>
          </p:cNvPr>
          <p:cNvPicPr/>
          <p:nvPr/>
        </p:nvPicPr>
        <p:blipFill rotWithShape="1">
          <a:blip r:embed="rId2">
            <a:extLst>
              <a:ext uri="{28A0092B-C50C-407E-A947-70E740481C1C}">
                <a14:useLocalDpi xmlns:a14="http://schemas.microsoft.com/office/drawing/2010/main" val="0"/>
              </a:ext>
            </a:extLst>
          </a:blip>
          <a:srcRect r="7503"/>
          <a:stretch/>
        </p:blipFill>
        <p:spPr bwMode="auto">
          <a:xfrm>
            <a:off x="132747" y="0"/>
            <a:ext cx="11367954" cy="5420412"/>
          </a:xfrm>
          <a:prstGeom prst="rect">
            <a:avLst/>
          </a:prstGeom>
          <a:ln>
            <a:noFill/>
          </a:ln>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C8D27C3A-C960-DF45-A2A1-E3EC235E1097}"/>
              </a:ext>
            </a:extLst>
          </p:cNvPr>
          <p:cNvSpPr/>
          <p:nvPr/>
        </p:nvSpPr>
        <p:spPr>
          <a:xfrm>
            <a:off x="408495" y="5467547"/>
            <a:ext cx="11092206" cy="1200329"/>
          </a:xfrm>
          <a:prstGeom prst="rect">
            <a:avLst/>
          </a:prstGeom>
        </p:spPr>
        <p:txBody>
          <a:bodyPr wrap="square">
            <a:spAutoFit/>
          </a:bodyPr>
          <a:lstStyle/>
          <a:p>
            <a:r>
              <a:rPr lang="en-ZA" b="1" dirty="0">
                <a:latin typeface="Times New Roman" panose="02020603050405020304" pitchFamily="18" charset="0"/>
                <a:ea typeface="Times New Roman" panose="02020603050405020304" pitchFamily="18" charset="0"/>
              </a:rPr>
              <a:t>Fig. S4.</a:t>
            </a:r>
            <a:r>
              <a:rPr lang="en-ZA" dirty="0">
                <a:latin typeface="Times New Roman" panose="02020603050405020304" pitchFamily="18" charset="0"/>
                <a:ea typeface="Times New Roman" panose="02020603050405020304" pitchFamily="18" charset="0"/>
              </a:rPr>
              <a:t> Mucosal log</a:t>
            </a:r>
            <a:r>
              <a:rPr lang="en-ZA" baseline="-25000" dirty="0">
                <a:latin typeface="Times New Roman" panose="02020603050405020304" pitchFamily="18" charset="0"/>
                <a:ea typeface="Times New Roman" panose="02020603050405020304" pitchFamily="18" charset="0"/>
              </a:rPr>
              <a:t>10</a:t>
            </a:r>
            <a:r>
              <a:rPr lang="en-ZA" dirty="0">
                <a:latin typeface="Times New Roman" panose="02020603050405020304" pitchFamily="18" charset="0"/>
                <a:ea typeface="Times New Roman" panose="02020603050405020304" pitchFamily="18" charset="0"/>
              </a:rPr>
              <a:t>-transformed cytokine concentrations from women with bacterial vaginosis (BV) (Nugent scores </a:t>
            </a:r>
            <a:r>
              <a:rPr lang="en-ZA" strike="sngStrike" dirty="0">
                <a:latin typeface="Times New Roman" panose="02020603050405020304" pitchFamily="18" charset="0"/>
                <a:ea typeface="Times New Roman" panose="02020603050405020304" pitchFamily="18" charset="0"/>
              </a:rPr>
              <a:t>&gt;3</a:t>
            </a:r>
            <a:r>
              <a:rPr lang="en-ZA" dirty="0">
                <a:latin typeface="Times New Roman" panose="02020603050405020304" pitchFamily="18" charset="0"/>
                <a:ea typeface="Times New Roman" panose="02020603050405020304" pitchFamily="18" charset="0"/>
              </a:rPr>
              <a:t>≥4) at baseline (n=22) compared to 12-weeks post-treatment (n=22). </a:t>
            </a:r>
            <a:r>
              <a:rPr lang="en-US" dirty="0">
                <a:latin typeface="Times New Roman" panose="02020603050405020304" pitchFamily="18" charset="0"/>
                <a:ea typeface="Arial" panose="020B0604020202020204" pitchFamily="34" charset="0"/>
              </a:rPr>
              <a:t>Wilcoxon matched-pairs signed-ranks test</a:t>
            </a:r>
            <a:r>
              <a:rPr lang="en-ZA" dirty="0">
                <a:latin typeface="Times New Roman" panose="02020603050405020304" pitchFamily="18" charset="0"/>
                <a:ea typeface="Times New Roman" panose="02020603050405020304" pitchFamily="18" charset="0"/>
              </a:rPr>
              <a:t> was used to determine the impact of clearing BV on cytokines by comparing baseline concentrations to 12-weeks post-treatment in women who cleared BV.</a:t>
            </a:r>
            <a:r>
              <a:rPr lang="en-ZA" dirty="0"/>
              <a:t> </a:t>
            </a:r>
            <a:endParaRPr lang="en-US" dirty="0"/>
          </a:p>
        </p:txBody>
      </p:sp>
    </p:spTree>
    <p:extLst>
      <p:ext uri="{BB962C8B-B14F-4D97-AF65-F5344CB8AC3E}">
        <p14:creationId xmlns:p14="http://schemas.microsoft.com/office/powerpoint/2010/main" val="8513620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4897</TotalTime>
  <Words>274</Words>
  <Application>Microsoft Macintosh PowerPoint</Application>
  <PresentationFormat>Widescreen</PresentationFormat>
  <Paragraphs>4</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Sinaye Ngcapu</dc:creator>
  <cp:lastModifiedBy>Sinaye Ngcapu</cp:lastModifiedBy>
  <cp:revision>22</cp:revision>
  <dcterms:created xsi:type="dcterms:W3CDTF">2021-04-13T08:13:29Z</dcterms:created>
  <dcterms:modified xsi:type="dcterms:W3CDTF">2021-09-08T16:34:10Z</dcterms:modified>
</cp:coreProperties>
</file>