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30" d="100"/>
          <a:sy n="130" d="100"/>
        </p:scale>
        <p:origin x="696" y="13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8E88C-1F43-47A5-B5D5-B8E38411F7FA}" type="datetimeFigureOut">
              <a:rPr lang="fr-FR" smtClean="0"/>
              <a:t>08/09/2021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3BFEA-7A31-4B2E-8C7B-19BF158966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9127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8E88C-1F43-47A5-B5D5-B8E38411F7FA}" type="datetimeFigureOut">
              <a:rPr lang="fr-FR" smtClean="0"/>
              <a:t>08/09/2021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3BFEA-7A31-4B2E-8C7B-19BF158966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9688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8E88C-1F43-47A5-B5D5-B8E38411F7FA}" type="datetimeFigureOut">
              <a:rPr lang="fr-FR" smtClean="0"/>
              <a:t>08/09/2021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3BFEA-7A31-4B2E-8C7B-19BF158966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8046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8E88C-1F43-47A5-B5D5-B8E38411F7FA}" type="datetimeFigureOut">
              <a:rPr lang="fr-FR" smtClean="0"/>
              <a:t>08/09/2021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3BFEA-7A31-4B2E-8C7B-19BF158966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984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8E88C-1F43-47A5-B5D5-B8E38411F7FA}" type="datetimeFigureOut">
              <a:rPr lang="fr-FR" smtClean="0"/>
              <a:t>08/09/2021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3BFEA-7A31-4B2E-8C7B-19BF158966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7560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8E88C-1F43-47A5-B5D5-B8E38411F7FA}" type="datetimeFigureOut">
              <a:rPr lang="fr-FR" smtClean="0"/>
              <a:t>08/09/2021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3BFEA-7A31-4B2E-8C7B-19BF158966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9940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8E88C-1F43-47A5-B5D5-B8E38411F7FA}" type="datetimeFigureOut">
              <a:rPr lang="fr-FR" smtClean="0"/>
              <a:t>08/09/2021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3BFEA-7A31-4B2E-8C7B-19BF158966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6393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8E88C-1F43-47A5-B5D5-B8E38411F7FA}" type="datetimeFigureOut">
              <a:rPr lang="fr-FR" smtClean="0"/>
              <a:t>08/09/2021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3BFEA-7A31-4B2E-8C7B-19BF158966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0028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8E88C-1F43-47A5-B5D5-B8E38411F7FA}" type="datetimeFigureOut">
              <a:rPr lang="fr-FR" smtClean="0"/>
              <a:t>08/09/2021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3BFEA-7A31-4B2E-8C7B-19BF158966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534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8E88C-1F43-47A5-B5D5-B8E38411F7FA}" type="datetimeFigureOut">
              <a:rPr lang="fr-FR" smtClean="0"/>
              <a:t>08/09/2021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3BFEA-7A31-4B2E-8C7B-19BF158966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9049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8E88C-1F43-47A5-B5D5-B8E38411F7FA}" type="datetimeFigureOut">
              <a:rPr lang="fr-FR" smtClean="0"/>
              <a:t>08/09/2021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3BFEA-7A31-4B2E-8C7B-19BF158966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7968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08E88C-1F43-47A5-B5D5-B8E38411F7FA}" type="datetimeFigureOut">
              <a:rPr lang="fr-FR" smtClean="0"/>
              <a:t>08/09/2021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3BFEA-7A31-4B2E-8C7B-19BF158966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674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3"/>
          <p:cNvSpPr>
            <a:spLocks noChangeArrowheads="1"/>
          </p:cNvSpPr>
          <p:nvPr/>
        </p:nvSpPr>
        <p:spPr bwMode="auto">
          <a:xfrm>
            <a:off x="902995" y="1154113"/>
            <a:ext cx="2100263" cy="339725"/>
          </a:xfrm>
          <a:prstGeom prst="rect">
            <a:avLst/>
          </a:prstGeom>
          <a:noFill/>
          <a:ln w="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fr-FR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MS Minngs"/>
                <a:cs typeface="Times New Roman" pitchFamily="18" charset="0"/>
              </a:rPr>
              <a:t>86 patients residing in the identified B.1.616 epidemic area</a:t>
            </a:r>
            <a:endParaRPr kumimoji="0" lang="en-US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ZoneTexte 5"/>
          <p:cNvSpPr>
            <a:spLocks noChangeArrowheads="1"/>
          </p:cNvSpPr>
          <p:nvPr/>
        </p:nvSpPr>
        <p:spPr bwMode="auto">
          <a:xfrm>
            <a:off x="5369321" y="3926840"/>
            <a:ext cx="874712" cy="587375"/>
          </a:xfrm>
          <a:prstGeom prst="rect">
            <a:avLst/>
          </a:prstGeom>
          <a:noFill/>
          <a:ln w="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MS Minngs"/>
                <a:cs typeface="Times New Roman" pitchFamily="18" charset="0"/>
              </a:rPr>
              <a:t>4 VOC infections</a:t>
            </a:r>
            <a:endParaRPr kumimoji="0" lang="fr-FR" altLang="fr-FR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MS Minngs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MS Minngs"/>
                <a:cs typeface="Times New Roman" pitchFamily="18" charset="0"/>
              </a:rPr>
              <a:t>B.1.1.7 = 3</a:t>
            </a:r>
            <a:endParaRPr kumimoji="0" lang="fr-FR" altLang="fr-FR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MS Minngs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fr-FR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MS Minngs"/>
                <a:cs typeface="Times New Roman" pitchFamily="18" charset="0"/>
              </a:rPr>
              <a:t>B.1.351 = 1</a:t>
            </a:r>
            <a:endParaRPr kumimoji="0" lang="en-US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9"/>
          <p:cNvSpPr>
            <a:spLocks noChangeArrowheads="1"/>
          </p:cNvSpPr>
          <p:nvPr/>
        </p:nvSpPr>
        <p:spPr bwMode="auto">
          <a:xfrm>
            <a:off x="6566692" y="3926205"/>
            <a:ext cx="1857375" cy="463550"/>
          </a:xfrm>
          <a:prstGeom prst="rect">
            <a:avLst/>
          </a:prstGeom>
          <a:noFill/>
          <a:ln w="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MS Minngs"/>
                <a:cs typeface="Times New Roman" pitchFamily="18" charset="0"/>
              </a:rPr>
              <a:t>28 VOC infections</a:t>
            </a:r>
            <a:endParaRPr kumimoji="0" lang="fr-FR" altLang="fr-FR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MS Minngs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MS Minngs"/>
                <a:cs typeface="Times New Roman" pitchFamily="18" charset="0"/>
              </a:rPr>
              <a:t>B.1.1.7 = 27</a:t>
            </a:r>
            <a:endParaRPr kumimoji="0" lang="fr-FR" altLang="fr-FR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MS Minngs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fr-FR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MS Minngs"/>
                <a:cs typeface="Times New Roman" pitchFamily="18" charset="0"/>
              </a:rPr>
              <a:t>B.1.351 = 1</a:t>
            </a:r>
            <a:endParaRPr kumimoji="0" lang="en-US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ZoneTexte 21"/>
          <p:cNvSpPr>
            <a:spLocks noChangeArrowheads="1"/>
          </p:cNvSpPr>
          <p:nvPr/>
        </p:nvSpPr>
        <p:spPr bwMode="auto">
          <a:xfrm>
            <a:off x="6278563" y="1154113"/>
            <a:ext cx="2433637" cy="357187"/>
          </a:xfrm>
          <a:prstGeom prst="rect">
            <a:avLst/>
          </a:prstGeom>
          <a:noFill/>
          <a:ln w="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fr-FR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MS Minngs"/>
                <a:cs typeface="Times New Roman" pitchFamily="18" charset="0"/>
              </a:rPr>
              <a:t>182 patients residing outside the identified B.1.616 epidemic area</a:t>
            </a:r>
            <a:endParaRPr kumimoji="0" lang="en-US" altLang="fr-FR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MS Minngs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ZoneTexte 37"/>
          <p:cNvSpPr>
            <a:spLocks noChangeArrowheads="1"/>
          </p:cNvSpPr>
          <p:nvPr/>
        </p:nvSpPr>
        <p:spPr bwMode="auto">
          <a:xfrm>
            <a:off x="3605213" y="3926840"/>
            <a:ext cx="1584325" cy="463550"/>
          </a:xfrm>
          <a:prstGeom prst="rect">
            <a:avLst/>
          </a:prstGeom>
          <a:noFill/>
          <a:ln w="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fr-FR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MS Minngs"/>
                <a:cs typeface="Times New Roman" pitchFamily="18" charset="0"/>
              </a:rPr>
              <a:t>43 patients </a:t>
            </a:r>
            <a:endParaRPr kumimoji="0" lang="en-US" alt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MS Minngs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fr-FR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MS Minngs"/>
                <a:cs typeface="Times New Roman" pitchFamily="18" charset="0"/>
              </a:rPr>
              <a:t>with neither B.1.616 exposure, nor VOC identification</a:t>
            </a:r>
            <a:endParaRPr kumimoji="0" lang="en-US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ZoneTexte 38"/>
          <p:cNvSpPr>
            <a:spLocks noChangeArrowheads="1"/>
          </p:cNvSpPr>
          <p:nvPr/>
        </p:nvSpPr>
        <p:spPr bwMode="auto">
          <a:xfrm>
            <a:off x="1415149" y="3926840"/>
            <a:ext cx="1927225" cy="400110"/>
          </a:xfrm>
          <a:prstGeom prst="rect">
            <a:avLst/>
          </a:prstGeom>
          <a:noFill/>
          <a:ln w="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fr-FR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MS Minngs"/>
                <a:cs typeface="Times New Roman" pitchFamily="18" charset="0"/>
              </a:rPr>
              <a:t>25 </a:t>
            </a:r>
            <a:r>
              <a:rPr kumimoji="0" lang="en-US" altLang="fr-FR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MS Minngs"/>
                <a:cs typeface="Times New Roman" pitchFamily="18" charset="0"/>
              </a:rPr>
              <a:t>patients with documented SARS-COV 2 </a:t>
            </a:r>
            <a:endParaRPr kumimoji="0" lang="en-US" alt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MS Minngs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fr-FR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MS Minngs"/>
                <a:cs typeface="Times New Roman" pitchFamily="18" charset="0"/>
              </a:rPr>
              <a:t>infection</a:t>
            </a:r>
            <a:r>
              <a:rPr kumimoji="0" lang="en-US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ngs"/>
                <a:cs typeface="Times New Roman" pitchFamily="18" charset="0"/>
              </a:rPr>
              <a:t> </a:t>
            </a:r>
            <a:r>
              <a:rPr kumimoji="0" lang="en-US" altLang="fr-FR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MS Minngs"/>
                <a:cs typeface="Times New Roman" pitchFamily="18" charset="0"/>
              </a:rPr>
              <a:t>after B.1.616 exposure</a:t>
            </a:r>
            <a:endParaRPr kumimoji="0" lang="en-US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ZoneTexte 22"/>
          <p:cNvSpPr>
            <a:spLocks noChangeArrowheads="1"/>
          </p:cNvSpPr>
          <p:nvPr/>
        </p:nvSpPr>
        <p:spPr bwMode="auto">
          <a:xfrm>
            <a:off x="120624" y="3912210"/>
            <a:ext cx="1187450" cy="338554"/>
          </a:xfrm>
          <a:prstGeom prst="rect">
            <a:avLst/>
          </a:prstGeom>
          <a:noFill/>
          <a:ln w="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MS Minngs"/>
                <a:cs typeface="Times New Roman" pitchFamily="18" charset="0"/>
              </a:rPr>
              <a:t>14 patients </a:t>
            </a:r>
            <a:r>
              <a:rPr kumimoji="0" lang="fr-FR" altLang="fr-FR" sz="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MS Minngs"/>
                <a:cs typeface="Times New Roman" pitchFamily="18" charset="0"/>
              </a:rPr>
              <a:t>with</a:t>
            </a:r>
            <a:endParaRPr kumimoji="0" lang="fr-FR" alt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MS Minngs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MS Minngs"/>
                <a:cs typeface="Times New Roman" pitchFamily="18" charset="0"/>
              </a:rPr>
              <a:t> </a:t>
            </a:r>
            <a:r>
              <a:rPr kumimoji="0" lang="en-US" altLang="fr-FR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MS Minngs"/>
                <a:cs typeface="Times New Roman" pitchFamily="18" charset="0"/>
              </a:rPr>
              <a:t>B.1.616 documentation</a:t>
            </a:r>
            <a:endParaRPr kumimoji="0" lang="en-US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ZoneTexte 32"/>
          <p:cNvSpPr>
            <a:spLocks noChangeArrowheads="1"/>
          </p:cNvSpPr>
          <p:nvPr/>
        </p:nvSpPr>
        <p:spPr bwMode="auto">
          <a:xfrm>
            <a:off x="5073650" y="1988840"/>
            <a:ext cx="2081213" cy="339725"/>
          </a:xfrm>
          <a:prstGeom prst="rect">
            <a:avLst/>
          </a:prstGeom>
          <a:noFill/>
          <a:ln w="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fr-FR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MS Minngs"/>
                <a:cs typeface="Times New Roman" pitchFamily="18" charset="0"/>
              </a:rPr>
              <a:t>143 without VOC screening</a:t>
            </a:r>
            <a:endParaRPr kumimoji="0" lang="en-US" altLang="fr-FR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MS Minngs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fr-FR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MS Minngs"/>
                <a:cs typeface="Times New Roman" pitchFamily="18" charset="0"/>
              </a:rPr>
              <a:t>11 screened and identified as non-VOC</a:t>
            </a:r>
            <a:endParaRPr kumimoji="0" lang="en-US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" name="Connecteur droit 17"/>
          <p:cNvCxnSpPr/>
          <p:nvPr/>
        </p:nvCxnSpPr>
        <p:spPr>
          <a:xfrm flipV="1">
            <a:off x="391490" y="2780928"/>
            <a:ext cx="5173345" cy="12700"/>
          </a:xfrm>
          <a:prstGeom prst="line">
            <a:avLst/>
          </a:prstGeom>
          <a:ln w="9525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cxnSp>
      <p:cxnSp>
        <p:nvCxnSpPr>
          <p:cNvPr id="19" name="Connecteur droit 18"/>
          <p:cNvCxnSpPr/>
          <p:nvPr/>
        </p:nvCxnSpPr>
        <p:spPr>
          <a:xfrm flipH="1">
            <a:off x="1504315" y="3925570"/>
            <a:ext cx="1270" cy="1270"/>
          </a:xfrm>
          <a:prstGeom prst="line">
            <a:avLst/>
          </a:prstGeom>
          <a:ln w="9525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cxnSp>
      <p:sp>
        <p:nvSpPr>
          <p:cNvPr id="20" name="ZoneTexte 85"/>
          <p:cNvSpPr>
            <a:spLocks noChangeArrowheads="1"/>
          </p:cNvSpPr>
          <p:nvPr/>
        </p:nvSpPr>
        <p:spPr bwMode="auto">
          <a:xfrm>
            <a:off x="902995" y="5219701"/>
            <a:ext cx="1081087" cy="215900"/>
          </a:xfrm>
          <a:prstGeom prst="rect">
            <a:avLst/>
          </a:prstGeom>
          <a:noFill/>
          <a:ln w="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MS Minngs"/>
                <a:cs typeface="Times New Roman" pitchFamily="18" charset="0"/>
              </a:rPr>
              <a:t>39 </a:t>
            </a:r>
            <a:r>
              <a:rPr kumimoji="0" lang="en-US" altLang="fr-FR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MS Minngs"/>
                <a:cs typeface="Times New Roman" pitchFamily="18" charset="0"/>
              </a:rPr>
              <a:t>B.1.616</a:t>
            </a:r>
            <a:endParaRPr kumimoji="0" lang="en-US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ZoneTexte 86"/>
          <p:cNvSpPr>
            <a:spLocks noChangeArrowheads="1"/>
          </p:cNvSpPr>
          <p:nvPr/>
        </p:nvSpPr>
        <p:spPr bwMode="auto">
          <a:xfrm>
            <a:off x="6071679" y="5228692"/>
            <a:ext cx="1316038" cy="463550"/>
          </a:xfrm>
          <a:prstGeom prst="rect">
            <a:avLst/>
          </a:prstGeom>
          <a:noFill/>
          <a:ln w="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MS Minngs"/>
                <a:cs typeface="Times New Roman" pitchFamily="18" charset="0"/>
              </a:rPr>
              <a:t>32 VOC </a:t>
            </a:r>
            <a:endParaRPr kumimoji="0" lang="fr-FR" altLang="fr-FR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MS Minngs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MS Minngs"/>
                <a:cs typeface="Times New Roman" pitchFamily="18" charset="0"/>
              </a:rPr>
              <a:t>B.1.1.7 = 30</a:t>
            </a:r>
            <a:endParaRPr kumimoji="0" lang="fr-FR" altLang="fr-FR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MS Minngs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fr-FR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MS Minngs"/>
                <a:cs typeface="Times New Roman" pitchFamily="18" charset="0"/>
              </a:rPr>
              <a:t>B.1.351 = 2</a:t>
            </a:r>
            <a:endParaRPr kumimoji="0" lang="en-US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ZoneTexte 87"/>
          <p:cNvSpPr>
            <a:spLocks noChangeArrowheads="1"/>
          </p:cNvSpPr>
          <p:nvPr/>
        </p:nvSpPr>
        <p:spPr bwMode="auto">
          <a:xfrm>
            <a:off x="3428206" y="5228692"/>
            <a:ext cx="1938337" cy="215900"/>
          </a:xfrm>
          <a:prstGeom prst="rect">
            <a:avLst/>
          </a:prstGeom>
          <a:noFill/>
          <a:ln w="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MS Minngs"/>
                <a:cs typeface="Times New Roman" pitchFamily="18" charset="0"/>
              </a:rPr>
              <a:t>43 </a:t>
            </a:r>
            <a:r>
              <a:rPr kumimoji="0" lang="fr-FR" altLang="fr-FR" sz="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MS Minngs"/>
                <a:cs typeface="Times New Roman" pitchFamily="18" charset="0"/>
              </a:rPr>
              <a:t>unknown</a:t>
            </a:r>
            <a:r>
              <a:rPr kumimoji="0" lang="fr-FR" altLang="fr-FR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MS Minngs"/>
                <a:cs typeface="Times New Roman" pitchFamily="18" charset="0"/>
              </a:rPr>
              <a:t> virus type </a:t>
            </a: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ZoneTexte 27"/>
          <p:cNvSpPr>
            <a:spLocks noChangeArrowheads="1"/>
          </p:cNvSpPr>
          <p:nvPr/>
        </p:nvSpPr>
        <p:spPr bwMode="auto">
          <a:xfrm>
            <a:off x="3433763" y="457200"/>
            <a:ext cx="2501900" cy="215900"/>
          </a:xfrm>
          <a:prstGeom prst="rect">
            <a:avLst/>
          </a:prstGeom>
          <a:noFill/>
          <a:ln w="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fr-FR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MS Minngs"/>
                <a:cs typeface="Times New Roman" pitchFamily="18" charset="0"/>
              </a:rPr>
              <a:t>268 patients hospitalized for SARS-COV 2 infection</a:t>
            </a:r>
            <a:endParaRPr kumimoji="0" lang="en-US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Rectangle 2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ectangle 42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7" name="Connecteur droit avec flèche 36"/>
          <p:cNvCxnSpPr>
            <a:stCxn id="5" idx="2"/>
          </p:cNvCxnSpPr>
          <p:nvPr/>
        </p:nvCxnSpPr>
        <p:spPr>
          <a:xfrm>
            <a:off x="1953127" y="1493838"/>
            <a:ext cx="0" cy="129979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avec flèche 40"/>
          <p:cNvCxnSpPr>
            <a:stCxn id="28" idx="2"/>
            <a:endCxn id="5" idx="0"/>
          </p:cNvCxnSpPr>
          <p:nvPr/>
        </p:nvCxnSpPr>
        <p:spPr>
          <a:xfrm flipH="1">
            <a:off x="1953127" y="673100"/>
            <a:ext cx="2731586" cy="48101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avec flèche 43"/>
          <p:cNvCxnSpPr>
            <a:stCxn id="28" idx="2"/>
            <a:endCxn id="8" idx="0"/>
          </p:cNvCxnSpPr>
          <p:nvPr/>
        </p:nvCxnSpPr>
        <p:spPr>
          <a:xfrm>
            <a:off x="4684713" y="673100"/>
            <a:ext cx="2810669" cy="48101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avec flèche 46"/>
          <p:cNvCxnSpPr>
            <a:stCxn id="8" idx="2"/>
          </p:cNvCxnSpPr>
          <p:nvPr/>
        </p:nvCxnSpPr>
        <p:spPr>
          <a:xfrm>
            <a:off x="7495382" y="1511300"/>
            <a:ext cx="0" cy="241427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avec flèche 50"/>
          <p:cNvCxnSpPr/>
          <p:nvPr/>
        </p:nvCxnSpPr>
        <p:spPr>
          <a:xfrm>
            <a:off x="391490" y="2793628"/>
            <a:ext cx="0" cy="111858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avec flèche 53"/>
          <p:cNvCxnSpPr/>
          <p:nvPr/>
        </p:nvCxnSpPr>
        <p:spPr>
          <a:xfrm>
            <a:off x="2378761" y="2793628"/>
            <a:ext cx="0" cy="111858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cteur droit avec flèche 54"/>
          <p:cNvCxnSpPr/>
          <p:nvPr/>
        </p:nvCxnSpPr>
        <p:spPr>
          <a:xfrm>
            <a:off x="4283968" y="2787278"/>
            <a:ext cx="0" cy="111858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droit avec flèche 55"/>
          <p:cNvCxnSpPr/>
          <p:nvPr/>
        </p:nvCxnSpPr>
        <p:spPr>
          <a:xfrm>
            <a:off x="5564835" y="2793628"/>
            <a:ext cx="0" cy="111858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eur droit avec flèche 56"/>
          <p:cNvCxnSpPr>
            <a:endCxn id="14" idx="3"/>
          </p:cNvCxnSpPr>
          <p:nvPr/>
        </p:nvCxnSpPr>
        <p:spPr>
          <a:xfrm flipH="1">
            <a:off x="7154863" y="2158702"/>
            <a:ext cx="340516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eur droit avec flèche 59"/>
          <p:cNvCxnSpPr>
            <a:stCxn id="12" idx="2"/>
            <a:endCxn id="20" idx="0"/>
          </p:cNvCxnSpPr>
          <p:nvPr/>
        </p:nvCxnSpPr>
        <p:spPr>
          <a:xfrm>
            <a:off x="714349" y="4250764"/>
            <a:ext cx="729190" cy="96893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eur droit avec flèche 62"/>
          <p:cNvCxnSpPr>
            <a:stCxn id="10" idx="2"/>
            <a:endCxn id="20" idx="0"/>
          </p:cNvCxnSpPr>
          <p:nvPr/>
        </p:nvCxnSpPr>
        <p:spPr>
          <a:xfrm flipH="1">
            <a:off x="1443539" y="4326950"/>
            <a:ext cx="935223" cy="89275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cteur droit avec flèche 69"/>
          <p:cNvCxnSpPr>
            <a:stCxn id="6" idx="2"/>
            <a:endCxn id="21" idx="0"/>
          </p:cNvCxnSpPr>
          <p:nvPr/>
        </p:nvCxnSpPr>
        <p:spPr>
          <a:xfrm>
            <a:off x="5806677" y="4514215"/>
            <a:ext cx="923021" cy="71447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cteur droit avec flèche 76"/>
          <p:cNvCxnSpPr>
            <a:stCxn id="9" idx="2"/>
            <a:endCxn id="22" idx="0"/>
          </p:cNvCxnSpPr>
          <p:nvPr/>
        </p:nvCxnSpPr>
        <p:spPr>
          <a:xfrm flipH="1">
            <a:off x="4397375" y="4390390"/>
            <a:ext cx="1" cy="83830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necteur droit avec flèche 81"/>
          <p:cNvCxnSpPr>
            <a:endCxn id="21" idx="0"/>
          </p:cNvCxnSpPr>
          <p:nvPr/>
        </p:nvCxnSpPr>
        <p:spPr>
          <a:xfrm flipH="1">
            <a:off x="6729698" y="4389755"/>
            <a:ext cx="866638" cy="83893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938971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93</Words>
  <Application>Microsoft Office PowerPoint</Application>
  <PresentationFormat>Affichage à l'écran (4:3)</PresentationFormat>
  <Paragraphs>22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Nicolas MASSART</dc:creator>
  <cp:lastModifiedBy>Pierre FILLATRE</cp:lastModifiedBy>
  <cp:revision>4</cp:revision>
  <dcterms:created xsi:type="dcterms:W3CDTF">2021-06-29T14:20:13Z</dcterms:created>
  <dcterms:modified xsi:type="dcterms:W3CDTF">2021-09-08T18:50:48Z</dcterms:modified>
</cp:coreProperties>
</file>