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D36"/>
    <a:srgbClr val="27405F"/>
    <a:srgbClr val="B8CBE2"/>
    <a:srgbClr val="BE3152"/>
    <a:srgbClr val="C8506D"/>
    <a:srgbClr val="07539F"/>
    <a:srgbClr val="276EAC"/>
    <a:srgbClr val="DB9010"/>
    <a:srgbClr val="F7A000"/>
    <a:srgbClr val="E1AC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28" autoAdjust="0"/>
  </p:normalViewPr>
  <p:slideViewPr>
    <p:cSldViewPr>
      <p:cViewPr varScale="1">
        <p:scale>
          <a:sx n="127" d="100"/>
          <a:sy n="127" d="100"/>
        </p:scale>
        <p:origin x="100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01D36"/>
              </a:buClr>
              <a:defRPr/>
            </a:lvl1pPr>
            <a:lvl2pPr>
              <a:buClr>
                <a:srgbClr val="001D36"/>
              </a:buClr>
              <a:defRPr/>
            </a:lvl2pPr>
            <a:lvl3pPr>
              <a:buClr>
                <a:srgbClr val="001D36"/>
              </a:buClr>
              <a:defRPr/>
            </a:lvl3pPr>
            <a:lvl4pPr>
              <a:buClr>
                <a:srgbClr val="001D36"/>
              </a:buClr>
              <a:defRPr/>
            </a:lvl4pPr>
            <a:lvl5pPr>
              <a:buClr>
                <a:srgbClr val="001D36"/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[Surname Initial], et al. </a:t>
            </a:r>
            <a:r>
              <a:rPr lang="en-US" dirty="0" err="1" smtClean="0"/>
              <a:t>Targ</a:t>
            </a:r>
            <a:r>
              <a:rPr lang="en-US" dirty="0" smtClean="0"/>
              <a:t> </a:t>
            </a:r>
            <a:r>
              <a:rPr lang="en-US" dirty="0" err="1" smtClean="0"/>
              <a:t>Oncol</a:t>
            </a:r>
            <a:r>
              <a:rPr lang="en-US" dirty="0" smtClean="0"/>
              <a:t>. [YEAR]. [INSERT DOI]</a:t>
            </a:r>
            <a:endParaRPr lang="en-US" dirty="0"/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001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2740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3313" y="-11280"/>
            <a:ext cx="9144000" cy="771525"/>
            <a:chOff x="0" y="-7905"/>
            <a:chExt cx="9144000" cy="771525"/>
          </a:xfrm>
        </p:grpSpPr>
        <p:grpSp>
          <p:nvGrpSpPr>
            <p:cNvPr id="2" name="Group 1"/>
            <p:cNvGrpSpPr/>
            <p:nvPr userDrawn="1"/>
          </p:nvGrpSpPr>
          <p:grpSpPr>
            <a:xfrm>
              <a:off x="0" y="-7905"/>
              <a:ext cx="9144000" cy="771525"/>
              <a:chOff x="0" y="0"/>
              <a:chExt cx="9144000" cy="771525"/>
            </a:xfrm>
          </p:grpSpPr>
          <p:sp>
            <p:nvSpPr>
              <p:cNvPr id="3" name="Rectangle 2"/>
              <p:cNvSpPr/>
              <p:nvPr userDrawn="1"/>
            </p:nvSpPr>
            <p:spPr>
              <a:xfrm>
                <a:off x="0" y="0"/>
                <a:ext cx="9144000" cy="771525"/>
              </a:xfrm>
              <a:prstGeom prst="rect">
                <a:avLst/>
              </a:prstGeom>
              <a:solidFill>
                <a:srgbClr val="001D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" name="Group 6"/>
              <p:cNvGrpSpPr/>
              <p:nvPr userDrawn="1"/>
            </p:nvGrpSpPr>
            <p:grpSpPr>
              <a:xfrm>
                <a:off x="7696200" y="82306"/>
                <a:ext cx="1447800" cy="600164"/>
                <a:chOff x="7696200" y="52920"/>
                <a:chExt cx="1447800" cy="697407"/>
              </a:xfrm>
              <a:effectLst>
                <a:outerShdw blurRad="50800" dist="38100" dir="5400000" algn="ctr" rotWithShape="0">
                  <a:schemeClr val="tx1">
                    <a:alpha val="40000"/>
                  </a:schemeClr>
                </a:outerShdw>
              </a:effectLst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7696200" y="116775"/>
                  <a:ext cx="1447800" cy="620967"/>
                </a:xfrm>
                <a:prstGeom prst="rect">
                  <a:avLst/>
                </a:prstGeom>
                <a:solidFill>
                  <a:srgbClr val="27405F"/>
                </a:solidFill>
                <a:ln>
                  <a:solidFill>
                    <a:srgbClr val="2740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7775455" y="52920"/>
                  <a:ext cx="1289289" cy="697407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b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PEER-REVIEWED</a:t>
                  </a:r>
                </a:p>
                <a:p>
                  <a:pPr algn="ctr"/>
                  <a:r>
                    <a:rPr lang="en-GB" sz="1100" b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PLAIN</a:t>
                  </a:r>
                  <a:r>
                    <a:rPr lang="en-GB" sz="1100" b="0" baseline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 LANGUAGE SUMMARY</a:t>
                  </a:r>
                  <a:endParaRPr lang="en-GB" sz="1100" b="0" dirty="0">
                    <a:solidFill>
                      <a:schemeClr val="bg1"/>
                    </a:solidFill>
                    <a:latin typeface="Trebuchet MS" panose="020B0603020202020204" pitchFamily="34" charset="0"/>
                  </a:endParaRPr>
                </a:p>
              </p:txBody>
            </p:sp>
          </p:grpSp>
        </p:grpSp>
        <p:pic>
          <p:nvPicPr>
            <p:cNvPr id="24" name="Picture 23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22" t="17539" r="10175" b="75735"/>
            <a:stretch/>
          </p:blipFill>
          <p:spPr>
            <a:xfrm>
              <a:off x="79513" y="188028"/>
              <a:ext cx="2895600" cy="47570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6011929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/>
              <a:t>This </a:t>
            </a:r>
            <a:r>
              <a:rPr lang="en-GB" sz="1100" dirty="0" smtClean="0"/>
              <a:t>plain language summary </a:t>
            </a:r>
            <a:r>
              <a:rPr lang="en-GB" sz="1100" dirty="0"/>
              <a:t>represents the opinions of the </a:t>
            </a:r>
            <a:r>
              <a:rPr lang="en-GB" sz="1100" dirty="0" smtClean="0"/>
              <a:t>author. </a:t>
            </a:r>
            <a:r>
              <a:rPr lang="en-GB" sz="1100" dirty="0"/>
              <a:t>For a full list of declarations, including funding and author disclosure statements, please see the full text online. © Springer Nature Switzerland AG </a:t>
            </a:r>
            <a:r>
              <a:rPr lang="en-GB" sz="1100" dirty="0" smtClean="0"/>
              <a:t>2021. </a:t>
            </a:r>
            <a:endParaRPr lang="en-GB" sz="1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1981200" y="6442816"/>
            <a:ext cx="7104530" cy="442079"/>
          </a:xfrm>
        </p:spPr>
        <p:txBody>
          <a:bodyPr/>
          <a:lstStyle/>
          <a:p>
            <a:r>
              <a:rPr lang="en-GB" dirty="0" err="1" smtClean="0"/>
              <a:t>Isatuximab</a:t>
            </a:r>
            <a:r>
              <a:rPr lang="en-GB" dirty="0" smtClean="0"/>
              <a:t>: A Review of Its Use in Multiple Myeloma</a:t>
            </a:r>
            <a:endParaRPr lang="en-GB" dirty="0" smtClean="0"/>
          </a:p>
          <a:p>
            <a:r>
              <a:rPr lang="en-GB" dirty="0" smtClean="0"/>
              <a:t>Frampton J.E. </a:t>
            </a:r>
            <a:r>
              <a:rPr lang="en-GB" dirty="0" err="1" smtClean="0"/>
              <a:t>Targ</a:t>
            </a:r>
            <a:r>
              <a:rPr lang="en-GB" dirty="0" smtClean="0"/>
              <a:t> </a:t>
            </a:r>
            <a:r>
              <a:rPr lang="en-GB" dirty="0" err="1" smtClean="0"/>
              <a:t>Oncol</a:t>
            </a:r>
            <a:r>
              <a:rPr lang="en-GB" dirty="0" smtClean="0"/>
              <a:t>. </a:t>
            </a:r>
            <a:r>
              <a:rPr lang="en-GB" dirty="0" smtClean="0"/>
              <a:t>2021. </a:t>
            </a:r>
            <a:r>
              <a:rPr lang="en-GB" smtClean="0"/>
              <a:t>DOI </a:t>
            </a:r>
            <a:r>
              <a:rPr lang="en-NZ" smtClean="0"/>
              <a:t>10.1007/s11523-021-00827-0</a:t>
            </a:r>
            <a:endParaRPr lang="en-GB" dirty="0"/>
          </a:p>
        </p:txBody>
      </p:sp>
      <p:sp>
        <p:nvSpPr>
          <p:cNvPr id="4" name="AutoShape 4" descr="https://files.slack.com/files-pri/T0LUA5MK4-FUN7NB8MU/biodrug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https://files.slack.com/files-pri/T0LUA5MK4-FUN7NB8MU/biodrugs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28600" y="1828800"/>
            <a:ext cx="2971800" cy="4114800"/>
          </a:xfrm>
          <a:prstGeom prst="roundRect">
            <a:avLst>
              <a:gd name="adj" fmla="val 4532"/>
            </a:avLst>
          </a:prstGeom>
          <a:ln w="28575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b="1" dirty="0" smtClean="0">
                <a:solidFill>
                  <a:srgbClr val="27405F"/>
                </a:solidFill>
              </a:rPr>
              <a:t>Clinical Considerations</a:t>
            </a:r>
          </a:p>
          <a:p>
            <a:pPr marL="0" indent="0">
              <a:buNone/>
            </a:pPr>
            <a:endParaRPr lang="en-GB" sz="1600" b="1" dirty="0" smtClean="0">
              <a:solidFill>
                <a:srgbClr val="27405F"/>
              </a:solidFill>
            </a:endParaRPr>
          </a:p>
          <a:p>
            <a:r>
              <a:rPr lang="en-NZ" sz="1200" dirty="0">
                <a:latin typeface="+mn-lt"/>
              </a:rPr>
              <a:t>Anti-CD38 </a:t>
            </a:r>
            <a:r>
              <a:rPr lang="en-NZ" sz="1200" dirty="0" err="1">
                <a:latin typeface="+mn-lt"/>
              </a:rPr>
              <a:t>mAb</a:t>
            </a:r>
            <a:r>
              <a:rPr lang="en-NZ" sz="1200" dirty="0">
                <a:latin typeface="+mn-lt"/>
              </a:rPr>
              <a:t> </a:t>
            </a:r>
            <a:endParaRPr lang="en-NZ" sz="1200" dirty="0" smtClean="0">
              <a:latin typeface="+mn-lt"/>
            </a:endParaRPr>
          </a:p>
          <a:p>
            <a:endParaRPr lang="en-GB" sz="1200" dirty="0">
              <a:solidFill>
                <a:prstClr val="black">
                  <a:lumMod val="75000"/>
                  <a:lumOff val="25000"/>
                </a:prstClr>
              </a:solidFill>
              <a:latin typeface="+mn-lt"/>
            </a:endParaRPr>
          </a:p>
          <a:p>
            <a:r>
              <a:rPr lang="en-NZ" sz="1200" dirty="0" smtClean="0">
                <a:latin typeface="+mn-lt"/>
              </a:rPr>
              <a:t>Given </a:t>
            </a:r>
            <a:r>
              <a:rPr lang="en-NZ" sz="1200" dirty="0">
                <a:latin typeface="+mn-lt"/>
              </a:rPr>
              <a:t>intravenously (250 mL fixed volume infusion</a:t>
            </a:r>
            <a:r>
              <a:rPr lang="en-NZ" sz="1200" dirty="0" smtClean="0">
                <a:latin typeface="+mn-lt"/>
              </a:rPr>
              <a:t>)</a:t>
            </a:r>
          </a:p>
          <a:p>
            <a:pPr marL="0" indent="0">
              <a:buNone/>
            </a:pPr>
            <a:endParaRPr lang="en-GB" sz="1200" dirty="0">
              <a:solidFill>
                <a:prstClr val="black">
                  <a:lumMod val="75000"/>
                  <a:lumOff val="25000"/>
                </a:prstClr>
              </a:solidFill>
              <a:latin typeface="+mn-lt"/>
            </a:endParaRPr>
          </a:p>
          <a:p>
            <a:r>
              <a:rPr lang="en-GB" sz="1200" dirty="0" smtClean="0">
                <a:latin typeface="Calibri" panose="020F0502020204030204" pitchFamily="34" charset="0"/>
              </a:rPr>
              <a:t>Improves PFS </a:t>
            </a:r>
            <a:r>
              <a:rPr lang="en-GB" sz="1200" dirty="0">
                <a:latin typeface="Calibri" panose="020F0502020204030204" pitchFamily="34" charset="0"/>
              </a:rPr>
              <a:t>and depth of tumour response when added to </a:t>
            </a:r>
            <a:r>
              <a:rPr lang="en-GB" sz="1200" dirty="0" err="1">
                <a:latin typeface="Calibri" panose="020F0502020204030204" pitchFamily="34" charset="0"/>
              </a:rPr>
              <a:t>pomalidomide</a:t>
            </a:r>
            <a:r>
              <a:rPr lang="en-GB" sz="1200" dirty="0">
                <a:latin typeface="Calibri" panose="020F0502020204030204" pitchFamily="34" charset="0"/>
              </a:rPr>
              <a:t> and dexamethasone (in RRMM) or </a:t>
            </a:r>
            <a:r>
              <a:rPr lang="en-GB" sz="1200" dirty="0" err="1">
                <a:latin typeface="Calibri" panose="020F0502020204030204" pitchFamily="34" charset="0"/>
              </a:rPr>
              <a:t>carfilzomib</a:t>
            </a:r>
            <a:r>
              <a:rPr lang="en-GB" sz="1200" dirty="0">
                <a:latin typeface="Calibri" panose="020F0502020204030204" pitchFamily="34" charset="0"/>
              </a:rPr>
              <a:t> and dexamethasone (in relapsed or refractory </a:t>
            </a:r>
            <a:r>
              <a:rPr lang="en-GB" sz="1200" dirty="0" smtClean="0">
                <a:latin typeface="Calibri" panose="020F0502020204030204" pitchFamily="34" charset="0"/>
              </a:rPr>
              <a:t>MM)</a:t>
            </a:r>
            <a:endParaRPr lang="en-NZ" sz="1200" dirty="0" smtClean="0">
              <a:latin typeface="+mn-lt"/>
            </a:endParaRPr>
          </a:p>
          <a:p>
            <a:endParaRPr lang="en-NZ" sz="1200" dirty="0" smtClean="0">
              <a:latin typeface="+mn-lt"/>
            </a:endParaRPr>
          </a:p>
          <a:p>
            <a:r>
              <a:rPr lang="en-NZ" sz="1200" dirty="0" smtClean="0">
                <a:latin typeface="+mn-lt"/>
              </a:rPr>
              <a:t>Manageable </a:t>
            </a:r>
            <a:r>
              <a:rPr lang="en-NZ" sz="1200" dirty="0">
                <a:latin typeface="+mn-lt"/>
              </a:rPr>
              <a:t>safety profile (common AEs </a:t>
            </a:r>
            <a:r>
              <a:rPr lang="en-NZ" sz="1200" dirty="0" smtClean="0">
                <a:latin typeface="+mn-lt"/>
              </a:rPr>
              <a:t>include infusion </a:t>
            </a:r>
            <a:r>
              <a:rPr lang="en-NZ" sz="1200" smtClean="0">
                <a:latin typeface="+mn-lt"/>
              </a:rPr>
              <a:t>reactions, </a:t>
            </a:r>
            <a:r>
              <a:rPr lang="en-NZ" sz="1200" dirty="0">
                <a:latin typeface="+mn-lt"/>
              </a:rPr>
              <a:t>respiratory infections and dyspnoea)</a:t>
            </a:r>
            <a:endParaRPr lang="en-GB" sz="1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endParaRPr lang="en-GB" sz="16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3361346" y="868467"/>
            <a:ext cx="5554054" cy="5075134"/>
          </a:xfrm>
          <a:prstGeom prst="roundRect">
            <a:avLst>
              <a:gd name="adj" fmla="val 2615"/>
            </a:avLst>
          </a:prstGeom>
          <a:ln w="28575">
            <a:solidFill>
              <a:srgbClr val="001D36"/>
            </a:solidFill>
          </a:ln>
        </p:spPr>
        <p:txBody>
          <a:bodyPr wrap="square">
            <a:noAutofit/>
          </a:bodyPr>
          <a:lstStyle/>
          <a:p>
            <a:r>
              <a:rPr lang="en-GB" sz="2000" b="1" dirty="0">
                <a:solidFill>
                  <a:srgbClr val="27405F"/>
                </a:solidFill>
              </a:rPr>
              <a:t>Plain Language Summary</a:t>
            </a:r>
            <a:r>
              <a:rPr lang="en-GB" sz="2000" b="1" dirty="0">
                <a:solidFill>
                  <a:srgbClr val="006F22"/>
                </a:solidFill>
              </a:rPr>
              <a:t> </a:t>
            </a:r>
          </a:p>
          <a:p>
            <a:pPr lvl="0"/>
            <a:r>
              <a:rPr lang="en-GB" sz="1400" b="1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Background and rationale</a:t>
            </a:r>
          </a:p>
          <a:p>
            <a:pPr marL="28575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200" dirty="0"/>
              <a:t>The introduction of immunomodulatory drugs (</a:t>
            </a:r>
            <a:r>
              <a:rPr lang="en-NZ" sz="1200" dirty="0" err="1"/>
              <a:t>IMiDs</a:t>
            </a:r>
            <a:r>
              <a:rPr lang="en-NZ" sz="1200" dirty="0"/>
              <a:t>) protease inhibitors (PIs) and anti-CD38 monoclonal antibodies (</a:t>
            </a:r>
            <a:r>
              <a:rPr lang="en-NZ" sz="1200" dirty="0" err="1"/>
              <a:t>mAbs</a:t>
            </a:r>
            <a:r>
              <a:rPr lang="en-NZ" sz="1200" dirty="0"/>
              <a:t>) has improved survival in patients with multiple myeloma (MM) to the extent </a:t>
            </a:r>
            <a:r>
              <a:rPr lang="en-NZ" sz="1200" dirty="0" smtClean="0"/>
              <a:t>that </a:t>
            </a:r>
            <a:r>
              <a:rPr lang="en-NZ" sz="1200" dirty="0"/>
              <a:t>this haematological malignancy is no longer </a:t>
            </a:r>
            <a:r>
              <a:rPr lang="en-NZ" sz="1200" dirty="0" smtClean="0"/>
              <a:t>viewed </a:t>
            </a:r>
            <a:r>
              <a:rPr lang="en-NZ" sz="1200" dirty="0"/>
              <a:t>as an incurable disease, but rather as a manageable chronic </a:t>
            </a:r>
            <a:r>
              <a:rPr lang="en-NZ" sz="1200" dirty="0" smtClean="0"/>
              <a:t>condition </a:t>
            </a:r>
            <a:r>
              <a:rPr lang="en-NZ" sz="1200" dirty="0"/>
              <a:t>characterized by multiple relapses and salvage </a:t>
            </a:r>
            <a:r>
              <a:rPr lang="en-NZ" sz="1200" dirty="0" smtClean="0"/>
              <a:t>therapies</a:t>
            </a:r>
          </a:p>
          <a:p>
            <a:pPr marL="28575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200" dirty="0" err="1"/>
              <a:t>Isatuximab</a:t>
            </a:r>
            <a:r>
              <a:rPr lang="en-NZ" sz="1200" dirty="0"/>
              <a:t> (</a:t>
            </a:r>
            <a:r>
              <a:rPr lang="en-NZ" sz="1200" dirty="0" err="1" smtClean="0"/>
              <a:t>Sarclisa</a:t>
            </a:r>
            <a:r>
              <a:rPr lang="en-NZ" sz="1200" dirty="0"/>
              <a:t>®; </a:t>
            </a:r>
            <a:r>
              <a:rPr lang="en-NZ" sz="1200" dirty="0" err="1"/>
              <a:t>isatuximab-irfc</a:t>
            </a:r>
            <a:r>
              <a:rPr lang="en-NZ" sz="1200" dirty="0"/>
              <a:t> in the USA) is </a:t>
            </a:r>
            <a:r>
              <a:rPr lang="en-NZ" sz="1200" dirty="0" smtClean="0"/>
              <a:t>an </a:t>
            </a:r>
            <a:r>
              <a:rPr lang="en-NZ" sz="1200" dirty="0"/>
              <a:t>anti-CD38 </a:t>
            </a:r>
            <a:r>
              <a:rPr lang="en-NZ" sz="1200" dirty="0" err="1"/>
              <a:t>mAb</a:t>
            </a:r>
            <a:r>
              <a:rPr lang="en-NZ" sz="1200" dirty="0"/>
              <a:t> approved for use in adult patients </a:t>
            </a:r>
            <a:r>
              <a:rPr lang="en-NZ" sz="1200" dirty="0" smtClean="0"/>
              <a:t>with relapsed/refractory MM (RRMM) and relapsed MM</a:t>
            </a:r>
            <a:endParaRPr lang="en-NZ" sz="1200" dirty="0"/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/>
            <a:r>
              <a:rPr lang="en-GB" sz="1200" b="1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Clinical findings</a:t>
            </a: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200" dirty="0" err="1" smtClean="0"/>
              <a:t>Isatuximab</a:t>
            </a:r>
            <a:r>
              <a:rPr lang="en-NZ" sz="1200" dirty="0" smtClean="0"/>
              <a:t> prolonged </a:t>
            </a:r>
            <a:r>
              <a:rPr lang="en-NZ" sz="1200" dirty="0"/>
              <a:t>progression-free survival (PFS) and increased the frequency and/or depth of tumour </a:t>
            </a:r>
            <a:r>
              <a:rPr lang="en-NZ" sz="1200" dirty="0" smtClean="0"/>
              <a:t>response when added to </a:t>
            </a:r>
            <a:r>
              <a:rPr lang="en-NZ" sz="1200" dirty="0" err="1"/>
              <a:t>pomalidomide</a:t>
            </a:r>
            <a:r>
              <a:rPr lang="en-NZ" sz="1200" dirty="0"/>
              <a:t> and </a:t>
            </a:r>
            <a:r>
              <a:rPr lang="en-NZ" sz="1200" dirty="0" smtClean="0"/>
              <a:t>dexamethasone in </a:t>
            </a:r>
            <a:r>
              <a:rPr lang="en-NZ" sz="1200" dirty="0"/>
              <a:t>adults with RRMM who had received </a:t>
            </a:r>
            <a:r>
              <a:rPr lang="en-NZ" sz="1200" dirty="0" smtClean="0"/>
              <a:t>≥</a:t>
            </a:r>
            <a:r>
              <a:rPr lang="en-NZ" sz="1200" dirty="0"/>
              <a:t> 2 previous lines of </a:t>
            </a:r>
            <a:r>
              <a:rPr lang="en-NZ" sz="1200" dirty="0" smtClean="0"/>
              <a:t>treatment (ICARIA-MM trial), </a:t>
            </a:r>
            <a:r>
              <a:rPr lang="en-NZ" sz="1200" dirty="0"/>
              <a:t>and </a:t>
            </a:r>
            <a:r>
              <a:rPr lang="en-NZ" sz="1200" dirty="0" smtClean="0"/>
              <a:t>when added to </a:t>
            </a:r>
            <a:r>
              <a:rPr lang="en-NZ" sz="1200" dirty="0" err="1"/>
              <a:t>carfilzomib</a:t>
            </a:r>
            <a:r>
              <a:rPr lang="en-NZ" sz="1200" dirty="0"/>
              <a:t> </a:t>
            </a:r>
            <a:r>
              <a:rPr lang="en-NZ" sz="1200" dirty="0" smtClean="0"/>
              <a:t>and </a:t>
            </a:r>
            <a:r>
              <a:rPr lang="en-NZ" sz="1200" dirty="0"/>
              <a:t>dexamethasone </a:t>
            </a:r>
            <a:r>
              <a:rPr lang="en-NZ" sz="1200" dirty="0" smtClean="0"/>
              <a:t>in </a:t>
            </a:r>
            <a:r>
              <a:rPr lang="en-NZ" sz="1200" dirty="0"/>
              <a:t>adults with </a:t>
            </a:r>
            <a:r>
              <a:rPr lang="en-NZ" sz="1200" dirty="0" smtClean="0"/>
              <a:t>relapsed or refractory MM who </a:t>
            </a:r>
            <a:r>
              <a:rPr lang="en-NZ" sz="1200" dirty="0"/>
              <a:t>had received ≥ </a:t>
            </a:r>
            <a:r>
              <a:rPr lang="en-NZ" sz="1200" dirty="0" smtClean="0"/>
              <a:t>1 </a:t>
            </a:r>
            <a:r>
              <a:rPr lang="en-NZ" sz="1200" dirty="0"/>
              <a:t>previous </a:t>
            </a:r>
            <a:r>
              <a:rPr lang="en-NZ" sz="1200" dirty="0" smtClean="0"/>
              <a:t>lines </a:t>
            </a:r>
            <a:r>
              <a:rPr lang="en-NZ" sz="1200" dirty="0"/>
              <a:t>of </a:t>
            </a:r>
            <a:r>
              <a:rPr lang="en-NZ" sz="1200" dirty="0" smtClean="0"/>
              <a:t>treatment (IKEMA trial). Final </a:t>
            </a:r>
            <a:r>
              <a:rPr lang="en-NZ" sz="1200" dirty="0"/>
              <a:t>overall survival (OS) data from </a:t>
            </a:r>
            <a:r>
              <a:rPr lang="en-NZ" sz="1200" dirty="0" smtClean="0"/>
              <a:t>both </a:t>
            </a:r>
            <a:r>
              <a:rPr lang="en-NZ" sz="1200" dirty="0"/>
              <a:t>trials are awaited</a:t>
            </a:r>
            <a:endParaRPr lang="en-GB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200" dirty="0"/>
              <a:t>Both </a:t>
            </a:r>
            <a:r>
              <a:rPr lang="en-NZ" sz="1200" dirty="0" err="1"/>
              <a:t>isatuximab</a:t>
            </a:r>
            <a:r>
              <a:rPr lang="en-NZ" sz="1200" dirty="0"/>
              <a:t>-based combination therapies had manageable safety profiles, with no new safety signals </a:t>
            </a:r>
            <a:r>
              <a:rPr lang="en-NZ" sz="1200" dirty="0" smtClean="0"/>
              <a:t>identified. Health-related </a:t>
            </a:r>
            <a:r>
              <a:rPr lang="en-NZ" sz="1200" dirty="0"/>
              <a:t>quality of life </a:t>
            </a:r>
            <a:r>
              <a:rPr lang="en-NZ" sz="1200" dirty="0" smtClean="0"/>
              <a:t>was preserved</a:t>
            </a:r>
            <a:endParaRPr lang="en-GB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/>
            <a:endParaRPr lang="en-GB" sz="1400" b="1" i="1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/>
            <a:r>
              <a:rPr lang="en-GB" sz="14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Conclusion</a:t>
            </a:r>
            <a:endParaRPr lang="en-GB" sz="1400" b="1" i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/>
            <a:r>
              <a:rPr lang="en-NZ" sz="1200" dirty="0"/>
              <a:t>Currently available data indicate that </a:t>
            </a:r>
            <a:r>
              <a:rPr lang="en-NZ" sz="1200" dirty="0" smtClean="0"/>
              <a:t>the combinations of </a:t>
            </a:r>
            <a:r>
              <a:rPr lang="en-NZ" sz="1200" dirty="0" err="1" smtClean="0"/>
              <a:t>isatuximab</a:t>
            </a:r>
            <a:r>
              <a:rPr lang="en-NZ" sz="1200" dirty="0" smtClean="0"/>
              <a:t> with </a:t>
            </a:r>
            <a:r>
              <a:rPr lang="en-NZ" sz="1200" dirty="0" err="1"/>
              <a:t>pomalidomide</a:t>
            </a:r>
            <a:r>
              <a:rPr lang="en-NZ" sz="1200" dirty="0"/>
              <a:t>-dexamethasone and </a:t>
            </a:r>
            <a:r>
              <a:rPr lang="en-NZ" sz="1200" dirty="0" err="1"/>
              <a:t>carfilzomib</a:t>
            </a:r>
            <a:r>
              <a:rPr lang="en-NZ" sz="1200" dirty="0"/>
              <a:t>-dexamethasone are important additional treatment </a:t>
            </a:r>
            <a:r>
              <a:rPr lang="en-NZ" sz="1200" dirty="0" smtClean="0"/>
              <a:t>options </a:t>
            </a:r>
            <a:r>
              <a:rPr lang="en-NZ" sz="1200" dirty="0"/>
              <a:t>for adults with </a:t>
            </a:r>
            <a:r>
              <a:rPr lang="en-NZ" sz="1200" dirty="0" smtClean="0"/>
              <a:t>RRMM and relapsed MM, respectively</a:t>
            </a:r>
            <a:endParaRPr lang="en-GB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32888" y="96328"/>
            <a:ext cx="1524000" cy="585924"/>
          </a:xfrm>
          <a:prstGeom prst="rect">
            <a:avLst/>
          </a:prstGeom>
          <a:solidFill>
            <a:srgbClr val="27405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1400" dirty="0" smtClean="0"/>
              <a:t>PEER-REVIEWED SUMMARY SLIDE</a:t>
            </a:r>
            <a:endParaRPr lang="en-NZ" sz="1400" dirty="0"/>
          </a:p>
        </p:txBody>
      </p:sp>
      <p:sp>
        <p:nvSpPr>
          <p:cNvPr id="15" name="Rectangle 14"/>
          <p:cNvSpPr/>
          <p:nvPr/>
        </p:nvSpPr>
        <p:spPr>
          <a:xfrm>
            <a:off x="237146" y="868466"/>
            <a:ext cx="2971800" cy="807934"/>
          </a:xfrm>
          <a:prstGeom prst="rect">
            <a:avLst/>
          </a:prstGeom>
          <a:solidFill>
            <a:srgbClr val="B8CBE2"/>
          </a:solidFill>
          <a:ln>
            <a:solidFill>
              <a:srgbClr val="001D3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Isatuximab</a:t>
            </a:r>
            <a:r>
              <a:rPr lang="en-N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Adis Evaluation</a:t>
            </a:r>
            <a:endParaRPr lang="en-NZ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908D24FE-484C-4E2E-92D7-DABD8C2E77D7}" vid="{5534EA41-DF4C-44DC-B8D0-02B4B11A00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TARG Plain Language Summary Template</Template>
  <TotalTime>43</TotalTime>
  <Words>349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Slide Master</vt:lpstr>
      <vt:lpstr>PowerPoint Presentation</vt:lpstr>
    </vt:vector>
  </TitlesOfParts>
  <Company>Springer Nature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Frampton</dc:creator>
  <cp:lastModifiedBy>James Frampton</cp:lastModifiedBy>
  <cp:revision>12</cp:revision>
  <dcterms:created xsi:type="dcterms:W3CDTF">2021-04-28T02:23:44Z</dcterms:created>
  <dcterms:modified xsi:type="dcterms:W3CDTF">2021-07-14T03:00:00Z</dcterms:modified>
</cp:coreProperties>
</file>