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277"/>
    <a:srgbClr val="296DC0"/>
    <a:srgbClr val="AA0065"/>
    <a:srgbClr val="0092F7"/>
    <a:srgbClr val="65AA00"/>
    <a:srgbClr val="00437A"/>
    <a:srgbClr val="0066B5"/>
    <a:srgbClr val="00447B"/>
    <a:srgbClr val="00447A"/>
    <a:srgbClr val="0045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1" d="100"/>
          <a:sy n="71" d="100"/>
        </p:scale>
        <p:origin x="96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085675"/>
            <a:ext cx="12192000" cy="530689"/>
          </a:xfrm>
          <a:prstGeom prst="rect">
            <a:avLst/>
          </a:prstGeom>
          <a:solidFill>
            <a:srgbClr val="0092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ight Triangle 7"/>
          <p:cNvSpPr/>
          <p:nvPr userDrawn="1"/>
        </p:nvSpPr>
        <p:spPr>
          <a:xfrm rot="18900000">
            <a:off x="141777" y="753445"/>
            <a:ext cx="405236" cy="385056"/>
          </a:xfrm>
          <a:prstGeom prst="rtTriangle">
            <a:avLst/>
          </a:prstGeom>
          <a:solidFill>
            <a:srgbClr val="0065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9" name="Right Triangle 8"/>
          <p:cNvSpPr/>
          <p:nvPr userDrawn="1"/>
        </p:nvSpPr>
        <p:spPr>
          <a:xfrm rot="18900000">
            <a:off x="140123" y="1281465"/>
            <a:ext cx="394279" cy="394278"/>
          </a:xfrm>
          <a:prstGeom prst="rtTriangle">
            <a:avLst/>
          </a:prstGeom>
          <a:solidFill>
            <a:srgbClr val="0092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0" y="0"/>
            <a:ext cx="12192000" cy="1085673"/>
          </a:xfrm>
          <a:prstGeom prst="rect">
            <a:avLst/>
          </a:prstGeom>
          <a:gradFill flip="none" rotWithShape="1">
            <a:gsLst>
              <a:gs pos="0">
                <a:srgbClr val="0065AA">
                  <a:shade val="30000"/>
                  <a:satMod val="115000"/>
                </a:srgbClr>
              </a:gs>
              <a:gs pos="50000">
                <a:srgbClr val="0065AA">
                  <a:shade val="67500"/>
                  <a:satMod val="115000"/>
                </a:srgbClr>
              </a:gs>
              <a:gs pos="100000">
                <a:srgbClr val="0065AA">
                  <a:shade val="100000"/>
                  <a:satMod val="115000"/>
                </a:srgbClr>
              </a:gs>
            </a:gsLst>
            <a:lin ang="8100000" scaled="1"/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16000" algn="l"/>
            <a:endParaRPr lang="en-GB" sz="2800" b="1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0" y="5576842"/>
            <a:ext cx="7490690" cy="1285854"/>
          </a:xfrm>
          <a:prstGeom prst="rect">
            <a:avLst/>
          </a:prstGeom>
          <a:solidFill>
            <a:srgbClr val="0092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7490690" y="5576843"/>
            <a:ext cx="4702823" cy="421061"/>
          </a:xfrm>
          <a:prstGeom prst="rect">
            <a:avLst/>
          </a:prstGeom>
          <a:gradFill flip="none" rotWithShape="1">
            <a:gsLst>
              <a:gs pos="0">
                <a:srgbClr val="AA0065">
                  <a:shade val="30000"/>
                  <a:satMod val="115000"/>
                </a:srgbClr>
              </a:gs>
              <a:gs pos="50000">
                <a:srgbClr val="AA0065">
                  <a:shade val="67500"/>
                  <a:satMod val="115000"/>
                </a:srgbClr>
              </a:gs>
              <a:gs pos="100000">
                <a:srgbClr val="AA0065">
                  <a:shade val="100000"/>
                  <a:satMod val="115000"/>
                </a:srgb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7637330" y="6083882"/>
            <a:ext cx="4174624" cy="723275"/>
            <a:chOff x="7646796" y="6098813"/>
            <a:chExt cx="4174624" cy="723275"/>
          </a:xfrm>
        </p:grpSpPr>
        <p:pic>
          <p:nvPicPr>
            <p:cNvPr id="14" name="Picture 10" descr="LOGO_IPNA_Blue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46796" y="6186597"/>
              <a:ext cx="581637" cy="5816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Rectangle 12"/>
            <p:cNvSpPr>
              <a:spLocks noChangeArrowheads="1"/>
            </p:cNvSpPr>
            <p:nvPr/>
          </p:nvSpPr>
          <p:spPr bwMode="auto">
            <a:xfrm>
              <a:off x="8208157" y="6098813"/>
              <a:ext cx="3613263" cy="723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b="1" i="0" u="none" strike="noStrike" cap="none" normalizeH="0" baseline="0" dirty="0" smtClean="0">
                  <a:ln>
                    <a:noFill/>
                  </a:ln>
                  <a:solidFill>
                    <a:srgbClr val="296DC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Pediatric Nephrology</a:t>
              </a:r>
              <a:endParaRPr kumimoji="0" lang="en-GB" altLang="en-US" sz="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Journal of the </a:t>
              </a:r>
              <a:br>
                <a:rPr kumimoji="0" lang="en-GB" alt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</a:br>
              <a:r>
                <a:rPr kumimoji="0" lang="en-GB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International Pediatric Nephrology Association</a:t>
              </a:r>
              <a:endParaRPr kumimoji="0" lang="en-GB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16" name="Right Triangle 15"/>
          <p:cNvSpPr/>
          <p:nvPr userDrawn="1"/>
        </p:nvSpPr>
        <p:spPr>
          <a:xfrm rot="18900000">
            <a:off x="137739" y="5244782"/>
            <a:ext cx="399045" cy="399044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9694459" y="176810"/>
            <a:ext cx="2349089" cy="747561"/>
            <a:chOff x="2857495" y="1762773"/>
            <a:chExt cx="7219988" cy="2156522"/>
          </a:xfrm>
        </p:grpSpPr>
        <p:sp>
          <p:nvSpPr>
            <p:cNvPr id="18" name="TextBox 17"/>
            <p:cNvSpPr txBox="1"/>
            <p:nvPr/>
          </p:nvSpPr>
          <p:spPr>
            <a:xfrm>
              <a:off x="5167705" y="1762773"/>
              <a:ext cx="4896288" cy="15093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 smtClean="0">
                  <a:solidFill>
                    <a:schemeClr val="bg1"/>
                  </a:solidFill>
                </a:rPr>
                <a:t>Graphical</a:t>
              </a:r>
              <a:endParaRPr lang="en-GB" sz="2800" dirty="0">
                <a:solidFill>
                  <a:schemeClr val="bg1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647071" y="2409939"/>
              <a:ext cx="4430412" cy="15093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 smtClean="0">
                  <a:solidFill>
                    <a:schemeClr val="bg1"/>
                  </a:solidFill>
                </a:rPr>
                <a:t>Abstract</a:t>
              </a:r>
              <a:endParaRPr lang="en-GB" sz="2800" dirty="0">
                <a:solidFill>
                  <a:schemeClr val="bg1"/>
                </a:solidFill>
              </a:endParaRPr>
            </a:p>
          </p:txBody>
        </p:sp>
        <p:grpSp>
          <p:nvGrpSpPr>
            <p:cNvPr id="20" name="Group 19"/>
            <p:cNvGrpSpPr/>
            <p:nvPr/>
          </p:nvGrpSpPr>
          <p:grpSpPr>
            <a:xfrm rot="1066865">
              <a:off x="3331177" y="2017651"/>
              <a:ext cx="1664058" cy="1723226"/>
              <a:chOff x="3325506" y="2015311"/>
              <a:chExt cx="1664058" cy="1723226"/>
            </a:xfrm>
          </p:grpSpPr>
          <p:sp>
            <p:nvSpPr>
              <p:cNvPr id="22" name="Curved Up Arrow 21"/>
              <p:cNvSpPr/>
              <p:nvPr/>
            </p:nvSpPr>
            <p:spPr>
              <a:xfrm rot="5612676">
                <a:off x="2869267" y="2471550"/>
                <a:ext cx="1723226" cy="810748"/>
              </a:xfrm>
              <a:prstGeom prst="curvedUpArrow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Trapezoid 22"/>
              <p:cNvSpPr/>
              <p:nvPr/>
            </p:nvSpPr>
            <p:spPr>
              <a:xfrm rot="20743483">
                <a:off x="4034300" y="2870714"/>
                <a:ext cx="516517" cy="852351"/>
              </a:xfrm>
              <a:prstGeom prst="trapezoid">
                <a:avLst/>
              </a:prstGeom>
              <a:solidFill>
                <a:srgbClr val="AA0065"/>
              </a:solidFill>
              <a:ln w="28575">
                <a:solidFill>
                  <a:srgbClr val="00437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Trapezoid 23"/>
              <p:cNvSpPr/>
              <p:nvPr/>
            </p:nvSpPr>
            <p:spPr>
              <a:xfrm rot="18485136">
                <a:off x="4227275" y="2752605"/>
                <a:ext cx="545380" cy="807242"/>
              </a:xfrm>
              <a:prstGeom prst="trapezoid">
                <a:avLst>
                  <a:gd name="adj" fmla="val 26969"/>
                </a:avLst>
              </a:prstGeom>
              <a:solidFill>
                <a:srgbClr val="00B050"/>
              </a:solidFill>
              <a:ln w="28575">
                <a:solidFill>
                  <a:srgbClr val="00427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Trapezoid 24"/>
              <p:cNvSpPr/>
              <p:nvPr/>
            </p:nvSpPr>
            <p:spPr>
              <a:xfrm rot="16200000">
                <a:off x="4313253" y="2492334"/>
                <a:ext cx="545380" cy="807242"/>
              </a:xfrm>
              <a:prstGeom prst="trapezoid">
                <a:avLst/>
              </a:prstGeom>
              <a:solidFill>
                <a:schemeClr val="accent2"/>
              </a:solidFill>
              <a:ln w="28575">
                <a:solidFill>
                  <a:srgbClr val="00447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" name="Trapezoid 25"/>
              <p:cNvSpPr/>
              <p:nvPr/>
            </p:nvSpPr>
            <p:spPr>
              <a:xfrm rot="14460500">
                <a:off x="4252007" y="2192236"/>
                <a:ext cx="545380" cy="807242"/>
              </a:xfrm>
              <a:prstGeom prst="trapezoid">
                <a:avLst/>
              </a:prstGeom>
              <a:solidFill>
                <a:srgbClr val="0092F7"/>
              </a:solidFill>
              <a:ln w="25400">
                <a:solidFill>
                  <a:srgbClr val="00437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" name="Trapezoid 26"/>
              <p:cNvSpPr/>
              <p:nvPr/>
            </p:nvSpPr>
            <p:spPr>
              <a:xfrm rot="12209348">
                <a:off x="4054992" y="2029218"/>
                <a:ext cx="532285" cy="762409"/>
              </a:xfrm>
              <a:prstGeom prst="trapezoid">
                <a:avLst>
                  <a:gd name="adj" fmla="val 33206"/>
                </a:avLst>
              </a:prstGeom>
              <a:solidFill>
                <a:srgbClr val="9966FF"/>
              </a:solidFill>
              <a:ln w="28575">
                <a:solidFill>
                  <a:srgbClr val="00447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3884157" y="2595857"/>
                <a:ext cx="536234" cy="5508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>
                <a:solidFill>
                  <a:srgbClr val="00457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1" name="Double Brace 20"/>
            <p:cNvSpPr/>
            <p:nvPr/>
          </p:nvSpPr>
          <p:spPr>
            <a:xfrm>
              <a:off x="2857495" y="2112886"/>
              <a:ext cx="2510703" cy="1536932"/>
            </a:xfrm>
            <a:prstGeom prst="bracePair">
              <a:avLst>
                <a:gd name="adj" fmla="val 11432"/>
              </a:avLst>
            </a:prstGeom>
            <a:ln w="222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6550886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4BA06-560F-4272-BD1D-D3D251BC0A82}" type="datetimeFigureOut">
              <a:rPr lang="en-GB" smtClean="0"/>
              <a:t>07/03/2021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DF36B-8F18-4F81-92A8-26E2BC6295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6113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14BA06-560F-4272-BD1D-D3D251BC0A82}" type="datetimeFigureOut">
              <a:rPr lang="en-GB" smtClean="0"/>
              <a:t>07/03/2021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2DF36B-8F18-4F81-92A8-26E2BC6295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0031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1"/>
          <p:cNvSpPr txBox="1">
            <a:spLocks/>
          </p:cNvSpPr>
          <p:nvPr/>
        </p:nvSpPr>
        <p:spPr>
          <a:xfrm>
            <a:off x="1" y="0"/>
            <a:ext cx="9368444" cy="108567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16000" algn="l"/>
            <a:r>
              <a:rPr lang="en-GB" sz="2800" b="1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Long-term outcome of biopsy-proven idiopathic </a:t>
            </a:r>
            <a:r>
              <a:rPr lang="en-GB" sz="2800" b="1" dirty="0" err="1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tubulointersitial</a:t>
            </a:r>
            <a:r>
              <a:rPr lang="en-GB" sz="2800" b="1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nephritis with or without uveitis in </a:t>
            </a:r>
          </a:p>
          <a:p>
            <a:pPr marL="216000" algn="l"/>
            <a:r>
              <a:rPr lang="en-GB" sz="2800" b="1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children – a nation-wide follow-up study</a:t>
            </a:r>
            <a:endParaRPr lang="fi-FI" sz="2800" b="1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80183" y="1189759"/>
            <a:ext cx="105362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>
                <a:solidFill>
                  <a:schemeClr val="bg1"/>
                </a:solidFill>
              </a:rPr>
              <a:t>HYPOTHESIS</a:t>
            </a:r>
            <a:r>
              <a:rPr lang="en-GB">
                <a:solidFill>
                  <a:schemeClr val="bg1"/>
                </a:solidFill>
              </a:rPr>
              <a:t>: The </a:t>
            </a:r>
            <a:r>
              <a:rPr lang="en-GB">
                <a:solidFill>
                  <a:srgbClr val="FFFFFF"/>
                </a:solidFill>
              </a:rPr>
              <a:t>renal and ocular outcome of TIN/TINU patients is generally good</a:t>
            </a:r>
            <a:r>
              <a:rPr lang="fi-FI">
                <a:solidFill>
                  <a:srgbClr val="FFFFFF"/>
                </a:solidFill>
              </a:rPr>
              <a:t> 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88600" y="1758951"/>
            <a:ext cx="2386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65AA"/>
                </a:solidFill>
              </a:rPr>
              <a:t>DESIGN &amp; OUTCOMES</a:t>
            </a:r>
            <a:r>
              <a:rPr lang="en-GB" dirty="0" smtClean="0">
                <a:solidFill>
                  <a:srgbClr val="0065AA"/>
                </a:solidFill>
              </a:rPr>
              <a:t>: </a:t>
            </a:r>
            <a:endParaRPr lang="en-GB" dirty="0">
              <a:solidFill>
                <a:srgbClr val="0065AA"/>
              </a:solidFill>
            </a:endParaRPr>
          </a:p>
          <a:p>
            <a:endParaRPr lang="en-GB" dirty="0">
              <a:solidFill>
                <a:srgbClr val="0065AA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679856" y="5587477"/>
            <a:ext cx="41080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chemeClr val="bg1"/>
                </a:solidFill>
                <a:latin typeface="+mj-lt"/>
              </a:rPr>
              <a:t>Rytkönen et al. 2021</a:t>
            </a:r>
            <a:endParaRPr lang="en-GB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73448" y="5719172"/>
            <a:ext cx="70610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CONCLUSION</a:t>
            </a:r>
            <a:r>
              <a:rPr lang="en-GB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GB" dirty="0" smtClean="0"/>
              <a:t>Our </a:t>
            </a:r>
            <a:r>
              <a:rPr lang="en-GB" dirty="0"/>
              <a:t>study questions the previously reported good long-term renal and ocular outcome of patients with TIN/TINU. </a:t>
            </a:r>
            <a:r>
              <a:rPr lang="en-GB" dirty="0" smtClean="0"/>
              <a:t> Both renal and ocular follow-up for at least 12 months is warranted.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dirty="0">
              <a:solidFill>
                <a:schemeClr val="bg1"/>
              </a:solidFill>
            </a:endParaRPr>
          </a:p>
        </p:txBody>
      </p:sp>
      <p:cxnSp>
        <p:nvCxnSpPr>
          <p:cNvPr id="36" name="Straight Arrow Connector 44"/>
          <p:cNvCxnSpPr/>
          <p:nvPr/>
        </p:nvCxnSpPr>
        <p:spPr>
          <a:xfrm flipV="1">
            <a:off x="2907916" y="2769555"/>
            <a:ext cx="1101192" cy="832394"/>
          </a:xfrm>
          <a:prstGeom prst="straightConnector1">
            <a:avLst/>
          </a:prstGeom>
          <a:ln w="31750">
            <a:solidFill>
              <a:srgbClr val="296DC0"/>
            </a:solidFill>
            <a:headEnd w="lg" len="med"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Freeform: Shape 46">
            <a:extLst>
              <a:ext uri="{FF2B5EF4-FFF2-40B4-BE49-F238E27FC236}">
                <a16:creationId xmlns:a16="http://schemas.microsoft.com/office/drawing/2014/main" id="{398CC7CE-E349-47F6-A657-57A404826369}"/>
              </a:ext>
            </a:extLst>
          </p:cNvPr>
          <p:cNvSpPr/>
          <p:nvPr/>
        </p:nvSpPr>
        <p:spPr>
          <a:xfrm>
            <a:off x="694316" y="3223928"/>
            <a:ext cx="513284" cy="1049898"/>
          </a:xfrm>
          <a:custGeom>
            <a:avLst/>
            <a:gdLst>
              <a:gd name="connsiteX0" fmla="*/ 427832 w 855663"/>
              <a:gd name="connsiteY0" fmla="*/ 350043 h 1750218"/>
              <a:gd name="connsiteX1" fmla="*/ 556181 w 855663"/>
              <a:gd name="connsiteY1" fmla="*/ 365601 h 1750218"/>
              <a:gd name="connsiteX2" fmla="*/ 719535 w 855663"/>
              <a:gd name="connsiteY2" fmla="*/ 451168 h 1750218"/>
              <a:gd name="connsiteX3" fmla="*/ 742872 w 855663"/>
              <a:gd name="connsiteY3" fmla="*/ 493950 h 1750218"/>
              <a:gd name="connsiteX4" fmla="*/ 851774 w 855663"/>
              <a:gd name="connsiteY4" fmla="*/ 956786 h 1750218"/>
              <a:gd name="connsiteX5" fmla="*/ 855663 w 855663"/>
              <a:gd name="connsiteY5" fmla="*/ 976232 h 1750218"/>
              <a:gd name="connsiteX6" fmla="*/ 777876 w 855663"/>
              <a:gd name="connsiteY6" fmla="*/ 1054020 h 1750218"/>
              <a:gd name="connsiteX7" fmla="*/ 703977 w 855663"/>
              <a:gd name="connsiteY7" fmla="*/ 995680 h 1750218"/>
              <a:gd name="connsiteX8" fmla="*/ 622301 w 855663"/>
              <a:gd name="connsiteY8" fmla="*/ 657304 h 1750218"/>
              <a:gd name="connsiteX9" fmla="*/ 622301 w 855663"/>
              <a:gd name="connsiteY9" fmla="*/ 1750218 h 1750218"/>
              <a:gd name="connsiteX10" fmla="*/ 466726 w 855663"/>
              <a:gd name="connsiteY10" fmla="*/ 1750218 h 1750218"/>
              <a:gd name="connsiteX11" fmla="*/ 466726 w 855663"/>
              <a:gd name="connsiteY11" fmla="*/ 1050131 h 1750218"/>
              <a:gd name="connsiteX12" fmla="*/ 388938 w 855663"/>
              <a:gd name="connsiteY12" fmla="*/ 1050131 h 1750218"/>
              <a:gd name="connsiteX13" fmla="*/ 388938 w 855663"/>
              <a:gd name="connsiteY13" fmla="*/ 1750218 h 1750218"/>
              <a:gd name="connsiteX14" fmla="*/ 233363 w 855663"/>
              <a:gd name="connsiteY14" fmla="*/ 1750218 h 1750218"/>
              <a:gd name="connsiteX15" fmla="*/ 233363 w 855663"/>
              <a:gd name="connsiteY15" fmla="*/ 661193 h 1750218"/>
              <a:gd name="connsiteX16" fmla="*/ 151686 w 855663"/>
              <a:gd name="connsiteY16" fmla="*/ 999569 h 1750218"/>
              <a:gd name="connsiteX17" fmla="*/ 77788 w 855663"/>
              <a:gd name="connsiteY17" fmla="*/ 1057910 h 1750218"/>
              <a:gd name="connsiteX18" fmla="*/ 0 w 855663"/>
              <a:gd name="connsiteY18" fmla="*/ 980123 h 1750218"/>
              <a:gd name="connsiteX19" fmla="*/ 3889 w 855663"/>
              <a:gd name="connsiteY19" fmla="*/ 960675 h 1750218"/>
              <a:gd name="connsiteX20" fmla="*/ 112792 w 855663"/>
              <a:gd name="connsiteY20" fmla="*/ 497840 h 1750218"/>
              <a:gd name="connsiteX21" fmla="*/ 136129 w 855663"/>
              <a:gd name="connsiteY21" fmla="*/ 455057 h 1750218"/>
              <a:gd name="connsiteX22" fmla="*/ 299482 w 855663"/>
              <a:gd name="connsiteY22" fmla="*/ 369490 h 1750218"/>
              <a:gd name="connsiteX23" fmla="*/ 427832 w 855663"/>
              <a:gd name="connsiteY23" fmla="*/ 350043 h 1750218"/>
              <a:gd name="connsiteX24" fmla="*/ 427831 w 855663"/>
              <a:gd name="connsiteY24" fmla="*/ 0 h 1750218"/>
              <a:gd name="connsiteX25" fmla="*/ 583406 w 855663"/>
              <a:gd name="connsiteY25" fmla="*/ 155575 h 1750218"/>
              <a:gd name="connsiteX26" fmla="*/ 427831 w 855663"/>
              <a:gd name="connsiteY26" fmla="*/ 311150 h 1750218"/>
              <a:gd name="connsiteX27" fmla="*/ 272256 w 855663"/>
              <a:gd name="connsiteY27" fmla="*/ 155575 h 1750218"/>
              <a:gd name="connsiteX28" fmla="*/ 427831 w 855663"/>
              <a:gd name="connsiteY28" fmla="*/ 0 h 1750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855663" h="1750218">
                <a:moveTo>
                  <a:pt x="427832" y="350043"/>
                </a:moveTo>
                <a:cubicBezTo>
                  <a:pt x="470615" y="350043"/>
                  <a:pt x="513398" y="357821"/>
                  <a:pt x="556181" y="365601"/>
                </a:cubicBezTo>
                <a:cubicBezTo>
                  <a:pt x="618412" y="385047"/>
                  <a:pt x="672862" y="412273"/>
                  <a:pt x="719535" y="451168"/>
                </a:cubicBezTo>
                <a:cubicBezTo>
                  <a:pt x="731203" y="462835"/>
                  <a:pt x="738983" y="478392"/>
                  <a:pt x="742872" y="493950"/>
                </a:cubicBezTo>
                <a:lnTo>
                  <a:pt x="851774" y="956786"/>
                </a:lnTo>
                <a:cubicBezTo>
                  <a:pt x="851774" y="960675"/>
                  <a:pt x="855663" y="968454"/>
                  <a:pt x="855663" y="976232"/>
                </a:cubicBezTo>
                <a:cubicBezTo>
                  <a:pt x="855663" y="1019016"/>
                  <a:pt x="820659" y="1054020"/>
                  <a:pt x="777876" y="1054020"/>
                </a:cubicBezTo>
                <a:cubicBezTo>
                  <a:pt x="742872" y="1054020"/>
                  <a:pt x="711757" y="1026795"/>
                  <a:pt x="703977" y="995680"/>
                </a:cubicBezTo>
                <a:lnTo>
                  <a:pt x="622301" y="657304"/>
                </a:lnTo>
                <a:lnTo>
                  <a:pt x="622301" y="1750218"/>
                </a:lnTo>
                <a:lnTo>
                  <a:pt x="466726" y="1750218"/>
                </a:lnTo>
                <a:lnTo>
                  <a:pt x="466726" y="1050131"/>
                </a:lnTo>
                <a:lnTo>
                  <a:pt x="388938" y="1050131"/>
                </a:lnTo>
                <a:lnTo>
                  <a:pt x="388938" y="1750218"/>
                </a:lnTo>
                <a:lnTo>
                  <a:pt x="233363" y="1750218"/>
                </a:lnTo>
                <a:lnTo>
                  <a:pt x="233363" y="661193"/>
                </a:lnTo>
                <a:lnTo>
                  <a:pt x="151686" y="999569"/>
                </a:lnTo>
                <a:cubicBezTo>
                  <a:pt x="143907" y="1030684"/>
                  <a:pt x="112792" y="1057910"/>
                  <a:pt x="77788" y="1057910"/>
                </a:cubicBezTo>
                <a:cubicBezTo>
                  <a:pt x="35004" y="1057910"/>
                  <a:pt x="0" y="1022905"/>
                  <a:pt x="0" y="980123"/>
                </a:cubicBezTo>
                <a:cubicBezTo>
                  <a:pt x="0" y="972343"/>
                  <a:pt x="3889" y="964564"/>
                  <a:pt x="3889" y="960675"/>
                </a:cubicBezTo>
                <a:lnTo>
                  <a:pt x="112792" y="497840"/>
                </a:lnTo>
                <a:cubicBezTo>
                  <a:pt x="116682" y="482281"/>
                  <a:pt x="124460" y="466725"/>
                  <a:pt x="136129" y="455057"/>
                </a:cubicBezTo>
                <a:cubicBezTo>
                  <a:pt x="182801" y="416162"/>
                  <a:pt x="237252" y="385047"/>
                  <a:pt x="299482" y="369490"/>
                </a:cubicBezTo>
                <a:cubicBezTo>
                  <a:pt x="342265" y="357821"/>
                  <a:pt x="385049" y="350043"/>
                  <a:pt x="427832" y="350043"/>
                </a:cubicBezTo>
                <a:close/>
                <a:moveTo>
                  <a:pt x="427831" y="0"/>
                </a:moveTo>
                <a:cubicBezTo>
                  <a:pt x="513753" y="0"/>
                  <a:pt x="583406" y="69653"/>
                  <a:pt x="583406" y="155575"/>
                </a:cubicBezTo>
                <a:cubicBezTo>
                  <a:pt x="583406" y="241496"/>
                  <a:pt x="513753" y="311150"/>
                  <a:pt x="427831" y="311150"/>
                </a:cubicBezTo>
                <a:cubicBezTo>
                  <a:pt x="341910" y="311150"/>
                  <a:pt x="272256" y="241496"/>
                  <a:pt x="272256" y="155575"/>
                </a:cubicBezTo>
                <a:cubicBezTo>
                  <a:pt x="272256" y="69653"/>
                  <a:pt x="341910" y="0"/>
                  <a:pt x="427831" y="0"/>
                </a:cubicBezTo>
                <a:close/>
              </a:path>
            </a:pathLst>
          </a:custGeom>
          <a:solidFill>
            <a:srgbClr val="296DC0"/>
          </a:solidFill>
          <a:ln w="1508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43" name="Freeform: Shape 46">
            <a:extLst>
              <a:ext uri="{FF2B5EF4-FFF2-40B4-BE49-F238E27FC236}">
                <a16:creationId xmlns:a16="http://schemas.microsoft.com/office/drawing/2014/main" id="{398CC7CE-E349-47F6-A657-57A404826369}"/>
              </a:ext>
            </a:extLst>
          </p:cNvPr>
          <p:cNvSpPr/>
          <p:nvPr/>
        </p:nvSpPr>
        <p:spPr>
          <a:xfrm>
            <a:off x="1203922" y="3223575"/>
            <a:ext cx="513284" cy="1049898"/>
          </a:xfrm>
          <a:custGeom>
            <a:avLst/>
            <a:gdLst>
              <a:gd name="connsiteX0" fmla="*/ 427832 w 855663"/>
              <a:gd name="connsiteY0" fmla="*/ 350043 h 1750218"/>
              <a:gd name="connsiteX1" fmla="*/ 556181 w 855663"/>
              <a:gd name="connsiteY1" fmla="*/ 365601 h 1750218"/>
              <a:gd name="connsiteX2" fmla="*/ 719535 w 855663"/>
              <a:gd name="connsiteY2" fmla="*/ 451168 h 1750218"/>
              <a:gd name="connsiteX3" fmla="*/ 742872 w 855663"/>
              <a:gd name="connsiteY3" fmla="*/ 493950 h 1750218"/>
              <a:gd name="connsiteX4" fmla="*/ 851774 w 855663"/>
              <a:gd name="connsiteY4" fmla="*/ 956786 h 1750218"/>
              <a:gd name="connsiteX5" fmla="*/ 855663 w 855663"/>
              <a:gd name="connsiteY5" fmla="*/ 976232 h 1750218"/>
              <a:gd name="connsiteX6" fmla="*/ 777876 w 855663"/>
              <a:gd name="connsiteY6" fmla="*/ 1054020 h 1750218"/>
              <a:gd name="connsiteX7" fmla="*/ 703977 w 855663"/>
              <a:gd name="connsiteY7" fmla="*/ 995680 h 1750218"/>
              <a:gd name="connsiteX8" fmla="*/ 622301 w 855663"/>
              <a:gd name="connsiteY8" fmla="*/ 657304 h 1750218"/>
              <a:gd name="connsiteX9" fmla="*/ 622301 w 855663"/>
              <a:gd name="connsiteY9" fmla="*/ 1750218 h 1750218"/>
              <a:gd name="connsiteX10" fmla="*/ 466726 w 855663"/>
              <a:gd name="connsiteY10" fmla="*/ 1750218 h 1750218"/>
              <a:gd name="connsiteX11" fmla="*/ 466726 w 855663"/>
              <a:gd name="connsiteY11" fmla="*/ 1050131 h 1750218"/>
              <a:gd name="connsiteX12" fmla="*/ 388938 w 855663"/>
              <a:gd name="connsiteY12" fmla="*/ 1050131 h 1750218"/>
              <a:gd name="connsiteX13" fmla="*/ 388938 w 855663"/>
              <a:gd name="connsiteY13" fmla="*/ 1750218 h 1750218"/>
              <a:gd name="connsiteX14" fmla="*/ 233363 w 855663"/>
              <a:gd name="connsiteY14" fmla="*/ 1750218 h 1750218"/>
              <a:gd name="connsiteX15" fmla="*/ 233363 w 855663"/>
              <a:gd name="connsiteY15" fmla="*/ 661193 h 1750218"/>
              <a:gd name="connsiteX16" fmla="*/ 151686 w 855663"/>
              <a:gd name="connsiteY16" fmla="*/ 999569 h 1750218"/>
              <a:gd name="connsiteX17" fmla="*/ 77788 w 855663"/>
              <a:gd name="connsiteY17" fmla="*/ 1057910 h 1750218"/>
              <a:gd name="connsiteX18" fmla="*/ 0 w 855663"/>
              <a:gd name="connsiteY18" fmla="*/ 980123 h 1750218"/>
              <a:gd name="connsiteX19" fmla="*/ 3889 w 855663"/>
              <a:gd name="connsiteY19" fmla="*/ 960675 h 1750218"/>
              <a:gd name="connsiteX20" fmla="*/ 112792 w 855663"/>
              <a:gd name="connsiteY20" fmla="*/ 497840 h 1750218"/>
              <a:gd name="connsiteX21" fmla="*/ 136129 w 855663"/>
              <a:gd name="connsiteY21" fmla="*/ 455057 h 1750218"/>
              <a:gd name="connsiteX22" fmla="*/ 299482 w 855663"/>
              <a:gd name="connsiteY22" fmla="*/ 369490 h 1750218"/>
              <a:gd name="connsiteX23" fmla="*/ 427832 w 855663"/>
              <a:gd name="connsiteY23" fmla="*/ 350043 h 1750218"/>
              <a:gd name="connsiteX24" fmla="*/ 427831 w 855663"/>
              <a:gd name="connsiteY24" fmla="*/ 0 h 1750218"/>
              <a:gd name="connsiteX25" fmla="*/ 583406 w 855663"/>
              <a:gd name="connsiteY25" fmla="*/ 155575 h 1750218"/>
              <a:gd name="connsiteX26" fmla="*/ 427831 w 855663"/>
              <a:gd name="connsiteY26" fmla="*/ 311150 h 1750218"/>
              <a:gd name="connsiteX27" fmla="*/ 272256 w 855663"/>
              <a:gd name="connsiteY27" fmla="*/ 155575 h 1750218"/>
              <a:gd name="connsiteX28" fmla="*/ 427831 w 855663"/>
              <a:gd name="connsiteY28" fmla="*/ 0 h 1750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855663" h="1750218">
                <a:moveTo>
                  <a:pt x="427832" y="350043"/>
                </a:moveTo>
                <a:cubicBezTo>
                  <a:pt x="470615" y="350043"/>
                  <a:pt x="513398" y="357821"/>
                  <a:pt x="556181" y="365601"/>
                </a:cubicBezTo>
                <a:cubicBezTo>
                  <a:pt x="618412" y="385047"/>
                  <a:pt x="672862" y="412273"/>
                  <a:pt x="719535" y="451168"/>
                </a:cubicBezTo>
                <a:cubicBezTo>
                  <a:pt x="731203" y="462835"/>
                  <a:pt x="738983" y="478392"/>
                  <a:pt x="742872" y="493950"/>
                </a:cubicBezTo>
                <a:lnTo>
                  <a:pt x="851774" y="956786"/>
                </a:lnTo>
                <a:cubicBezTo>
                  <a:pt x="851774" y="960675"/>
                  <a:pt x="855663" y="968454"/>
                  <a:pt x="855663" y="976232"/>
                </a:cubicBezTo>
                <a:cubicBezTo>
                  <a:pt x="855663" y="1019016"/>
                  <a:pt x="820659" y="1054020"/>
                  <a:pt x="777876" y="1054020"/>
                </a:cubicBezTo>
                <a:cubicBezTo>
                  <a:pt x="742872" y="1054020"/>
                  <a:pt x="711757" y="1026795"/>
                  <a:pt x="703977" y="995680"/>
                </a:cubicBezTo>
                <a:lnTo>
                  <a:pt x="622301" y="657304"/>
                </a:lnTo>
                <a:lnTo>
                  <a:pt x="622301" y="1750218"/>
                </a:lnTo>
                <a:lnTo>
                  <a:pt x="466726" y="1750218"/>
                </a:lnTo>
                <a:lnTo>
                  <a:pt x="466726" y="1050131"/>
                </a:lnTo>
                <a:lnTo>
                  <a:pt x="388938" y="1050131"/>
                </a:lnTo>
                <a:lnTo>
                  <a:pt x="388938" y="1750218"/>
                </a:lnTo>
                <a:lnTo>
                  <a:pt x="233363" y="1750218"/>
                </a:lnTo>
                <a:lnTo>
                  <a:pt x="233363" y="661193"/>
                </a:lnTo>
                <a:lnTo>
                  <a:pt x="151686" y="999569"/>
                </a:lnTo>
                <a:cubicBezTo>
                  <a:pt x="143907" y="1030684"/>
                  <a:pt x="112792" y="1057910"/>
                  <a:pt x="77788" y="1057910"/>
                </a:cubicBezTo>
                <a:cubicBezTo>
                  <a:pt x="35004" y="1057910"/>
                  <a:pt x="0" y="1022905"/>
                  <a:pt x="0" y="980123"/>
                </a:cubicBezTo>
                <a:cubicBezTo>
                  <a:pt x="0" y="972343"/>
                  <a:pt x="3889" y="964564"/>
                  <a:pt x="3889" y="960675"/>
                </a:cubicBezTo>
                <a:lnTo>
                  <a:pt x="112792" y="497840"/>
                </a:lnTo>
                <a:cubicBezTo>
                  <a:pt x="116682" y="482281"/>
                  <a:pt x="124460" y="466725"/>
                  <a:pt x="136129" y="455057"/>
                </a:cubicBezTo>
                <a:cubicBezTo>
                  <a:pt x="182801" y="416162"/>
                  <a:pt x="237252" y="385047"/>
                  <a:pt x="299482" y="369490"/>
                </a:cubicBezTo>
                <a:cubicBezTo>
                  <a:pt x="342265" y="357821"/>
                  <a:pt x="385049" y="350043"/>
                  <a:pt x="427832" y="350043"/>
                </a:cubicBezTo>
                <a:close/>
                <a:moveTo>
                  <a:pt x="427831" y="0"/>
                </a:moveTo>
                <a:cubicBezTo>
                  <a:pt x="513753" y="0"/>
                  <a:pt x="583406" y="69653"/>
                  <a:pt x="583406" y="155575"/>
                </a:cubicBezTo>
                <a:cubicBezTo>
                  <a:pt x="583406" y="241496"/>
                  <a:pt x="513753" y="311150"/>
                  <a:pt x="427831" y="311150"/>
                </a:cubicBezTo>
                <a:cubicBezTo>
                  <a:pt x="341910" y="311150"/>
                  <a:pt x="272256" y="241496"/>
                  <a:pt x="272256" y="155575"/>
                </a:cubicBezTo>
                <a:cubicBezTo>
                  <a:pt x="272256" y="69653"/>
                  <a:pt x="341910" y="0"/>
                  <a:pt x="427831" y="0"/>
                </a:cubicBezTo>
                <a:close/>
              </a:path>
            </a:pathLst>
          </a:custGeom>
          <a:solidFill>
            <a:srgbClr val="00437A"/>
          </a:solidFill>
          <a:ln w="1508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44" name="Freeform: Shape 46">
            <a:extLst>
              <a:ext uri="{FF2B5EF4-FFF2-40B4-BE49-F238E27FC236}">
                <a16:creationId xmlns:a16="http://schemas.microsoft.com/office/drawing/2014/main" id="{398CC7CE-E349-47F6-A657-57A404826369}"/>
              </a:ext>
            </a:extLst>
          </p:cNvPr>
          <p:cNvSpPr/>
          <p:nvPr/>
        </p:nvSpPr>
        <p:spPr>
          <a:xfrm>
            <a:off x="1712223" y="3223575"/>
            <a:ext cx="513284" cy="1049898"/>
          </a:xfrm>
          <a:custGeom>
            <a:avLst/>
            <a:gdLst>
              <a:gd name="connsiteX0" fmla="*/ 427832 w 855663"/>
              <a:gd name="connsiteY0" fmla="*/ 350043 h 1750218"/>
              <a:gd name="connsiteX1" fmla="*/ 556181 w 855663"/>
              <a:gd name="connsiteY1" fmla="*/ 365601 h 1750218"/>
              <a:gd name="connsiteX2" fmla="*/ 719535 w 855663"/>
              <a:gd name="connsiteY2" fmla="*/ 451168 h 1750218"/>
              <a:gd name="connsiteX3" fmla="*/ 742872 w 855663"/>
              <a:gd name="connsiteY3" fmla="*/ 493950 h 1750218"/>
              <a:gd name="connsiteX4" fmla="*/ 851774 w 855663"/>
              <a:gd name="connsiteY4" fmla="*/ 956786 h 1750218"/>
              <a:gd name="connsiteX5" fmla="*/ 855663 w 855663"/>
              <a:gd name="connsiteY5" fmla="*/ 976232 h 1750218"/>
              <a:gd name="connsiteX6" fmla="*/ 777876 w 855663"/>
              <a:gd name="connsiteY6" fmla="*/ 1054020 h 1750218"/>
              <a:gd name="connsiteX7" fmla="*/ 703977 w 855663"/>
              <a:gd name="connsiteY7" fmla="*/ 995680 h 1750218"/>
              <a:gd name="connsiteX8" fmla="*/ 622301 w 855663"/>
              <a:gd name="connsiteY8" fmla="*/ 657304 h 1750218"/>
              <a:gd name="connsiteX9" fmla="*/ 622301 w 855663"/>
              <a:gd name="connsiteY9" fmla="*/ 1750218 h 1750218"/>
              <a:gd name="connsiteX10" fmla="*/ 466726 w 855663"/>
              <a:gd name="connsiteY10" fmla="*/ 1750218 h 1750218"/>
              <a:gd name="connsiteX11" fmla="*/ 466726 w 855663"/>
              <a:gd name="connsiteY11" fmla="*/ 1050131 h 1750218"/>
              <a:gd name="connsiteX12" fmla="*/ 388938 w 855663"/>
              <a:gd name="connsiteY12" fmla="*/ 1050131 h 1750218"/>
              <a:gd name="connsiteX13" fmla="*/ 388938 w 855663"/>
              <a:gd name="connsiteY13" fmla="*/ 1750218 h 1750218"/>
              <a:gd name="connsiteX14" fmla="*/ 233363 w 855663"/>
              <a:gd name="connsiteY14" fmla="*/ 1750218 h 1750218"/>
              <a:gd name="connsiteX15" fmla="*/ 233363 w 855663"/>
              <a:gd name="connsiteY15" fmla="*/ 661193 h 1750218"/>
              <a:gd name="connsiteX16" fmla="*/ 151686 w 855663"/>
              <a:gd name="connsiteY16" fmla="*/ 999569 h 1750218"/>
              <a:gd name="connsiteX17" fmla="*/ 77788 w 855663"/>
              <a:gd name="connsiteY17" fmla="*/ 1057910 h 1750218"/>
              <a:gd name="connsiteX18" fmla="*/ 0 w 855663"/>
              <a:gd name="connsiteY18" fmla="*/ 980123 h 1750218"/>
              <a:gd name="connsiteX19" fmla="*/ 3889 w 855663"/>
              <a:gd name="connsiteY19" fmla="*/ 960675 h 1750218"/>
              <a:gd name="connsiteX20" fmla="*/ 112792 w 855663"/>
              <a:gd name="connsiteY20" fmla="*/ 497840 h 1750218"/>
              <a:gd name="connsiteX21" fmla="*/ 136129 w 855663"/>
              <a:gd name="connsiteY21" fmla="*/ 455057 h 1750218"/>
              <a:gd name="connsiteX22" fmla="*/ 299482 w 855663"/>
              <a:gd name="connsiteY22" fmla="*/ 369490 h 1750218"/>
              <a:gd name="connsiteX23" fmla="*/ 427832 w 855663"/>
              <a:gd name="connsiteY23" fmla="*/ 350043 h 1750218"/>
              <a:gd name="connsiteX24" fmla="*/ 427831 w 855663"/>
              <a:gd name="connsiteY24" fmla="*/ 0 h 1750218"/>
              <a:gd name="connsiteX25" fmla="*/ 583406 w 855663"/>
              <a:gd name="connsiteY25" fmla="*/ 155575 h 1750218"/>
              <a:gd name="connsiteX26" fmla="*/ 427831 w 855663"/>
              <a:gd name="connsiteY26" fmla="*/ 311150 h 1750218"/>
              <a:gd name="connsiteX27" fmla="*/ 272256 w 855663"/>
              <a:gd name="connsiteY27" fmla="*/ 155575 h 1750218"/>
              <a:gd name="connsiteX28" fmla="*/ 427831 w 855663"/>
              <a:gd name="connsiteY28" fmla="*/ 0 h 1750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855663" h="1750218">
                <a:moveTo>
                  <a:pt x="427832" y="350043"/>
                </a:moveTo>
                <a:cubicBezTo>
                  <a:pt x="470615" y="350043"/>
                  <a:pt x="513398" y="357821"/>
                  <a:pt x="556181" y="365601"/>
                </a:cubicBezTo>
                <a:cubicBezTo>
                  <a:pt x="618412" y="385047"/>
                  <a:pt x="672862" y="412273"/>
                  <a:pt x="719535" y="451168"/>
                </a:cubicBezTo>
                <a:cubicBezTo>
                  <a:pt x="731203" y="462835"/>
                  <a:pt x="738983" y="478392"/>
                  <a:pt x="742872" y="493950"/>
                </a:cubicBezTo>
                <a:lnTo>
                  <a:pt x="851774" y="956786"/>
                </a:lnTo>
                <a:cubicBezTo>
                  <a:pt x="851774" y="960675"/>
                  <a:pt x="855663" y="968454"/>
                  <a:pt x="855663" y="976232"/>
                </a:cubicBezTo>
                <a:cubicBezTo>
                  <a:pt x="855663" y="1019016"/>
                  <a:pt x="820659" y="1054020"/>
                  <a:pt x="777876" y="1054020"/>
                </a:cubicBezTo>
                <a:cubicBezTo>
                  <a:pt x="742872" y="1054020"/>
                  <a:pt x="711757" y="1026795"/>
                  <a:pt x="703977" y="995680"/>
                </a:cubicBezTo>
                <a:lnTo>
                  <a:pt x="622301" y="657304"/>
                </a:lnTo>
                <a:lnTo>
                  <a:pt x="622301" y="1750218"/>
                </a:lnTo>
                <a:lnTo>
                  <a:pt x="466726" y="1750218"/>
                </a:lnTo>
                <a:lnTo>
                  <a:pt x="466726" y="1050131"/>
                </a:lnTo>
                <a:lnTo>
                  <a:pt x="388938" y="1050131"/>
                </a:lnTo>
                <a:lnTo>
                  <a:pt x="388938" y="1750218"/>
                </a:lnTo>
                <a:lnTo>
                  <a:pt x="233363" y="1750218"/>
                </a:lnTo>
                <a:lnTo>
                  <a:pt x="233363" y="661193"/>
                </a:lnTo>
                <a:lnTo>
                  <a:pt x="151686" y="999569"/>
                </a:lnTo>
                <a:cubicBezTo>
                  <a:pt x="143907" y="1030684"/>
                  <a:pt x="112792" y="1057910"/>
                  <a:pt x="77788" y="1057910"/>
                </a:cubicBezTo>
                <a:cubicBezTo>
                  <a:pt x="35004" y="1057910"/>
                  <a:pt x="0" y="1022905"/>
                  <a:pt x="0" y="980123"/>
                </a:cubicBezTo>
                <a:cubicBezTo>
                  <a:pt x="0" y="972343"/>
                  <a:pt x="3889" y="964564"/>
                  <a:pt x="3889" y="960675"/>
                </a:cubicBezTo>
                <a:lnTo>
                  <a:pt x="112792" y="497840"/>
                </a:lnTo>
                <a:cubicBezTo>
                  <a:pt x="116682" y="482281"/>
                  <a:pt x="124460" y="466725"/>
                  <a:pt x="136129" y="455057"/>
                </a:cubicBezTo>
                <a:cubicBezTo>
                  <a:pt x="182801" y="416162"/>
                  <a:pt x="237252" y="385047"/>
                  <a:pt x="299482" y="369490"/>
                </a:cubicBezTo>
                <a:cubicBezTo>
                  <a:pt x="342265" y="357821"/>
                  <a:pt x="385049" y="350043"/>
                  <a:pt x="427832" y="350043"/>
                </a:cubicBezTo>
                <a:close/>
                <a:moveTo>
                  <a:pt x="427831" y="0"/>
                </a:moveTo>
                <a:cubicBezTo>
                  <a:pt x="513753" y="0"/>
                  <a:pt x="583406" y="69653"/>
                  <a:pt x="583406" y="155575"/>
                </a:cubicBezTo>
                <a:cubicBezTo>
                  <a:pt x="583406" y="241496"/>
                  <a:pt x="513753" y="311150"/>
                  <a:pt x="427831" y="311150"/>
                </a:cubicBezTo>
                <a:cubicBezTo>
                  <a:pt x="341910" y="311150"/>
                  <a:pt x="272256" y="241496"/>
                  <a:pt x="272256" y="155575"/>
                </a:cubicBezTo>
                <a:cubicBezTo>
                  <a:pt x="272256" y="69653"/>
                  <a:pt x="341910" y="0"/>
                  <a:pt x="427831" y="0"/>
                </a:cubicBezTo>
                <a:close/>
              </a:path>
            </a:pathLst>
          </a:custGeom>
          <a:solidFill>
            <a:srgbClr val="65AA00"/>
          </a:solidFill>
          <a:ln w="1508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45" name="Freeform: Shape 46">
            <a:extLst>
              <a:ext uri="{FF2B5EF4-FFF2-40B4-BE49-F238E27FC236}">
                <a16:creationId xmlns:a16="http://schemas.microsoft.com/office/drawing/2014/main" id="{398CC7CE-E349-47F6-A657-57A404826369}"/>
              </a:ext>
            </a:extLst>
          </p:cNvPr>
          <p:cNvSpPr/>
          <p:nvPr/>
        </p:nvSpPr>
        <p:spPr>
          <a:xfrm>
            <a:off x="2225054" y="3223575"/>
            <a:ext cx="513284" cy="1049898"/>
          </a:xfrm>
          <a:custGeom>
            <a:avLst/>
            <a:gdLst>
              <a:gd name="connsiteX0" fmla="*/ 427832 w 855663"/>
              <a:gd name="connsiteY0" fmla="*/ 350043 h 1750218"/>
              <a:gd name="connsiteX1" fmla="*/ 556181 w 855663"/>
              <a:gd name="connsiteY1" fmla="*/ 365601 h 1750218"/>
              <a:gd name="connsiteX2" fmla="*/ 719535 w 855663"/>
              <a:gd name="connsiteY2" fmla="*/ 451168 h 1750218"/>
              <a:gd name="connsiteX3" fmla="*/ 742872 w 855663"/>
              <a:gd name="connsiteY3" fmla="*/ 493950 h 1750218"/>
              <a:gd name="connsiteX4" fmla="*/ 851774 w 855663"/>
              <a:gd name="connsiteY4" fmla="*/ 956786 h 1750218"/>
              <a:gd name="connsiteX5" fmla="*/ 855663 w 855663"/>
              <a:gd name="connsiteY5" fmla="*/ 976232 h 1750218"/>
              <a:gd name="connsiteX6" fmla="*/ 777876 w 855663"/>
              <a:gd name="connsiteY6" fmla="*/ 1054020 h 1750218"/>
              <a:gd name="connsiteX7" fmla="*/ 703977 w 855663"/>
              <a:gd name="connsiteY7" fmla="*/ 995680 h 1750218"/>
              <a:gd name="connsiteX8" fmla="*/ 622301 w 855663"/>
              <a:gd name="connsiteY8" fmla="*/ 657304 h 1750218"/>
              <a:gd name="connsiteX9" fmla="*/ 622301 w 855663"/>
              <a:gd name="connsiteY9" fmla="*/ 1750218 h 1750218"/>
              <a:gd name="connsiteX10" fmla="*/ 466726 w 855663"/>
              <a:gd name="connsiteY10" fmla="*/ 1750218 h 1750218"/>
              <a:gd name="connsiteX11" fmla="*/ 466726 w 855663"/>
              <a:gd name="connsiteY11" fmla="*/ 1050131 h 1750218"/>
              <a:gd name="connsiteX12" fmla="*/ 388938 w 855663"/>
              <a:gd name="connsiteY12" fmla="*/ 1050131 h 1750218"/>
              <a:gd name="connsiteX13" fmla="*/ 388938 w 855663"/>
              <a:gd name="connsiteY13" fmla="*/ 1750218 h 1750218"/>
              <a:gd name="connsiteX14" fmla="*/ 233363 w 855663"/>
              <a:gd name="connsiteY14" fmla="*/ 1750218 h 1750218"/>
              <a:gd name="connsiteX15" fmla="*/ 233363 w 855663"/>
              <a:gd name="connsiteY15" fmla="*/ 661193 h 1750218"/>
              <a:gd name="connsiteX16" fmla="*/ 151686 w 855663"/>
              <a:gd name="connsiteY16" fmla="*/ 999569 h 1750218"/>
              <a:gd name="connsiteX17" fmla="*/ 77788 w 855663"/>
              <a:gd name="connsiteY17" fmla="*/ 1057910 h 1750218"/>
              <a:gd name="connsiteX18" fmla="*/ 0 w 855663"/>
              <a:gd name="connsiteY18" fmla="*/ 980123 h 1750218"/>
              <a:gd name="connsiteX19" fmla="*/ 3889 w 855663"/>
              <a:gd name="connsiteY19" fmla="*/ 960675 h 1750218"/>
              <a:gd name="connsiteX20" fmla="*/ 112792 w 855663"/>
              <a:gd name="connsiteY20" fmla="*/ 497840 h 1750218"/>
              <a:gd name="connsiteX21" fmla="*/ 136129 w 855663"/>
              <a:gd name="connsiteY21" fmla="*/ 455057 h 1750218"/>
              <a:gd name="connsiteX22" fmla="*/ 299482 w 855663"/>
              <a:gd name="connsiteY22" fmla="*/ 369490 h 1750218"/>
              <a:gd name="connsiteX23" fmla="*/ 427832 w 855663"/>
              <a:gd name="connsiteY23" fmla="*/ 350043 h 1750218"/>
              <a:gd name="connsiteX24" fmla="*/ 427831 w 855663"/>
              <a:gd name="connsiteY24" fmla="*/ 0 h 1750218"/>
              <a:gd name="connsiteX25" fmla="*/ 583406 w 855663"/>
              <a:gd name="connsiteY25" fmla="*/ 155575 h 1750218"/>
              <a:gd name="connsiteX26" fmla="*/ 427831 w 855663"/>
              <a:gd name="connsiteY26" fmla="*/ 311150 h 1750218"/>
              <a:gd name="connsiteX27" fmla="*/ 272256 w 855663"/>
              <a:gd name="connsiteY27" fmla="*/ 155575 h 1750218"/>
              <a:gd name="connsiteX28" fmla="*/ 427831 w 855663"/>
              <a:gd name="connsiteY28" fmla="*/ 0 h 1750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855663" h="1750218">
                <a:moveTo>
                  <a:pt x="427832" y="350043"/>
                </a:moveTo>
                <a:cubicBezTo>
                  <a:pt x="470615" y="350043"/>
                  <a:pt x="513398" y="357821"/>
                  <a:pt x="556181" y="365601"/>
                </a:cubicBezTo>
                <a:cubicBezTo>
                  <a:pt x="618412" y="385047"/>
                  <a:pt x="672862" y="412273"/>
                  <a:pt x="719535" y="451168"/>
                </a:cubicBezTo>
                <a:cubicBezTo>
                  <a:pt x="731203" y="462835"/>
                  <a:pt x="738983" y="478392"/>
                  <a:pt x="742872" y="493950"/>
                </a:cubicBezTo>
                <a:lnTo>
                  <a:pt x="851774" y="956786"/>
                </a:lnTo>
                <a:cubicBezTo>
                  <a:pt x="851774" y="960675"/>
                  <a:pt x="855663" y="968454"/>
                  <a:pt x="855663" y="976232"/>
                </a:cubicBezTo>
                <a:cubicBezTo>
                  <a:pt x="855663" y="1019016"/>
                  <a:pt x="820659" y="1054020"/>
                  <a:pt x="777876" y="1054020"/>
                </a:cubicBezTo>
                <a:cubicBezTo>
                  <a:pt x="742872" y="1054020"/>
                  <a:pt x="711757" y="1026795"/>
                  <a:pt x="703977" y="995680"/>
                </a:cubicBezTo>
                <a:lnTo>
                  <a:pt x="622301" y="657304"/>
                </a:lnTo>
                <a:lnTo>
                  <a:pt x="622301" y="1750218"/>
                </a:lnTo>
                <a:lnTo>
                  <a:pt x="466726" y="1750218"/>
                </a:lnTo>
                <a:lnTo>
                  <a:pt x="466726" y="1050131"/>
                </a:lnTo>
                <a:lnTo>
                  <a:pt x="388938" y="1050131"/>
                </a:lnTo>
                <a:lnTo>
                  <a:pt x="388938" y="1750218"/>
                </a:lnTo>
                <a:lnTo>
                  <a:pt x="233363" y="1750218"/>
                </a:lnTo>
                <a:lnTo>
                  <a:pt x="233363" y="661193"/>
                </a:lnTo>
                <a:lnTo>
                  <a:pt x="151686" y="999569"/>
                </a:lnTo>
                <a:cubicBezTo>
                  <a:pt x="143907" y="1030684"/>
                  <a:pt x="112792" y="1057910"/>
                  <a:pt x="77788" y="1057910"/>
                </a:cubicBezTo>
                <a:cubicBezTo>
                  <a:pt x="35004" y="1057910"/>
                  <a:pt x="0" y="1022905"/>
                  <a:pt x="0" y="980123"/>
                </a:cubicBezTo>
                <a:cubicBezTo>
                  <a:pt x="0" y="972343"/>
                  <a:pt x="3889" y="964564"/>
                  <a:pt x="3889" y="960675"/>
                </a:cubicBezTo>
                <a:lnTo>
                  <a:pt x="112792" y="497840"/>
                </a:lnTo>
                <a:cubicBezTo>
                  <a:pt x="116682" y="482281"/>
                  <a:pt x="124460" y="466725"/>
                  <a:pt x="136129" y="455057"/>
                </a:cubicBezTo>
                <a:cubicBezTo>
                  <a:pt x="182801" y="416162"/>
                  <a:pt x="237252" y="385047"/>
                  <a:pt x="299482" y="369490"/>
                </a:cubicBezTo>
                <a:cubicBezTo>
                  <a:pt x="342265" y="357821"/>
                  <a:pt x="385049" y="350043"/>
                  <a:pt x="427832" y="350043"/>
                </a:cubicBezTo>
                <a:close/>
                <a:moveTo>
                  <a:pt x="427831" y="0"/>
                </a:moveTo>
                <a:cubicBezTo>
                  <a:pt x="513753" y="0"/>
                  <a:pt x="583406" y="69653"/>
                  <a:pt x="583406" y="155575"/>
                </a:cubicBezTo>
                <a:cubicBezTo>
                  <a:pt x="583406" y="241496"/>
                  <a:pt x="513753" y="311150"/>
                  <a:pt x="427831" y="311150"/>
                </a:cubicBezTo>
                <a:cubicBezTo>
                  <a:pt x="341910" y="311150"/>
                  <a:pt x="272256" y="241496"/>
                  <a:pt x="272256" y="155575"/>
                </a:cubicBezTo>
                <a:cubicBezTo>
                  <a:pt x="272256" y="69653"/>
                  <a:pt x="341910" y="0"/>
                  <a:pt x="427831" y="0"/>
                </a:cubicBezTo>
                <a:close/>
              </a:path>
            </a:pathLst>
          </a:custGeom>
          <a:solidFill>
            <a:srgbClr val="AA0065"/>
          </a:solidFill>
          <a:ln w="1508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46" name="Rectangle 19"/>
          <p:cNvSpPr/>
          <p:nvPr/>
        </p:nvSpPr>
        <p:spPr>
          <a:xfrm>
            <a:off x="395335" y="2279144"/>
            <a:ext cx="2633777" cy="920316"/>
          </a:xfrm>
          <a:prstGeom prst="rect">
            <a:avLst/>
          </a:prstGeom>
          <a:solidFill>
            <a:srgbClr val="296DC0"/>
          </a:solidFill>
          <a:ln w="41275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52 patients with biopsy proven TIN</a:t>
            </a:r>
          </a:p>
        </p:txBody>
      </p:sp>
      <p:sp>
        <p:nvSpPr>
          <p:cNvPr id="47" name="Rectangle 19"/>
          <p:cNvSpPr/>
          <p:nvPr/>
        </p:nvSpPr>
        <p:spPr>
          <a:xfrm>
            <a:off x="395335" y="4544363"/>
            <a:ext cx="2633777" cy="888262"/>
          </a:xfrm>
          <a:prstGeom prst="rect">
            <a:avLst/>
          </a:prstGeom>
          <a:solidFill>
            <a:srgbClr val="296DC0"/>
          </a:solidFill>
          <a:ln w="41275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Median 5.7 </a:t>
            </a:r>
            <a:r>
              <a:rPr lang="en-GB" dirty="0" err="1" smtClean="0"/>
              <a:t>yrs</a:t>
            </a:r>
            <a:r>
              <a:rPr lang="en-GB" dirty="0" smtClean="0"/>
              <a:t> follow-up time (minimum 12 months)</a:t>
            </a:r>
            <a:endParaRPr lang="en-GB" dirty="0"/>
          </a:p>
        </p:txBody>
      </p:sp>
      <p:sp>
        <p:nvSpPr>
          <p:cNvPr id="22" name="TextBox 20"/>
          <p:cNvSpPr txBox="1"/>
          <p:nvPr/>
        </p:nvSpPr>
        <p:spPr>
          <a:xfrm>
            <a:off x="4814325" y="1954572"/>
            <a:ext cx="192505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00437A"/>
                </a:solidFill>
              </a:rPr>
              <a:t>Uveitis in 63% Chronic uveitis in 40%</a:t>
            </a:r>
            <a:endParaRPr lang="en-GB" sz="2000" b="1" dirty="0">
              <a:solidFill>
                <a:srgbClr val="00437A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814325" y="3354341"/>
            <a:ext cx="19250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296DC0"/>
                </a:solidFill>
              </a:rPr>
              <a:t>P-Cr normalised in 2 months</a:t>
            </a:r>
            <a:endParaRPr lang="en-GB" sz="2000" b="1" dirty="0">
              <a:solidFill>
                <a:srgbClr val="296DC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822197" y="4348774"/>
            <a:ext cx="192505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65AA00"/>
                </a:solidFill>
              </a:rPr>
              <a:t>21% patients had nephritis recurrence</a:t>
            </a:r>
            <a:endParaRPr lang="en-GB" sz="2000" b="1" dirty="0">
              <a:solidFill>
                <a:srgbClr val="65AA00"/>
              </a:solidFill>
            </a:endParaRPr>
          </a:p>
        </p:txBody>
      </p:sp>
      <p:cxnSp>
        <p:nvCxnSpPr>
          <p:cNvPr id="32" name="Straight Arrow Connector 44"/>
          <p:cNvCxnSpPr/>
          <p:nvPr/>
        </p:nvCxnSpPr>
        <p:spPr>
          <a:xfrm flipV="1">
            <a:off x="2907916" y="3759785"/>
            <a:ext cx="1169471" cy="9262"/>
          </a:xfrm>
          <a:prstGeom prst="straightConnector1">
            <a:avLst/>
          </a:prstGeom>
          <a:ln w="31750">
            <a:solidFill>
              <a:srgbClr val="296DC0"/>
            </a:solidFill>
            <a:headEnd w="lg" len="med"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44"/>
          <p:cNvCxnSpPr/>
          <p:nvPr/>
        </p:nvCxnSpPr>
        <p:spPr>
          <a:xfrm>
            <a:off x="2907916" y="3940063"/>
            <a:ext cx="1101192" cy="844474"/>
          </a:xfrm>
          <a:prstGeom prst="straightConnector1">
            <a:avLst/>
          </a:prstGeom>
          <a:ln w="31750">
            <a:solidFill>
              <a:srgbClr val="296DC0"/>
            </a:solidFill>
            <a:headEnd w="lg" len="med"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55"/>
          <p:cNvSpPr/>
          <p:nvPr/>
        </p:nvSpPr>
        <p:spPr>
          <a:xfrm>
            <a:off x="7679856" y="2574978"/>
            <a:ext cx="3370685" cy="460667"/>
          </a:xfrm>
          <a:prstGeom prst="rect">
            <a:avLst/>
          </a:prstGeom>
          <a:solidFill>
            <a:srgbClr val="AA0065"/>
          </a:solidFill>
          <a:ln w="41275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21% had </a:t>
            </a:r>
            <a:r>
              <a:rPr lang="en-GB" dirty="0" err="1" smtClean="0"/>
              <a:t>eGFR</a:t>
            </a:r>
            <a:r>
              <a:rPr lang="en-GB" dirty="0" smtClean="0"/>
              <a:t> &lt;90ml/min/1.73m</a:t>
            </a:r>
            <a:r>
              <a:rPr lang="en-GB" baseline="30000" dirty="0" smtClean="0"/>
              <a:t>2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50" name="Rectangle 55"/>
          <p:cNvSpPr/>
          <p:nvPr/>
        </p:nvSpPr>
        <p:spPr>
          <a:xfrm>
            <a:off x="7679856" y="3408450"/>
            <a:ext cx="3370685" cy="460667"/>
          </a:xfrm>
          <a:prstGeom prst="rect">
            <a:avLst/>
          </a:prstGeom>
          <a:solidFill>
            <a:srgbClr val="AA0065"/>
          </a:solidFill>
          <a:ln w="41275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21% had uveitis</a:t>
            </a:r>
            <a:endParaRPr lang="en-GB" dirty="0"/>
          </a:p>
        </p:txBody>
      </p:sp>
      <p:sp>
        <p:nvSpPr>
          <p:cNvPr id="51" name="Rectangle 55"/>
          <p:cNvSpPr/>
          <p:nvPr/>
        </p:nvSpPr>
        <p:spPr>
          <a:xfrm>
            <a:off x="7679856" y="4229173"/>
            <a:ext cx="3370685" cy="573726"/>
          </a:xfrm>
          <a:prstGeom prst="rect">
            <a:avLst/>
          </a:prstGeom>
          <a:solidFill>
            <a:srgbClr val="AA0065"/>
          </a:solidFill>
          <a:ln w="41275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13% had hypertension and 12% had proteinuria </a:t>
            </a:r>
            <a:endParaRPr lang="en-GB" dirty="0"/>
          </a:p>
        </p:txBody>
      </p:sp>
      <p:sp>
        <p:nvSpPr>
          <p:cNvPr id="52" name="TextBox 31"/>
          <p:cNvSpPr txBox="1"/>
          <p:nvPr/>
        </p:nvSpPr>
        <p:spPr>
          <a:xfrm>
            <a:off x="7732680" y="1982634"/>
            <a:ext cx="32650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AA0065"/>
                </a:solidFill>
              </a:rPr>
              <a:t>At the latest follow-up:</a:t>
            </a:r>
            <a:endParaRPr lang="en-GB" sz="2000" b="1" dirty="0">
              <a:solidFill>
                <a:srgbClr val="AA0065"/>
              </a:solidFill>
            </a:endParaRPr>
          </a:p>
        </p:txBody>
      </p:sp>
      <p:sp>
        <p:nvSpPr>
          <p:cNvPr id="23" name="Up Arrow 74"/>
          <p:cNvSpPr/>
          <p:nvPr/>
        </p:nvSpPr>
        <p:spPr>
          <a:xfrm rot="5400000">
            <a:off x="6953843" y="3419261"/>
            <a:ext cx="301374" cy="476776"/>
          </a:xfrm>
          <a:prstGeom prst="upArrow">
            <a:avLst>
              <a:gd name="adj1" fmla="val 0"/>
              <a:gd name="adj2" fmla="val 108703"/>
            </a:avLst>
          </a:prstGeom>
          <a:solidFill>
            <a:srgbClr val="296D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742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edNeph_VisualAbstract_Template_NoText.potx" id="{B1C48F58-D1E0-4C98-814B-D3979964E517}" vid="{3276ECFE-687C-499A-B544-1DE21692DD6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132</Words>
  <Application>Microsoft Office PowerPoint</Application>
  <PresentationFormat>Laajakuva</PresentationFormat>
  <Paragraphs>15</Paragraphs>
  <Slides>1</Slides>
  <Notes>0</Notes>
  <HiddenSlides>0</HiddenSlides>
  <MMClips>0</MMClips>
  <ScaleCrop>false</ScaleCrop>
  <HeadingPairs>
    <vt:vector size="6" baseType="variant">
      <vt:variant>
        <vt:lpstr>Käytetyt fontit</vt:lpstr>
      </vt:variant>
      <vt:variant>
        <vt:i4>4</vt:i4>
      </vt:variant>
      <vt:variant>
        <vt:lpstr>Teema</vt:lpstr>
      </vt:variant>
      <vt:variant>
        <vt:i4>1</vt:i4>
      </vt:variant>
      <vt:variant>
        <vt:lpstr>Dian otsikot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PowerPoint-esitys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 IDEAS  initially using a combination of    monochromatic and triadic colours</dc:title>
  <dc:creator/>
  <cp:lastModifiedBy/>
  <cp:revision>53</cp:revision>
  <dcterms:created xsi:type="dcterms:W3CDTF">2019-06-13T12:30:18Z</dcterms:created>
  <dcterms:modified xsi:type="dcterms:W3CDTF">2021-03-07T11:10:45Z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-179482607</vt:i4>
  </property>
  <property fmtid="{D5CDD505-2E9C-101B-9397-08002B2CF9AE}" pid="3" name="_NewReviewCycle">
    <vt:lpwstr/>
  </property>
</Properties>
</file>