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7" roundtripDataSignature="AMtx7mj+k1W7n+RioIAunuRrRK606CmAB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8CE9C67-350A-4AF0-9555-5756C4B64A24}">
  <a:tblStyle styleId="{A8CE9C67-350A-4AF0-9555-5756C4B64A2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2" name="Google Shape;11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o-RO"/>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aphicFrame>
        <p:nvGraphicFramePr>
          <p:cNvPr id="84" name="Google Shape;84;p1"/>
          <p:cNvGraphicFramePr/>
          <p:nvPr/>
        </p:nvGraphicFramePr>
        <p:xfrm>
          <a:off x="1447800" y="1371600"/>
          <a:ext cx="9296400" cy="4605750"/>
        </p:xfrm>
        <a:graphic>
          <a:graphicData uri="http://schemas.openxmlformats.org/drawingml/2006/table">
            <a:tbl>
              <a:tblPr firstRow="1" bandRow="1">
                <a:noFill/>
                <a:tableStyleId>{A8CE9C67-350A-4AF0-9555-5756C4B64A24}</a:tableStyleId>
              </a:tblPr>
              <a:tblGrid>
                <a:gridCol w="1029575">
                  <a:extLst>
                    <a:ext uri="{9D8B030D-6E8A-4147-A177-3AD203B41FA5}">
                      <a16:colId xmlns:a16="http://schemas.microsoft.com/office/drawing/2014/main" val="20000"/>
                    </a:ext>
                  </a:extLst>
                </a:gridCol>
                <a:gridCol w="2105250">
                  <a:extLst>
                    <a:ext uri="{9D8B030D-6E8A-4147-A177-3AD203B41FA5}">
                      <a16:colId xmlns:a16="http://schemas.microsoft.com/office/drawing/2014/main" val="20001"/>
                    </a:ext>
                  </a:extLst>
                </a:gridCol>
                <a:gridCol w="4261625">
                  <a:extLst>
                    <a:ext uri="{9D8B030D-6E8A-4147-A177-3AD203B41FA5}">
                      <a16:colId xmlns:a16="http://schemas.microsoft.com/office/drawing/2014/main" val="20002"/>
                    </a:ext>
                  </a:extLst>
                </a:gridCol>
                <a:gridCol w="1899950">
                  <a:extLst>
                    <a:ext uri="{9D8B030D-6E8A-4147-A177-3AD203B41FA5}">
                      <a16:colId xmlns:a16="http://schemas.microsoft.com/office/drawing/2014/main" val="20003"/>
                    </a:ext>
                  </a:extLst>
                </a:gridCol>
              </a:tblGrid>
              <a:tr h="379000">
                <a:tc>
                  <a:txBody>
                    <a:bodyPr/>
                    <a:lstStyle/>
                    <a:p>
                      <a:pPr marL="0" marR="0" lvl="0" indent="0" algn="ctr" rtl="0">
                        <a:spcBef>
                          <a:spcPts val="0"/>
                        </a:spcBef>
                        <a:spcAft>
                          <a:spcPts val="0"/>
                        </a:spcAft>
                        <a:buNone/>
                      </a:pPr>
                      <a:r>
                        <a:rPr lang="ro-RO" sz="1800" u="none" strike="noStrike" cap="none"/>
                        <a:t>Number</a:t>
                      </a:r>
                      <a:endParaRPr sz="1800" u="none" strike="noStrike" cap="none"/>
                    </a:p>
                  </a:txBody>
                  <a:tcPr marL="91450" marR="91450" marT="45725" marB="45725"/>
                </a:tc>
                <a:tc>
                  <a:txBody>
                    <a:bodyPr/>
                    <a:lstStyle/>
                    <a:p>
                      <a:pPr marL="0" marR="0" lvl="0" indent="0" algn="l" rtl="0">
                        <a:spcBef>
                          <a:spcPts val="0"/>
                        </a:spcBef>
                        <a:spcAft>
                          <a:spcPts val="0"/>
                        </a:spcAft>
                        <a:buNone/>
                      </a:pPr>
                      <a:r>
                        <a:rPr lang="ro-RO" sz="1800" u="none" strike="noStrike" cap="none"/>
                        <a:t>Study</a:t>
                      </a:r>
                      <a:endParaRPr sz="1800"/>
                    </a:p>
                  </a:txBody>
                  <a:tcPr marL="91450" marR="91450" marT="45725" marB="45725"/>
                </a:tc>
                <a:tc>
                  <a:txBody>
                    <a:bodyPr/>
                    <a:lstStyle/>
                    <a:p>
                      <a:pPr marL="0" marR="0" lvl="0" indent="0" algn="l" rtl="0">
                        <a:spcBef>
                          <a:spcPts val="0"/>
                        </a:spcBef>
                        <a:spcAft>
                          <a:spcPts val="0"/>
                        </a:spcAft>
                        <a:buNone/>
                      </a:pPr>
                      <a:r>
                        <a:rPr lang="ro-RO" sz="1800"/>
                        <a:t>Technical specifications</a:t>
                      </a:r>
                      <a:endParaRPr sz="1800"/>
                    </a:p>
                  </a:txBody>
                  <a:tcPr marL="91450" marR="91450" marT="45725" marB="45725"/>
                </a:tc>
                <a:tc>
                  <a:txBody>
                    <a:bodyPr/>
                    <a:lstStyle/>
                    <a:p>
                      <a:pPr marL="0" marR="0" lvl="0" indent="0" algn="l" rtl="0">
                        <a:spcBef>
                          <a:spcPts val="0"/>
                        </a:spcBef>
                        <a:spcAft>
                          <a:spcPts val="0"/>
                        </a:spcAft>
                        <a:buNone/>
                      </a:pPr>
                      <a:r>
                        <a:rPr lang="ro-RO" sz="1800"/>
                        <a:t>Flight duration</a:t>
                      </a:r>
                      <a:endParaRPr sz="1800"/>
                    </a:p>
                  </a:txBody>
                  <a:tcPr marL="91450" marR="91450" marT="45725" marB="45725"/>
                </a:tc>
                <a:extLst>
                  <a:ext uri="{0D108BD9-81ED-4DB2-BD59-A6C34878D82A}">
                    <a16:rowId xmlns:a16="http://schemas.microsoft.com/office/drawing/2014/main" val="10000"/>
                  </a:ext>
                </a:extLst>
              </a:tr>
              <a:tr h="384250">
                <a:tc>
                  <a:txBody>
                    <a:bodyPr/>
                    <a:lstStyle/>
                    <a:p>
                      <a:pPr marL="0" marR="0" lvl="0" indent="0" algn="l" rtl="0">
                        <a:spcBef>
                          <a:spcPts val="0"/>
                        </a:spcBef>
                        <a:spcAft>
                          <a:spcPts val="0"/>
                        </a:spcAft>
                        <a:buNone/>
                      </a:pPr>
                      <a:r>
                        <a:rPr lang="ro-RO" sz="1800"/>
                        <a:t>1</a:t>
                      </a:r>
                      <a:endParaRPr sz="1800"/>
                    </a:p>
                  </a:txBody>
                  <a:tcPr marL="91450" marR="91450" marT="45725" marB="45725"/>
                </a:tc>
                <a:tc>
                  <a:txBody>
                    <a:bodyPr/>
                    <a:lstStyle/>
                    <a:p>
                      <a:pPr marL="0" marR="0" lvl="0" indent="0" algn="l" rtl="0">
                        <a:spcBef>
                          <a:spcPts val="0"/>
                        </a:spcBef>
                        <a:spcAft>
                          <a:spcPts val="0"/>
                        </a:spcAft>
                        <a:buNone/>
                      </a:pPr>
                      <a:r>
                        <a:rPr lang="ro-RO" sz="1800"/>
                        <a:t>Bae 2020</a:t>
                      </a:r>
                      <a:endParaRPr sz="1800"/>
                    </a:p>
                  </a:txBody>
                  <a:tcPr marL="91450" marR="91450" marT="45725" marB="45725"/>
                </a:tc>
                <a:tc>
                  <a:txBody>
                    <a:bodyPr/>
                    <a:lstStyle/>
                    <a:p>
                      <a:pPr marL="0" marR="0" lvl="0" indent="0" algn="l" rtl="0">
                        <a:spcBef>
                          <a:spcPts val="0"/>
                        </a:spcBef>
                        <a:spcAft>
                          <a:spcPts val="0"/>
                        </a:spcAft>
                        <a:buNone/>
                      </a:pPr>
                      <a:r>
                        <a:rPr lang="ro-RO" sz="1800"/>
                        <a:t>N/R</a:t>
                      </a:r>
                      <a:endParaRPr sz="1800"/>
                    </a:p>
                  </a:txBody>
                  <a:tcPr marL="91450" marR="91450" marT="45725" marB="45725"/>
                </a:tc>
                <a:tc>
                  <a:txBody>
                    <a:bodyPr/>
                    <a:lstStyle/>
                    <a:p>
                      <a:pPr marL="0" marR="0" lvl="0" indent="0" algn="l" rtl="0">
                        <a:spcBef>
                          <a:spcPts val="0"/>
                        </a:spcBef>
                        <a:spcAft>
                          <a:spcPts val="0"/>
                        </a:spcAft>
                        <a:buNone/>
                      </a:pPr>
                      <a:r>
                        <a:rPr lang="ro-RO" sz="1800"/>
                        <a:t>11 h</a:t>
                      </a:r>
                      <a:endParaRPr sz="1800"/>
                    </a:p>
                  </a:txBody>
                  <a:tcPr marL="91450" marR="91450" marT="45725" marB="45725"/>
                </a:tc>
                <a:extLst>
                  <a:ext uri="{0D108BD9-81ED-4DB2-BD59-A6C34878D82A}">
                    <a16:rowId xmlns:a16="http://schemas.microsoft.com/office/drawing/2014/main" val="10001"/>
                  </a:ext>
                </a:extLst>
              </a:tr>
              <a:tr h="384250">
                <a:tc>
                  <a:txBody>
                    <a:bodyPr/>
                    <a:lstStyle/>
                    <a:p>
                      <a:pPr marL="0" marR="0" lvl="0" indent="0" algn="l" rtl="0">
                        <a:spcBef>
                          <a:spcPts val="0"/>
                        </a:spcBef>
                        <a:spcAft>
                          <a:spcPts val="0"/>
                        </a:spcAft>
                        <a:buNone/>
                      </a:pPr>
                      <a:r>
                        <a:rPr lang="ro-RO" sz="1800"/>
                        <a:t>2</a:t>
                      </a:r>
                      <a:endParaRPr sz="1800"/>
                    </a:p>
                  </a:txBody>
                  <a:tcPr marL="91450" marR="91450" marT="45725" marB="45725"/>
                </a:tc>
                <a:tc>
                  <a:txBody>
                    <a:bodyPr/>
                    <a:lstStyle/>
                    <a:p>
                      <a:pPr marL="0" marR="0" lvl="0" indent="0" algn="l" rtl="0">
                        <a:spcBef>
                          <a:spcPts val="0"/>
                        </a:spcBef>
                        <a:spcAft>
                          <a:spcPts val="0"/>
                        </a:spcAft>
                        <a:buNone/>
                      </a:pPr>
                      <a:r>
                        <a:rPr lang="ro-RO" sz="1800"/>
                        <a:t>Chen 2020</a:t>
                      </a:r>
                      <a:endParaRPr sz="1800"/>
                    </a:p>
                  </a:txBody>
                  <a:tcPr marL="91450" marR="91450" marT="45725" marB="45725"/>
                </a:tc>
                <a:tc>
                  <a:txBody>
                    <a:bodyPr/>
                    <a:lstStyle/>
                    <a:p>
                      <a:pPr marL="0" marR="0" lvl="0" indent="0" algn="l" rtl="0">
                        <a:spcBef>
                          <a:spcPts val="0"/>
                        </a:spcBef>
                        <a:spcAft>
                          <a:spcPts val="0"/>
                        </a:spcAft>
                        <a:buNone/>
                      </a:pPr>
                      <a:r>
                        <a:rPr lang="ro-RO" sz="1800"/>
                        <a:t>Boeing 787</a:t>
                      </a:r>
                      <a:endParaRPr sz="1800"/>
                    </a:p>
                  </a:txBody>
                  <a:tcPr marL="91450" marR="91450" marT="45725" marB="45725"/>
                </a:tc>
                <a:tc>
                  <a:txBody>
                    <a:bodyPr/>
                    <a:lstStyle/>
                    <a:p>
                      <a:pPr marL="0" marR="0" lvl="0" indent="0" algn="l" rtl="0">
                        <a:spcBef>
                          <a:spcPts val="0"/>
                        </a:spcBef>
                        <a:spcAft>
                          <a:spcPts val="0"/>
                        </a:spcAft>
                        <a:buNone/>
                      </a:pPr>
                      <a:r>
                        <a:rPr lang="ro-RO" sz="1800"/>
                        <a:t>4 h 50 min</a:t>
                      </a:r>
                      <a:endParaRPr sz="1800"/>
                    </a:p>
                  </a:txBody>
                  <a:tcPr marL="91450" marR="91450" marT="45725" marB="45725"/>
                </a:tc>
                <a:extLst>
                  <a:ext uri="{0D108BD9-81ED-4DB2-BD59-A6C34878D82A}">
                    <a16:rowId xmlns:a16="http://schemas.microsoft.com/office/drawing/2014/main" val="10002"/>
                  </a:ext>
                </a:extLst>
              </a:tr>
              <a:tr h="384250">
                <a:tc>
                  <a:txBody>
                    <a:bodyPr/>
                    <a:lstStyle/>
                    <a:p>
                      <a:pPr marL="0" marR="0" lvl="0" indent="0" algn="l" rtl="0">
                        <a:spcBef>
                          <a:spcPts val="0"/>
                        </a:spcBef>
                        <a:spcAft>
                          <a:spcPts val="0"/>
                        </a:spcAft>
                        <a:buNone/>
                      </a:pPr>
                      <a:r>
                        <a:rPr lang="ro-RO" sz="1800"/>
                        <a:t>3</a:t>
                      </a:r>
                      <a:endParaRPr sz="1800"/>
                    </a:p>
                  </a:txBody>
                  <a:tcPr marL="91450" marR="91450" marT="45725" marB="45725"/>
                </a:tc>
                <a:tc>
                  <a:txBody>
                    <a:bodyPr/>
                    <a:lstStyle/>
                    <a:p>
                      <a:pPr marL="0" marR="0" lvl="0" indent="0" algn="l" rtl="0">
                        <a:spcBef>
                          <a:spcPts val="0"/>
                        </a:spcBef>
                        <a:spcAft>
                          <a:spcPts val="0"/>
                        </a:spcAft>
                        <a:buNone/>
                      </a:pPr>
                      <a:r>
                        <a:rPr lang="ro-RO" sz="1800"/>
                        <a:t>Choi 2020</a:t>
                      </a:r>
                      <a:endParaRPr sz="1800"/>
                    </a:p>
                  </a:txBody>
                  <a:tcPr marL="91450" marR="91450" marT="45725" marB="45725"/>
                </a:tc>
                <a:tc>
                  <a:txBody>
                    <a:bodyPr/>
                    <a:lstStyle/>
                    <a:p>
                      <a:pPr marL="0" marR="0" lvl="0" indent="0" algn="l" rtl="0">
                        <a:spcBef>
                          <a:spcPts val="0"/>
                        </a:spcBef>
                        <a:spcAft>
                          <a:spcPts val="0"/>
                        </a:spcAft>
                        <a:buNone/>
                      </a:pPr>
                      <a:r>
                        <a:rPr lang="ro-RO" sz="1800"/>
                        <a:t>Boeing 777-300ER</a:t>
                      </a:r>
                      <a:endParaRPr/>
                    </a:p>
                  </a:txBody>
                  <a:tcPr marL="91450" marR="91450" marT="45725" marB="45725"/>
                </a:tc>
                <a:tc>
                  <a:txBody>
                    <a:bodyPr/>
                    <a:lstStyle/>
                    <a:p>
                      <a:pPr marL="0" marR="0" lvl="0" indent="0" algn="l" rtl="0">
                        <a:spcBef>
                          <a:spcPts val="0"/>
                        </a:spcBef>
                        <a:spcAft>
                          <a:spcPts val="0"/>
                        </a:spcAft>
                        <a:buNone/>
                      </a:pPr>
                      <a:r>
                        <a:rPr lang="ro-RO" sz="1800"/>
                        <a:t>≈15h</a:t>
                      </a:r>
                      <a:endParaRPr/>
                    </a:p>
                  </a:txBody>
                  <a:tcPr marL="91450" marR="91450" marT="45725" marB="45725"/>
                </a:tc>
                <a:extLst>
                  <a:ext uri="{0D108BD9-81ED-4DB2-BD59-A6C34878D82A}">
                    <a16:rowId xmlns:a16="http://schemas.microsoft.com/office/drawing/2014/main" val="10003"/>
                  </a:ext>
                </a:extLst>
              </a:tr>
              <a:tr h="384250">
                <a:tc>
                  <a:txBody>
                    <a:bodyPr/>
                    <a:lstStyle/>
                    <a:p>
                      <a:pPr marL="0" marR="0" lvl="0" indent="0" algn="l" rtl="0">
                        <a:spcBef>
                          <a:spcPts val="0"/>
                        </a:spcBef>
                        <a:spcAft>
                          <a:spcPts val="0"/>
                        </a:spcAft>
                        <a:buNone/>
                      </a:pPr>
                      <a:r>
                        <a:rPr lang="ro-RO" sz="1800"/>
                        <a:t>4</a:t>
                      </a:r>
                      <a:endParaRPr sz="1800"/>
                    </a:p>
                  </a:txBody>
                  <a:tcPr marL="91450" marR="91450" marT="45725" marB="45725"/>
                </a:tc>
                <a:tc>
                  <a:txBody>
                    <a:bodyPr/>
                    <a:lstStyle/>
                    <a:p>
                      <a:pPr marL="0" marR="0" lvl="0" indent="0" algn="l" rtl="0">
                        <a:spcBef>
                          <a:spcPts val="0"/>
                        </a:spcBef>
                        <a:spcAft>
                          <a:spcPts val="0"/>
                        </a:spcAft>
                        <a:buNone/>
                      </a:pPr>
                      <a:r>
                        <a:rPr lang="ro-RO" sz="1800"/>
                        <a:t>Hoehl 2020</a:t>
                      </a:r>
                      <a:endParaRPr sz="1800"/>
                    </a:p>
                  </a:txBody>
                  <a:tcPr marL="91450" marR="91450" marT="45725" marB="45725"/>
                </a:tc>
                <a:tc>
                  <a:txBody>
                    <a:bodyPr/>
                    <a:lstStyle/>
                    <a:p>
                      <a:pPr marL="0" marR="0" lvl="0" indent="0" algn="l" rtl="0">
                        <a:spcBef>
                          <a:spcPts val="0"/>
                        </a:spcBef>
                        <a:spcAft>
                          <a:spcPts val="0"/>
                        </a:spcAft>
                        <a:buNone/>
                      </a:pPr>
                      <a:r>
                        <a:rPr lang="ro-RO" sz="1800"/>
                        <a:t>Boeing 737-900</a:t>
                      </a:r>
                      <a:endParaRPr/>
                    </a:p>
                  </a:txBody>
                  <a:tcPr marL="91450" marR="91450" marT="45725" marB="45725"/>
                </a:tc>
                <a:tc>
                  <a:txBody>
                    <a:bodyPr/>
                    <a:lstStyle/>
                    <a:p>
                      <a:pPr marL="0" marR="0" lvl="0" indent="0" algn="l" rtl="0">
                        <a:spcBef>
                          <a:spcPts val="0"/>
                        </a:spcBef>
                        <a:spcAft>
                          <a:spcPts val="0"/>
                        </a:spcAft>
                        <a:buNone/>
                      </a:pPr>
                      <a:r>
                        <a:rPr lang="ro-RO" sz="1800"/>
                        <a:t>4 h 40 min</a:t>
                      </a:r>
                      <a:endParaRPr sz="1800"/>
                    </a:p>
                  </a:txBody>
                  <a:tcPr marL="91450" marR="91450" marT="45725" marB="45725"/>
                </a:tc>
                <a:extLst>
                  <a:ext uri="{0D108BD9-81ED-4DB2-BD59-A6C34878D82A}">
                    <a16:rowId xmlns:a16="http://schemas.microsoft.com/office/drawing/2014/main" val="10004"/>
                  </a:ext>
                </a:extLst>
              </a:tr>
              <a:tr h="384250">
                <a:tc>
                  <a:txBody>
                    <a:bodyPr/>
                    <a:lstStyle/>
                    <a:p>
                      <a:pPr marL="0" marR="0" lvl="0" indent="0" algn="l" rtl="0">
                        <a:spcBef>
                          <a:spcPts val="0"/>
                        </a:spcBef>
                        <a:spcAft>
                          <a:spcPts val="0"/>
                        </a:spcAft>
                        <a:buNone/>
                      </a:pPr>
                      <a:r>
                        <a:rPr lang="ro-RO" sz="1800"/>
                        <a:t>5</a:t>
                      </a:r>
                      <a:endParaRPr sz="1800"/>
                    </a:p>
                  </a:txBody>
                  <a:tcPr marL="91450" marR="91450" marT="45725" marB="45725"/>
                </a:tc>
                <a:tc>
                  <a:txBody>
                    <a:bodyPr/>
                    <a:lstStyle/>
                    <a:p>
                      <a:pPr marL="0" marR="0" lvl="0" indent="0" algn="l" rtl="0">
                        <a:spcBef>
                          <a:spcPts val="0"/>
                        </a:spcBef>
                        <a:spcAft>
                          <a:spcPts val="0"/>
                        </a:spcAft>
                        <a:buNone/>
                      </a:pPr>
                      <a:r>
                        <a:rPr lang="ro-RO" sz="1800"/>
                        <a:t>Khanh 2020</a:t>
                      </a:r>
                      <a:endParaRPr sz="1800"/>
                    </a:p>
                  </a:txBody>
                  <a:tcPr marL="91450" marR="91450" marT="45725" marB="45725"/>
                </a:tc>
                <a:tc>
                  <a:txBody>
                    <a:bodyPr/>
                    <a:lstStyle/>
                    <a:p>
                      <a:pPr marL="0" marR="0" lvl="0" indent="0" algn="l" rtl="0">
                        <a:spcBef>
                          <a:spcPts val="0"/>
                        </a:spcBef>
                        <a:spcAft>
                          <a:spcPts val="0"/>
                        </a:spcAft>
                        <a:buNone/>
                      </a:pPr>
                      <a:r>
                        <a:rPr lang="ro-RO" sz="1800"/>
                        <a:t>Flight VN54</a:t>
                      </a:r>
                      <a:endParaRPr/>
                    </a:p>
                  </a:txBody>
                  <a:tcPr marL="91450" marR="91450" marT="45725" marB="45725"/>
                </a:tc>
                <a:tc>
                  <a:txBody>
                    <a:bodyPr/>
                    <a:lstStyle/>
                    <a:p>
                      <a:pPr marL="0" marR="0" lvl="0" indent="0" algn="l" rtl="0">
                        <a:spcBef>
                          <a:spcPts val="0"/>
                        </a:spcBef>
                        <a:spcAft>
                          <a:spcPts val="0"/>
                        </a:spcAft>
                        <a:buNone/>
                      </a:pPr>
                      <a:r>
                        <a:rPr lang="ro-RO" sz="1800"/>
                        <a:t>10 h 10 min</a:t>
                      </a:r>
                      <a:endParaRPr sz="1800"/>
                    </a:p>
                  </a:txBody>
                  <a:tcPr marL="91450" marR="91450" marT="45725" marB="45725"/>
                </a:tc>
                <a:extLst>
                  <a:ext uri="{0D108BD9-81ED-4DB2-BD59-A6C34878D82A}">
                    <a16:rowId xmlns:a16="http://schemas.microsoft.com/office/drawing/2014/main" val="10005"/>
                  </a:ext>
                </a:extLst>
              </a:tr>
              <a:tr h="384250">
                <a:tc rowSpan="2">
                  <a:txBody>
                    <a:bodyPr/>
                    <a:lstStyle/>
                    <a:p>
                      <a:pPr marL="0" marR="0" lvl="0" indent="0" algn="l" rtl="0">
                        <a:spcBef>
                          <a:spcPts val="0"/>
                        </a:spcBef>
                        <a:spcAft>
                          <a:spcPts val="0"/>
                        </a:spcAft>
                        <a:buNone/>
                      </a:pPr>
                      <a:r>
                        <a:rPr lang="ro-RO" sz="1800"/>
                        <a:t>6</a:t>
                      </a:r>
                      <a:endParaRPr sz="1800"/>
                    </a:p>
                  </a:txBody>
                  <a:tcPr marL="91450" marR="91450" marT="45725" marB="45725"/>
                </a:tc>
                <a:tc rowSpan="2">
                  <a:txBody>
                    <a:bodyPr/>
                    <a:lstStyle/>
                    <a:p>
                      <a:pPr marL="0" marR="0" lvl="0" indent="0" algn="l" rtl="0">
                        <a:spcBef>
                          <a:spcPts val="0"/>
                        </a:spcBef>
                        <a:spcAft>
                          <a:spcPts val="0"/>
                        </a:spcAft>
                        <a:buNone/>
                      </a:pPr>
                      <a:r>
                        <a:rPr lang="ro-RO" sz="1800"/>
                        <a:t>Kong 2020</a:t>
                      </a:r>
                      <a:endParaRPr sz="1800"/>
                    </a:p>
                  </a:txBody>
                  <a:tcPr marL="91450" marR="91450" marT="45725" marB="45725"/>
                </a:tc>
                <a:tc>
                  <a:txBody>
                    <a:bodyPr/>
                    <a:lstStyle/>
                    <a:p>
                      <a:pPr marL="0" marR="0" lvl="0" indent="0" algn="l" rtl="0">
                        <a:spcBef>
                          <a:spcPts val="0"/>
                        </a:spcBef>
                        <a:spcAft>
                          <a:spcPts val="0"/>
                        </a:spcAft>
                        <a:buNone/>
                      </a:pPr>
                      <a:r>
                        <a:rPr lang="ro-RO" sz="1800"/>
                        <a:t>Flight AF 139</a:t>
                      </a:r>
                      <a:endParaRPr/>
                    </a:p>
                  </a:txBody>
                  <a:tcPr marL="91450" marR="91450" marT="45725" marB="45725"/>
                </a:tc>
                <a:tc>
                  <a:txBody>
                    <a:bodyPr/>
                    <a:lstStyle/>
                    <a:p>
                      <a:pPr marL="0" marR="0" lvl="0" indent="0" algn="l" rtl="0">
                        <a:spcBef>
                          <a:spcPts val="0"/>
                        </a:spcBef>
                        <a:spcAft>
                          <a:spcPts val="0"/>
                        </a:spcAft>
                        <a:buNone/>
                      </a:pPr>
                      <a:r>
                        <a:rPr lang="ro-RO" sz="1800"/>
                        <a:t>12 h</a:t>
                      </a:r>
                      <a:endParaRPr sz="1800"/>
                    </a:p>
                  </a:txBody>
                  <a:tcPr marL="91450" marR="91450" marT="45725" marB="45725"/>
                </a:tc>
                <a:extLst>
                  <a:ext uri="{0D108BD9-81ED-4DB2-BD59-A6C34878D82A}">
                    <a16:rowId xmlns:a16="http://schemas.microsoft.com/office/drawing/2014/main" val="10006"/>
                  </a:ext>
                </a:extLst>
              </a:tr>
              <a:tr h="384250">
                <a:tc vMerge="1">
                  <a:txBody>
                    <a:bodyPr/>
                    <a:lstStyle/>
                    <a:p>
                      <a:endParaRPr lang="en-US"/>
                    </a:p>
                  </a:txBody>
                  <a:tcPr/>
                </a:tc>
                <a:tc vMerge="1">
                  <a:txBody>
                    <a:bodyPr/>
                    <a:lstStyle/>
                    <a:p>
                      <a:endParaRPr lang="en-US"/>
                    </a:p>
                  </a:txBody>
                  <a:tcPr/>
                </a:tc>
                <a:tc>
                  <a:txBody>
                    <a:bodyPr/>
                    <a:lstStyle/>
                    <a:p>
                      <a:pPr marL="0" marR="0" lvl="0" indent="0" algn="l" rtl="0">
                        <a:spcBef>
                          <a:spcPts val="0"/>
                        </a:spcBef>
                        <a:spcAft>
                          <a:spcPts val="0"/>
                        </a:spcAft>
                        <a:buNone/>
                      </a:pPr>
                      <a:r>
                        <a:rPr lang="ro-RO" sz="1800"/>
                        <a:t>Flight AF 116</a:t>
                      </a:r>
                      <a:endParaRPr sz="1800"/>
                    </a:p>
                  </a:txBody>
                  <a:tcPr marL="91450" marR="91450" marT="45725" marB="45725"/>
                </a:tc>
                <a:tc>
                  <a:txBody>
                    <a:bodyPr/>
                    <a:lstStyle/>
                    <a:p>
                      <a:pPr marL="0" marR="0" lvl="0" indent="0" algn="l" rtl="0">
                        <a:spcBef>
                          <a:spcPts val="0"/>
                        </a:spcBef>
                        <a:spcAft>
                          <a:spcPts val="0"/>
                        </a:spcAft>
                        <a:buNone/>
                      </a:pPr>
                      <a:r>
                        <a:rPr lang="ro-RO" sz="1800"/>
                        <a:t>10 h 40 min</a:t>
                      </a:r>
                      <a:endParaRPr sz="1800"/>
                    </a:p>
                  </a:txBody>
                  <a:tcPr marL="91450" marR="91450" marT="45725" marB="45725"/>
                </a:tc>
                <a:extLst>
                  <a:ext uri="{0D108BD9-81ED-4DB2-BD59-A6C34878D82A}">
                    <a16:rowId xmlns:a16="http://schemas.microsoft.com/office/drawing/2014/main" val="10007"/>
                  </a:ext>
                </a:extLst>
              </a:tr>
              <a:tr h="384250">
                <a:tc>
                  <a:txBody>
                    <a:bodyPr/>
                    <a:lstStyle/>
                    <a:p>
                      <a:pPr marL="0" marR="0" lvl="0" indent="0" algn="l" rtl="0">
                        <a:spcBef>
                          <a:spcPts val="0"/>
                        </a:spcBef>
                        <a:spcAft>
                          <a:spcPts val="0"/>
                        </a:spcAft>
                        <a:buNone/>
                      </a:pPr>
                      <a:r>
                        <a:rPr lang="ro-RO" sz="1800"/>
                        <a:t>7</a:t>
                      </a:r>
                      <a:endParaRPr sz="1800"/>
                    </a:p>
                  </a:txBody>
                  <a:tcPr marL="91450" marR="91450" marT="45725" marB="45725"/>
                </a:tc>
                <a:tc>
                  <a:txBody>
                    <a:bodyPr/>
                    <a:lstStyle/>
                    <a:p>
                      <a:pPr marL="0" marR="0" lvl="0" indent="0" algn="l" rtl="0">
                        <a:spcBef>
                          <a:spcPts val="0"/>
                        </a:spcBef>
                        <a:spcAft>
                          <a:spcPts val="0"/>
                        </a:spcAft>
                        <a:buNone/>
                      </a:pPr>
                      <a:r>
                        <a:rPr lang="ro-RO" sz="1800"/>
                        <a:t>Murphy 2020</a:t>
                      </a:r>
                      <a:endParaRPr sz="1800"/>
                    </a:p>
                  </a:txBody>
                  <a:tcPr marL="91450" marR="91450" marT="45725" marB="45725"/>
                </a:tc>
                <a:tc>
                  <a:txBody>
                    <a:bodyPr/>
                    <a:lstStyle/>
                    <a:p>
                      <a:pPr marL="0" marR="0" lvl="0" indent="0" algn="l" rtl="0">
                        <a:spcBef>
                          <a:spcPts val="0"/>
                        </a:spcBef>
                        <a:spcAft>
                          <a:spcPts val="0"/>
                        </a:spcAft>
                        <a:buNone/>
                      </a:pPr>
                      <a:r>
                        <a:rPr lang="ro-RO" sz="1800"/>
                        <a:t>N/R</a:t>
                      </a:r>
                      <a:endParaRPr sz="1800"/>
                    </a:p>
                  </a:txBody>
                  <a:tcPr marL="91450" marR="91450" marT="45725" marB="45725"/>
                </a:tc>
                <a:tc>
                  <a:txBody>
                    <a:bodyPr/>
                    <a:lstStyle/>
                    <a:p>
                      <a:pPr marL="0" marR="0" lvl="0" indent="0" algn="l" rtl="0">
                        <a:spcBef>
                          <a:spcPts val="0"/>
                        </a:spcBef>
                        <a:spcAft>
                          <a:spcPts val="0"/>
                        </a:spcAft>
                        <a:buNone/>
                      </a:pPr>
                      <a:r>
                        <a:rPr lang="ro-RO" sz="1800"/>
                        <a:t>7.5 h</a:t>
                      </a:r>
                      <a:endParaRPr sz="1800"/>
                    </a:p>
                  </a:txBody>
                  <a:tcPr marL="91450" marR="91450" marT="45725" marB="45725"/>
                </a:tc>
                <a:extLst>
                  <a:ext uri="{0D108BD9-81ED-4DB2-BD59-A6C34878D82A}">
                    <a16:rowId xmlns:a16="http://schemas.microsoft.com/office/drawing/2014/main" val="10008"/>
                  </a:ext>
                </a:extLst>
              </a:tr>
              <a:tr h="384250">
                <a:tc>
                  <a:txBody>
                    <a:bodyPr/>
                    <a:lstStyle/>
                    <a:p>
                      <a:pPr marL="0" marR="0" lvl="0" indent="0" algn="l" rtl="0">
                        <a:spcBef>
                          <a:spcPts val="0"/>
                        </a:spcBef>
                        <a:spcAft>
                          <a:spcPts val="0"/>
                        </a:spcAft>
                        <a:buNone/>
                      </a:pPr>
                      <a:r>
                        <a:rPr lang="ro-RO" sz="1800"/>
                        <a:t>8</a:t>
                      </a:r>
                      <a:endParaRPr sz="1800"/>
                    </a:p>
                  </a:txBody>
                  <a:tcPr marL="91450" marR="91450" marT="45725" marB="45725"/>
                </a:tc>
                <a:tc>
                  <a:txBody>
                    <a:bodyPr/>
                    <a:lstStyle/>
                    <a:p>
                      <a:pPr marL="0" marR="0" lvl="0" indent="0" algn="l" rtl="0">
                        <a:spcBef>
                          <a:spcPts val="0"/>
                        </a:spcBef>
                        <a:spcAft>
                          <a:spcPts val="0"/>
                        </a:spcAft>
                        <a:buNone/>
                      </a:pPr>
                      <a:r>
                        <a:rPr lang="ro-RO" sz="1800"/>
                        <a:t>Nir-Paz 2020</a:t>
                      </a:r>
                      <a:endParaRPr sz="1800"/>
                    </a:p>
                  </a:txBody>
                  <a:tcPr marL="91450" marR="91450" marT="45725" marB="45725"/>
                </a:tc>
                <a:tc>
                  <a:txBody>
                    <a:bodyPr/>
                    <a:lstStyle/>
                    <a:p>
                      <a:pPr marL="0" marR="0" lvl="0" indent="0" algn="l" rtl="0">
                        <a:spcBef>
                          <a:spcPts val="0"/>
                        </a:spcBef>
                        <a:spcAft>
                          <a:spcPts val="0"/>
                        </a:spcAft>
                        <a:buNone/>
                      </a:pPr>
                      <a:r>
                        <a:rPr lang="ro-RO" sz="1800"/>
                        <a:t>Charter Bombardier Galaxy 6000</a:t>
                      </a:r>
                      <a:endParaRPr/>
                    </a:p>
                  </a:txBody>
                  <a:tcPr marL="91450" marR="91450" marT="45725" marB="45725"/>
                </a:tc>
                <a:tc>
                  <a:txBody>
                    <a:bodyPr/>
                    <a:lstStyle/>
                    <a:p>
                      <a:pPr marL="0" marR="0" lvl="0" indent="0" algn="l" rtl="0">
                        <a:spcBef>
                          <a:spcPts val="0"/>
                        </a:spcBef>
                        <a:spcAft>
                          <a:spcPts val="0"/>
                        </a:spcAft>
                        <a:buNone/>
                      </a:pPr>
                      <a:r>
                        <a:rPr lang="ro-RO" sz="1800"/>
                        <a:t>13.5 h</a:t>
                      </a:r>
                      <a:endParaRPr sz="1800"/>
                    </a:p>
                  </a:txBody>
                  <a:tcPr marL="91450" marR="91450" marT="45725" marB="45725"/>
                </a:tc>
                <a:extLst>
                  <a:ext uri="{0D108BD9-81ED-4DB2-BD59-A6C34878D82A}">
                    <a16:rowId xmlns:a16="http://schemas.microsoft.com/office/drawing/2014/main" val="10009"/>
                  </a:ext>
                </a:extLst>
              </a:tr>
              <a:tr h="384250">
                <a:tc>
                  <a:txBody>
                    <a:bodyPr/>
                    <a:lstStyle/>
                    <a:p>
                      <a:pPr marL="0" marR="0" lvl="0" indent="0" algn="l" rtl="0">
                        <a:spcBef>
                          <a:spcPts val="0"/>
                        </a:spcBef>
                        <a:spcAft>
                          <a:spcPts val="0"/>
                        </a:spcAft>
                        <a:buNone/>
                      </a:pPr>
                      <a:r>
                        <a:rPr lang="ro-RO" sz="1800"/>
                        <a:t>9</a:t>
                      </a:r>
                      <a:endParaRPr sz="1800"/>
                    </a:p>
                  </a:txBody>
                  <a:tcPr marL="91450" marR="91450" marT="45725" marB="45725"/>
                </a:tc>
                <a:tc>
                  <a:txBody>
                    <a:bodyPr/>
                    <a:lstStyle/>
                    <a:p>
                      <a:pPr marL="0" marR="0" lvl="0" indent="0" algn="l" rtl="0">
                        <a:spcBef>
                          <a:spcPts val="0"/>
                        </a:spcBef>
                        <a:spcAft>
                          <a:spcPts val="0"/>
                        </a:spcAft>
                        <a:buNone/>
                      </a:pPr>
                      <a:r>
                        <a:rPr lang="ro-RO" sz="1800"/>
                        <a:t>Speake 2020</a:t>
                      </a:r>
                      <a:endParaRPr sz="1800"/>
                    </a:p>
                  </a:txBody>
                  <a:tcPr marL="91450" marR="91450" marT="45725" marB="45725"/>
                </a:tc>
                <a:tc>
                  <a:txBody>
                    <a:bodyPr/>
                    <a:lstStyle/>
                    <a:p>
                      <a:pPr marL="0" marR="0" lvl="0" indent="0" algn="l" rtl="0">
                        <a:spcBef>
                          <a:spcPts val="0"/>
                        </a:spcBef>
                        <a:spcAft>
                          <a:spcPts val="0"/>
                        </a:spcAft>
                        <a:buNone/>
                      </a:pPr>
                      <a:r>
                        <a:rPr lang="ro-RO" sz="1800"/>
                        <a:t>Airbus A330-200</a:t>
                      </a:r>
                      <a:endParaRPr/>
                    </a:p>
                  </a:txBody>
                  <a:tcPr marL="91450" marR="91450" marT="45725" marB="45725"/>
                </a:tc>
                <a:tc>
                  <a:txBody>
                    <a:bodyPr/>
                    <a:lstStyle/>
                    <a:p>
                      <a:pPr marL="0" marR="0" lvl="0" indent="0" algn="l" rtl="0">
                        <a:spcBef>
                          <a:spcPts val="0"/>
                        </a:spcBef>
                        <a:spcAft>
                          <a:spcPts val="0"/>
                        </a:spcAft>
                        <a:buNone/>
                      </a:pPr>
                      <a:r>
                        <a:rPr lang="ro-RO" sz="1800"/>
                        <a:t>5 h</a:t>
                      </a:r>
                      <a:endParaRPr sz="1800"/>
                    </a:p>
                  </a:txBody>
                  <a:tcPr marL="91450" marR="91450" marT="45725" marB="45725"/>
                </a:tc>
                <a:extLst>
                  <a:ext uri="{0D108BD9-81ED-4DB2-BD59-A6C34878D82A}">
                    <a16:rowId xmlns:a16="http://schemas.microsoft.com/office/drawing/2014/main" val="10010"/>
                  </a:ext>
                </a:extLst>
              </a:tr>
              <a:tr h="384250">
                <a:tc>
                  <a:txBody>
                    <a:bodyPr/>
                    <a:lstStyle/>
                    <a:p>
                      <a:pPr marL="0" marR="0" lvl="0" indent="0" algn="l" rtl="0">
                        <a:spcBef>
                          <a:spcPts val="0"/>
                        </a:spcBef>
                        <a:spcAft>
                          <a:spcPts val="0"/>
                        </a:spcAft>
                        <a:buNone/>
                      </a:pPr>
                      <a:r>
                        <a:rPr lang="ro-RO" sz="1800"/>
                        <a:t>10</a:t>
                      </a:r>
                      <a:endParaRPr sz="1800"/>
                    </a:p>
                  </a:txBody>
                  <a:tcPr marL="91450" marR="91450" marT="45725" marB="45725"/>
                </a:tc>
                <a:tc>
                  <a:txBody>
                    <a:bodyPr/>
                    <a:lstStyle/>
                    <a:p>
                      <a:pPr marL="0" marR="0" lvl="0" indent="0" algn="l" rtl="0">
                        <a:spcBef>
                          <a:spcPts val="0"/>
                        </a:spcBef>
                        <a:spcAft>
                          <a:spcPts val="0"/>
                        </a:spcAft>
                        <a:buNone/>
                      </a:pPr>
                      <a:r>
                        <a:rPr lang="ro-RO" sz="1800"/>
                        <a:t>Swadi 2021</a:t>
                      </a:r>
                      <a:endParaRPr sz="1800"/>
                    </a:p>
                  </a:txBody>
                  <a:tcPr marL="91450" marR="91450" marT="45725" marB="45725"/>
                </a:tc>
                <a:tc>
                  <a:txBody>
                    <a:bodyPr/>
                    <a:lstStyle/>
                    <a:p>
                      <a:pPr marL="0" marR="0" lvl="0" indent="0" algn="l" rtl="0">
                        <a:spcBef>
                          <a:spcPts val="0"/>
                        </a:spcBef>
                        <a:spcAft>
                          <a:spcPts val="0"/>
                        </a:spcAft>
                        <a:buNone/>
                      </a:pPr>
                      <a:r>
                        <a:rPr lang="ro-RO" sz="1800"/>
                        <a:t>Boeing 777–300ER</a:t>
                      </a:r>
                      <a:endParaRPr/>
                    </a:p>
                  </a:txBody>
                  <a:tcPr marL="91450" marR="91450" marT="45725" marB="45725"/>
                </a:tc>
                <a:tc>
                  <a:txBody>
                    <a:bodyPr/>
                    <a:lstStyle/>
                    <a:p>
                      <a:pPr marL="0" marR="0" lvl="0" indent="0" algn="l" rtl="0">
                        <a:spcBef>
                          <a:spcPts val="0"/>
                        </a:spcBef>
                        <a:spcAft>
                          <a:spcPts val="0"/>
                        </a:spcAft>
                        <a:buNone/>
                      </a:pPr>
                      <a:r>
                        <a:rPr lang="ro-RO" sz="1800"/>
                        <a:t>18 h 2 min</a:t>
                      </a:r>
                      <a:endParaRPr sz="1800"/>
                    </a:p>
                  </a:txBody>
                  <a:tcPr marL="91450" marR="91450" marT="45725" marB="45725"/>
                </a:tc>
                <a:extLst>
                  <a:ext uri="{0D108BD9-81ED-4DB2-BD59-A6C34878D82A}">
                    <a16:rowId xmlns:a16="http://schemas.microsoft.com/office/drawing/2014/main" val="10011"/>
                  </a:ext>
                </a:extLst>
              </a:tr>
            </a:tbl>
          </a:graphicData>
        </a:graphic>
      </p:graphicFrame>
      <p:sp>
        <p:nvSpPr>
          <p:cNvPr id="85" name="Google Shape;85;p1"/>
          <p:cNvSpPr txBox="1"/>
          <p:nvPr/>
        </p:nvSpPr>
        <p:spPr>
          <a:xfrm>
            <a:off x="1447800" y="782320"/>
            <a:ext cx="667512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dirty="0">
                <a:solidFill>
                  <a:schemeClr val="dk1"/>
                </a:solidFill>
                <a:latin typeface="Calibri"/>
                <a:ea typeface="Calibri"/>
                <a:cs typeface="Calibri"/>
                <a:sym typeface="Calibri"/>
              </a:rPr>
              <a:t>Supplementary Material S9. </a:t>
            </a:r>
            <a:r>
              <a:rPr lang="ro-RO" sz="1800" b="0" i="0" u="none" strike="noStrike" cap="none" dirty="0">
                <a:solidFill>
                  <a:schemeClr val="dk1"/>
                </a:solidFill>
                <a:latin typeface="Calibri"/>
                <a:ea typeface="Calibri"/>
                <a:cs typeface="Calibri"/>
                <a:sym typeface="Calibri"/>
              </a:rPr>
              <a:t>The </a:t>
            </a:r>
            <a:r>
              <a:rPr lang="ro-RO" sz="1800" b="0" i="0" u="none" strike="noStrike" cap="none" dirty="0" err="1">
                <a:solidFill>
                  <a:schemeClr val="dk1"/>
                </a:solidFill>
                <a:latin typeface="Calibri"/>
                <a:ea typeface="Calibri"/>
                <a:cs typeface="Calibri"/>
                <a:sym typeface="Calibri"/>
              </a:rPr>
              <a:t>location</a:t>
            </a:r>
            <a:r>
              <a:rPr lang="ro-RO" sz="1800" b="0" i="0" u="none" strike="noStrike" cap="none" dirty="0">
                <a:solidFill>
                  <a:schemeClr val="dk1"/>
                </a:solidFill>
                <a:latin typeface="Calibri"/>
                <a:ea typeface="Calibri"/>
                <a:cs typeface="Calibri"/>
                <a:sym typeface="Calibri"/>
              </a:rPr>
              <a:t> of </a:t>
            </a:r>
            <a:r>
              <a:rPr lang="ro-RO" sz="1800" b="0" i="0" u="none" strike="noStrike" cap="none" dirty="0" err="1">
                <a:solidFill>
                  <a:schemeClr val="dk1"/>
                </a:solidFill>
                <a:latin typeface="Calibri"/>
                <a:ea typeface="Calibri"/>
                <a:cs typeface="Calibri"/>
                <a:sym typeface="Calibri"/>
              </a:rPr>
              <a:t>passengers</a:t>
            </a:r>
            <a:r>
              <a:rPr lang="ro-RO" sz="1800" b="0" i="0" u="none" strike="noStrike" cap="none" dirty="0">
                <a:solidFill>
                  <a:schemeClr val="dk1"/>
                </a:solidFill>
                <a:latin typeface="Calibri"/>
                <a:ea typeface="Calibri"/>
                <a:cs typeface="Calibri"/>
                <a:sym typeface="Calibri"/>
              </a:rPr>
              <a:t> in </a:t>
            </a:r>
            <a:r>
              <a:rPr lang="ro-RO" sz="1800" b="0" i="0" u="none" strike="noStrike" cap="none" dirty="0" err="1">
                <a:solidFill>
                  <a:schemeClr val="dk1"/>
                </a:solidFill>
                <a:latin typeface="Calibri"/>
                <a:ea typeface="Calibri"/>
                <a:cs typeface="Calibri"/>
                <a:sym typeface="Calibri"/>
              </a:rPr>
              <a:t>the</a:t>
            </a:r>
            <a:r>
              <a:rPr lang="ro-RO" sz="1800" b="0" i="0" u="none" strike="noStrike" cap="none" dirty="0">
                <a:solidFill>
                  <a:schemeClr val="dk1"/>
                </a:solidFill>
                <a:latin typeface="Calibri"/>
                <a:ea typeface="Calibri"/>
                <a:cs typeface="Calibri"/>
                <a:sym typeface="Calibri"/>
              </a:rPr>
              <a:t> </a:t>
            </a:r>
            <a:r>
              <a:rPr lang="ro-RO" sz="1800" b="0" i="0" u="none" strike="noStrike" cap="none" dirty="0" err="1">
                <a:solidFill>
                  <a:schemeClr val="dk1"/>
                </a:solidFill>
                <a:latin typeface="Calibri"/>
                <a:ea typeface="Calibri"/>
                <a:cs typeface="Calibri"/>
                <a:sym typeface="Calibri"/>
              </a:rPr>
              <a:t>aircraft</a:t>
            </a:r>
            <a:endParaRPr sz="1800" dirty="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10"/>
          <p:cNvPicPr preferRelativeResize="0"/>
          <p:nvPr/>
        </p:nvPicPr>
        <p:blipFill rotWithShape="1">
          <a:blip r:embed="rId3">
            <a:alphaModFix/>
          </a:blip>
          <a:srcRect/>
          <a:stretch/>
        </p:blipFill>
        <p:spPr>
          <a:xfrm>
            <a:off x="113238" y="0"/>
            <a:ext cx="11802316" cy="4104583"/>
          </a:xfrm>
          <a:prstGeom prst="rect">
            <a:avLst/>
          </a:prstGeom>
          <a:noFill/>
          <a:ln>
            <a:noFill/>
          </a:ln>
        </p:spPr>
      </p:pic>
      <p:sp>
        <p:nvSpPr>
          <p:cNvPr id="158" name="Google Shape;158;p10"/>
          <p:cNvSpPr txBox="1"/>
          <p:nvPr/>
        </p:nvSpPr>
        <p:spPr>
          <a:xfrm>
            <a:off x="427665" y="5490205"/>
            <a:ext cx="11336669"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Speake H, Phillips A, Chong T, et al. Flight-Associated Transmission of Severe Acute Respiratory Syndrome Coronavirus 2 Corroborated by Whole-Genome Sequencing. Emerg Infect Dis. 2020 Dec;26(12):2872-2880. doi: 10.3201/eid2612.203910.</a:t>
            </a:r>
            <a:endParaRPr/>
          </a:p>
        </p:txBody>
      </p:sp>
      <p:sp>
        <p:nvSpPr>
          <p:cNvPr id="159" name="Google Shape;159;p10"/>
          <p:cNvSpPr txBox="1"/>
          <p:nvPr/>
        </p:nvSpPr>
        <p:spPr>
          <a:xfrm>
            <a:off x="276447" y="202019"/>
            <a:ext cx="839972"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9</a:t>
            </a:r>
            <a:endParaRPr sz="3200" b="1">
              <a:solidFill>
                <a:schemeClr val="dk1"/>
              </a:solidFill>
              <a:latin typeface="Calibri"/>
              <a:ea typeface="Calibri"/>
              <a:cs typeface="Calibri"/>
              <a:sym typeface="Calibri"/>
            </a:endParaRPr>
          </a:p>
        </p:txBody>
      </p:sp>
      <p:sp>
        <p:nvSpPr>
          <p:cNvPr id="160" name="Google Shape;160;p10"/>
          <p:cNvSpPr txBox="1"/>
          <p:nvPr/>
        </p:nvSpPr>
        <p:spPr>
          <a:xfrm>
            <a:off x="861237" y="4315156"/>
            <a:ext cx="10781414"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18 passengers; 12 were seated in the mid cabin (6 infectious; 6 non-infectious), and 6 in the aft cabin (5 infectious, 1 non-infectious)</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8 passengers (all seated in the mid cabin)</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11"/>
          <p:cNvPicPr preferRelativeResize="0"/>
          <p:nvPr/>
        </p:nvPicPr>
        <p:blipFill rotWithShape="1">
          <a:blip r:embed="rId3">
            <a:alphaModFix/>
          </a:blip>
          <a:srcRect/>
          <a:stretch/>
        </p:blipFill>
        <p:spPr>
          <a:xfrm>
            <a:off x="1299387" y="541596"/>
            <a:ext cx="6366687" cy="4541570"/>
          </a:xfrm>
          <a:prstGeom prst="rect">
            <a:avLst/>
          </a:prstGeom>
          <a:noFill/>
          <a:ln>
            <a:noFill/>
          </a:ln>
        </p:spPr>
      </p:pic>
      <p:sp>
        <p:nvSpPr>
          <p:cNvPr id="166" name="Google Shape;166;p11"/>
          <p:cNvSpPr txBox="1"/>
          <p:nvPr/>
        </p:nvSpPr>
        <p:spPr>
          <a:xfrm>
            <a:off x="595423" y="5537200"/>
            <a:ext cx="1115355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Swadi T, Geoghegan JL, Devine T, et al. Genomic Evidence of In-Flight Transmission of SARS-CoV-2 Despite Predeparture Testing. Emerg Infect Dis. 2021 Mar;27(3):687-693. doi: 10.3201/eid2703.204714.</a:t>
            </a:r>
            <a:endParaRPr/>
          </a:p>
        </p:txBody>
      </p:sp>
      <p:sp>
        <p:nvSpPr>
          <p:cNvPr id="167" name="Google Shape;167;p11"/>
          <p:cNvSpPr txBox="1"/>
          <p:nvPr/>
        </p:nvSpPr>
        <p:spPr>
          <a:xfrm>
            <a:off x="8059479" y="1658219"/>
            <a:ext cx="3817561"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passengers A,B</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passengers C, D, E, F </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Passengers F and G were part of a family; they reported having changed seats within their row during the flight. </a:t>
            </a:r>
            <a:endParaRPr sz="1800">
              <a:solidFill>
                <a:schemeClr val="dk1"/>
              </a:solidFill>
              <a:latin typeface="Calibri"/>
              <a:ea typeface="Calibri"/>
              <a:cs typeface="Calibri"/>
              <a:sym typeface="Calibri"/>
            </a:endParaRPr>
          </a:p>
        </p:txBody>
      </p:sp>
      <p:sp>
        <p:nvSpPr>
          <p:cNvPr id="168" name="Google Shape;168;p11"/>
          <p:cNvSpPr txBox="1"/>
          <p:nvPr/>
        </p:nvSpPr>
        <p:spPr>
          <a:xfrm>
            <a:off x="489098" y="731520"/>
            <a:ext cx="614887"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10</a:t>
            </a:r>
            <a:endParaRPr sz="3200" b="1">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2"/>
          <p:cNvPicPr preferRelativeResize="0"/>
          <p:nvPr/>
        </p:nvPicPr>
        <p:blipFill rotWithShape="1">
          <a:blip r:embed="rId3">
            <a:alphaModFix/>
          </a:blip>
          <a:srcRect/>
          <a:stretch/>
        </p:blipFill>
        <p:spPr>
          <a:xfrm>
            <a:off x="1381760" y="893566"/>
            <a:ext cx="5486400" cy="4409954"/>
          </a:xfrm>
          <a:prstGeom prst="rect">
            <a:avLst/>
          </a:prstGeom>
          <a:noFill/>
          <a:ln>
            <a:noFill/>
          </a:ln>
        </p:spPr>
      </p:pic>
      <p:sp>
        <p:nvSpPr>
          <p:cNvPr id="91" name="Google Shape;91;p2"/>
          <p:cNvSpPr txBox="1"/>
          <p:nvPr/>
        </p:nvSpPr>
        <p:spPr>
          <a:xfrm>
            <a:off x="1224280" y="5303520"/>
            <a:ext cx="88696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Bae SH, Shin H, Koo HY, et al. Asymptomatic Transmission of SARS-CoV-2 on Evacuation Flight. Emerg Infect Dis. 2020; 26(11):2705-2708. doi: 10.3201/eid2611.203353.</a:t>
            </a:r>
            <a:endParaRPr/>
          </a:p>
        </p:txBody>
      </p:sp>
      <p:sp>
        <p:nvSpPr>
          <p:cNvPr id="92" name="Google Shape;92;p2"/>
          <p:cNvSpPr txBox="1"/>
          <p:nvPr/>
        </p:nvSpPr>
        <p:spPr>
          <a:xfrm>
            <a:off x="7467600" y="1031815"/>
            <a:ext cx="4318000" cy="203132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6 (red)</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 = 1 (blue)</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The secondary case was seated three rows away from an asymptomatic individual. Also, she used the nearby toilet, shared by an asymptomatic passenger. </a:t>
            </a:r>
            <a:endParaRPr sz="1800">
              <a:solidFill>
                <a:schemeClr val="dk1"/>
              </a:solidFill>
              <a:latin typeface="Calibri"/>
              <a:ea typeface="Calibri"/>
              <a:cs typeface="Calibri"/>
              <a:sym typeface="Calibri"/>
            </a:endParaRPr>
          </a:p>
        </p:txBody>
      </p:sp>
      <p:sp>
        <p:nvSpPr>
          <p:cNvPr id="93" name="Google Shape;93;p2"/>
          <p:cNvSpPr txBox="1"/>
          <p:nvPr/>
        </p:nvSpPr>
        <p:spPr>
          <a:xfrm>
            <a:off x="436880" y="447040"/>
            <a:ext cx="53848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1</a:t>
            </a:r>
            <a:endParaRPr sz="3200" b="1">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3"/>
          <p:cNvPicPr preferRelativeResize="0"/>
          <p:nvPr/>
        </p:nvPicPr>
        <p:blipFill rotWithShape="1">
          <a:blip r:embed="rId3">
            <a:alphaModFix/>
          </a:blip>
          <a:srcRect/>
          <a:stretch/>
        </p:blipFill>
        <p:spPr>
          <a:xfrm rot="5400000">
            <a:off x="4749127" y="-4094376"/>
            <a:ext cx="2591938" cy="12090192"/>
          </a:xfrm>
          <a:prstGeom prst="rect">
            <a:avLst/>
          </a:prstGeom>
          <a:noFill/>
          <a:ln>
            <a:noFill/>
          </a:ln>
        </p:spPr>
      </p:pic>
      <p:sp>
        <p:nvSpPr>
          <p:cNvPr id="99" name="Google Shape;99;p3"/>
          <p:cNvSpPr txBox="1"/>
          <p:nvPr/>
        </p:nvSpPr>
        <p:spPr>
          <a:xfrm>
            <a:off x="1183536" y="4895086"/>
            <a:ext cx="9916160"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Chen J, He H, Cheng W, Liu Y, Sun Z, Chai C, Kong Q, Sun W, Zhang J, Guo S, Shi X, Wang J, Chen E, Chen Z. Potential transmission of SARS-CoV-2 on a flight from Singapore to Hangzhou, China: An epidemiological investigation. Travel Med Infect Dis. 2020 Jul-Aug;36:101816. doi: 10.1016/j.tmaid.2020.101816.</a:t>
            </a:r>
            <a:endParaRPr/>
          </a:p>
        </p:txBody>
      </p:sp>
      <p:sp>
        <p:nvSpPr>
          <p:cNvPr id="100" name="Google Shape;100;p3"/>
          <p:cNvSpPr txBox="1"/>
          <p:nvPr/>
        </p:nvSpPr>
        <p:spPr>
          <a:xfrm>
            <a:off x="896456" y="3785717"/>
            <a:ext cx="10203239"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Case 16 (secondary case) was seated at 29B, with no infected passengers in the first three rows. He was sitting for one hour on 30F, in close proximity to the seats of index cases 7, 8, 11, and 12 (31J; 31K; 30D; 30E)</a:t>
            </a:r>
            <a:endParaRPr sz="1800">
              <a:solidFill>
                <a:schemeClr val="dk1"/>
              </a:solidFill>
              <a:latin typeface="Calibri"/>
              <a:ea typeface="Calibri"/>
              <a:cs typeface="Calibri"/>
              <a:sym typeface="Calibri"/>
            </a:endParaRPr>
          </a:p>
        </p:txBody>
      </p:sp>
      <p:sp>
        <p:nvSpPr>
          <p:cNvPr id="101" name="Google Shape;101;p3"/>
          <p:cNvSpPr txBox="1"/>
          <p:nvPr/>
        </p:nvSpPr>
        <p:spPr>
          <a:xfrm>
            <a:off x="335280" y="365760"/>
            <a:ext cx="848256"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2</a:t>
            </a:r>
            <a:endParaRPr sz="3200" b="1">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Google Shape;106;p4"/>
          <p:cNvPicPr preferRelativeResize="0"/>
          <p:nvPr/>
        </p:nvPicPr>
        <p:blipFill rotWithShape="1">
          <a:blip r:embed="rId3">
            <a:alphaModFix/>
          </a:blip>
          <a:srcRect/>
          <a:stretch/>
        </p:blipFill>
        <p:spPr>
          <a:xfrm>
            <a:off x="1665183" y="655325"/>
            <a:ext cx="8287473" cy="3362446"/>
          </a:xfrm>
          <a:prstGeom prst="rect">
            <a:avLst/>
          </a:prstGeom>
          <a:noFill/>
          <a:ln>
            <a:noFill/>
          </a:ln>
        </p:spPr>
      </p:pic>
      <p:sp>
        <p:nvSpPr>
          <p:cNvPr id="107" name="Google Shape;107;p4"/>
          <p:cNvSpPr txBox="1"/>
          <p:nvPr/>
        </p:nvSpPr>
        <p:spPr>
          <a:xfrm>
            <a:off x="1333439" y="5705200"/>
            <a:ext cx="895096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Choi EM, Chu DKW, Cheng PKC, et al. In-Flight Transmission of SARS-CoV-2. Emerg Infect Dis. 2020; 26(11):2713-2716. doi: 10.3201/eid2611.203254</a:t>
            </a:r>
            <a:endParaRPr sz="1800">
              <a:solidFill>
                <a:schemeClr val="dk1"/>
              </a:solidFill>
              <a:latin typeface="Calibri"/>
              <a:ea typeface="Calibri"/>
              <a:cs typeface="Calibri"/>
              <a:sym typeface="Calibri"/>
            </a:endParaRPr>
          </a:p>
        </p:txBody>
      </p:sp>
      <p:sp>
        <p:nvSpPr>
          <p:cNvPr id="108" name="Google Shape;108;p4"/>
          <p:cNvSpPr txBox="1"/>
          <p:nvPr/>
        </p:nvSpPr>
        <p:spPr>
          <a:xfrm>
            <a:off x="1360967" y="4079016"/>
            <a:ext cx="8923432" cy="147732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A, B.</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C, D. </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Case C was a business class flight attendant who served passengers A and B during the flight. Case D was also a flight attendant, but there is no data on the sections that she worked in. </a:t>
            </a:r>
            <a:endParaRPr/>
          </a:p>
        </p:txBody>
      </p:sp>
      <p:sp>
        <p:nvSpPr>
          <p:cNvPr id="109" name="Google Shape;109;p4"/>
          <p:cNvSpPr txBox="1"/>
          <p:nvPr/>
        </p:nvSpPr>
        <p:spPr>
          <a:xfrm>
            <a:off x="477520" y="487680"/>
            <a:ext cx="74168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3</a:t>
            </a:r>
            <a:endParaRPr sz="3200" b="1">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p5"/>
          <p:cNvPicPr preferRelativeResize="0"/>
          <p:nvPr/>
        </p:nvPicPr>
        <p:blipFill rotWithShape="1">
          <a:blip r:embed="rId3">
            <a:alphaModFix/>
          </a:blip>
          <a:srcRect/>
          <a:stretch/>
        </p:blipFill>
        <p:spPr>
          <a:xfrm>
            <a:off x="0" y="658725"/>
            <a:ext cx="12192000" cy="3775546"/>
          </a:xfrm>
          <a:prstGeom prst="rect">
            <a:avLst/>
          </a:prstGeom>
          <a:noFill/>
          <a:ln>
            <a:noFill/>
          </a:ln>
        </p:spPr>
      </p:pic>
      <p:sp>
        <p:nvSpPr>
          <p:cNvPr id="115" name="Google Shape;115;p5"/>
          <p:cNvSpPr txBox="1"/>
          <p:nvPr/>
        </p:nvSpPr>
        <p:spPr>
          <a:xfrm>
            <a:off x="914399" y="5550010"/>
            <a:ext cx="10462438"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Hoehl S, Karaca O, Kohmer N, Westhaus S, Graf J, Goetsch U, Ciesek S. Assessment of SARS-CoV-2 Transmission on an International Flight and Among a Tourist Group. JAMA Netw Open. 2020; 3(8):e2018044. doi: 10.1001/jamanetworkopen.2020.18044.</a:t>
            </a:r>
            <a:endParaRPr/>
          </a:p>
        </p:txBody>
      </p:sp>
      <p:sp>
        <p:nvSpPr>
          <p:cNvPr id="116" name="Google Shape;116;p5"/>
          <p:cNvSpPr txBox="1"/>
          <p:nvPr/>
        </p:nvSpPr>
        <p:spPr>
          <a:xfrm>
            <a:off x="914399" y="4774019"/>
            <a:ext cx="4752754"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7 passengers</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2 passengers (red)</a:t>
            </a:r>
            <a:endParaRPr sz="1800">
              <a:solidFill>
                <a:schemeClr val="dk1"/>
              </a:solidFill>
              <a:latin typeface="Calibri"/>
              <a:ea typeface="Calibri"/>
              <a:cs typeface="Calibri"/>
              <a:sym typeface="Calibri"/>
            </a:endParaRPr>
          </a:p>
        </p:txBody>
      </p:sp>
      <p:sp>
        <p:nvSpPr>
          <p:cNvPr id="117" name="Google Shape;117;p5"/>
          <p:cNvSpPr txBox="1"/>
          <p:nvPr/>
        </p:nvSpPr>
        <p:spPr>
          <a:xfrm>
            <a:off x="233680" y="81280"/>
            <a:ext cx="680719"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4</a:t>
            </a:r>
            <a:endParaRPr sz="3200" b="1">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6"/>
          <p:cNvPicPr preferRelativeResize="0"/>
          <p:nvPr/>
        </p:nvPicPr>
        <p:blipFill rotWithShape="1">
          <a:blip r:embed="rId3">
            <a:alphaModFix/>
          </a:blip>
          <a:srcRect/>
          <a:stretch/>
        </p:blipFill>
        <p:spPr>
          <a:xfrm>
            <a:off x="40822" y="768705"/>
            <a:ext cx="12151178" cy="3402330"/>
          </a:xfrm>
          <a:prstGeom prst="rect">
            <a:avLst/>
          </a:prstGeom>
          <a:noFill/>
          <a:ln>
            <a:noFill/>
          </a:ln>
        </p:spPr>
      </p:pic>
      <p:sp>
        <p:nvSpPr>
          <p:cNvPr id="123" name="Google Shape;123;p6"/>
          <p:cNvSpPr txBox="1"/>
          <p:nvPr/>
        </p:nvSpPr>
        <p:spPr>
          <a:xfrm>
            <a:off x="914400" y="5364480"/>
            <a:ext cx="1056728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Khanh NC, Thai PQ, Quach HL, et al. Transmission of SARS-CoV 2 During Long-Haul Flight. Emerg Infect Dis. 2020; 26(11):2617-2624. doi: 10.3201/eid2611.203299.</a:t>
            </a:r>
            <a:endParaRPr/>
          </a:p>
        </p:txBody>
      </p:sp>
      <p:sp>
        <p:nvSpPr>
          <p:cNvPr id="124" name="Google Shape;124;p6"/>
          <p:cNvSpPr txBox="1"/>
          <p:nvPr/>
        </p:nvSpPr>
        <p:spPr>
          <a:xfrm>
            <a:off x="914400" y="4444592"/>
            <a:ext cx="4846320"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 = 1 passenger (red)</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15 passengers (orange)</a:t>
            </a:r>
            <a:endParaRPr sz="1800">
              <a:solidFill>
                <a:schemeClr val="dk1"/>
              </a:solidFill>
              <a:latin typeface="Calibri"/>
              <a:ea typeface="Calibri"/>
              <a:cs typeface="Calibri"/>
              <a:sym typeface="Calibri"/>
            </a:endParaRPr>
          </a:p>
        </p:txBody>
      </p:sp>
      <p:sp>
        <p:nvSpPr>
          <p:cNvPr id="125" name="Google Shape;125;p6"/>
          <p:cNvSpPr txBox="1"/>
          <p:nvPr/>
        </p:nvSpPr>
        <p:spPr>
          <a:xfrm>
            <a:off x="426720" y="335280"/>
            <a:ext cx="65024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5</a:t>
            </a:r>
            <a:endParaRPr sz="3200" b="1">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7"/>
          <p:cNvSpPr txBox="1"/>
          <p:nvPr/>
        </p:nvSpPr>
        <p:spPr>
          <a:xfrm>
            <a:off x="797442" y="6092456"/>
            <a:ext cx="1067508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Kong D, Wang Y, Lu L, et al. Clusters of 2019 coronavirus disease (COVID-19) cases in Chinese tour groups. Transbound Emerg Dis. 2021 Mar;68(2):684-691. doi: 10.1111/tbed.13729.</a:t>
            </a:r>
            <a:endParaRPr/>
          </a:p>
        </p:txBody>
      </p:sp>
      <p:pic>
        <p:nvPicPr>
          <p:cNvPr id="131" name="Google Shape;131;p7"/>
          <p:cNvPicPr preferRelativeResize="0"/>
          <p:nvPr/>
        </p:nvPicPr>
        <p:blipFill rotWithShape="1">
          <a:blip r:embed="rId3">
            <a:alphaModFix/>
          </a:blip>
          <a:srcRect/>
          <a:stretch/>
        </p:blipFill>
        <p:spPr>
          <a:xfrm>
            <a:off x="1061602" y="0"/>
            <a:ext cx="3901309" cy="5029200"/>
          </a:xfrm>
          <a:prstGeom prst="rect">
            <a:avLst/>
          </a:prstGeom>
          <a:noFill/>
          <a:ln>
            <a:noFill/>
          </a:ln>
        </p:spPr>
      </p:pic>
      <p:pic>
        <p:nvPicPr>
          <p:cNvPr id="132" name="Google Shape;132;p7"/>
          <p:cNvPicPr preferRelativeResize="0"/>
          <p:nvPr/>
        </p:nvPicPr>
        <p:blipFill rotWithShape="1">
          <a:blip r:embed="rId4">
            <a:alphaModFix/>
          </a:blip>
          <a:srcRect/>
          <a:stretch/>
        </p:blipFill>
        <p:spPr>
          <a:xfrm>
            <a:off x="5354580" y="156023"/>
            <a:ext cx="4745620" cy="2106592"/>
          </a:xfrm>
          <a:prstGeom prst="rect">
            <a:avLst/>
          </a:prstGeom>
          <a:noFill/>
          <a:ln>
            <a:noFill/>
          </a:ln>
        </p:spPr>
      </p:pic>
      <p:pic>
        <p:nvPicPr>
          <p:cNvPr id="133" name="Google Shape;133;p7"/>
          <p:cNvPicPr preferRelativeResize="0"/>
          <p:nvPr/>
        </p:nvPicPr>
        <p:blipFill rotWithShape="1">
          <a:blip r:embed="rId5">
            <a:alphaModFix/>
          </a:blip>
          <a:srcRect/>
          <a:stretch/>
        </p:blipFill>
        <p:spPr>
          <a:xfrm>
            <a:off x="5354580" y="2693083"/>
            <a:ext cx="5532699" cy="989635"/>
          </a:xfrm>
          <a:prstGeom prst="rect">
            <a:avLst/>
          </a:prstGeom>
          <a:noFill/>
          <a:ln>
            <a:noFill/>
          </a:ln>
        </p:spPr>
      </p:pic>
      <p:sp>
        <p:nvSpPr>
          <p:cNvPr id="134" name="Google Shape;134;p7"/>
          <p:cNvSpPr txBox="1"/>
          <p:nvPr/>
        </p:nvSpPr>
        <p:spPr>
          <a:xfrm>
            <a:off x="489098" y="4843641"/>
            <a:ext cx="5071730"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i="1">
                <a:solidFill>
                  <a:schemeClr val="dk1"/>
                </a:solidFill>
                <a:latin typeface="Calibri"/>
                <a:ea typeface="Calibri"/>
                <a:cs typeface="Calibri"/>
                <a:sym typeface="Calibri"/>
              </a:rPr>
              <a:t>Flight AF 139</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 = 1 passenger (yellow)</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3 passengers (2 confirmed cases and 1 suspected case, all seated &gt; 3 rows)</a:t>
            </a:r>
            <a:endParaRPr sz="1800">
              <a:solidFill>
                <a:schemeClr val="dk1"/>
              </a:solidFill>
              <a:latin typeface="Calibri"/>
              <a:ea typeface="Calibri"/>
              <a:cs typeface="Calibri"/>
              <a:sym typeface="Calibri"/>
            </a:endParaRPr>
          </a:p>
        </p:txBody>
      </p:sp>
      <p:sp>
        <p:nvSpPr>
          <p:cNvPr id="135" name="Google Shape;135;p7"/>
          <p:cNvSpPr txBox="1"/>
          <p:nvPr/>
        </p:nvSpPr>
        <p:spPr>
          <a:xfrm>
            <a:off x="233680" y="274320"/>
            <a:ext cx="64008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6</a:t>
            </a:r>
            <a:endParaRPr sz="3200" b="1">
              <a:solidFill>
                <a:schemeClr val="dk1"/>
              </a:solidFill>
              <a:latin typeface="Calibri"/>
              <a:ea typeface="Calibri"/>
              <a:cs typeface="Calibri"/>
              <a:sym typeface="Calibri"/>
            </a:endParaRPr>
          </a:p>
        </p:txBody>
      </p:sp>
      <p:sp>
        <p:nvSpPr>
          <p:cNvPr id="136" name="Google Shape;136;p7"/>
          <p:cNvSpPr txBox="1"/>
          <p:nvPr/>
        </p:nvSpPr>
        <p:spPr>
          <a:xfrm>
            <a:off x="5964865" y="3891516"/>
            <a:ext cx="5276242"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i="1">
                <a:solidFill>
                  <a:schemeClr val="dk1"/>
                </a:solidFill>
                <a:latin typeface="Calibri"/>
                <a:ea typeface="Calibri"/>
                <a:cs typeface="Calibri"/>
                <a:sym typeface="Calibri"/>
              </a:rPr>
              <a:t>Flight AF116</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5 passengers  with confirmed SARS-CoV-2 infection and 6 with suspected infection</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2 suspected cases (seated &lt; 3 rows)</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8"/>
          <p:cNvSpPr txBox="1"/>
          <p:nvPr/>
        </p:nvSpPr>
        <p:spPr>
          <a:xfrm>
            <a:off x="314958" y="5821648"/>
            <a:ext cx="1092324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Murphy N, Boland M, Bambury N, et al. A large national outbreak of COVID-19 linked to air travel, Ireland, summer 2020. Euro Surveill. 2020; 25(42):2001624. doi: 10.2807/1560-7917.ES.2020.25.42.2001624.</a:t>
            </a:r>
            <a:endParaRPr sz="1800">
              <a:solidFill>
                <a:schemeClr val="dk1"/>
              </a:solidFill>
              <a:latin typeface="Calibri"/>
              <a:ea typeface="Calibri"/>
              <a:cs typeface="Calibri"/>
              <a:sym typeface="Calibri"/>
            </a:endParaRPr>
          </a:p>
        </p:txBody>
      </p:sp>
      <p:pic>
        <p:nvPicPr>
          <p:cNvPr id="142" name="Google Shape;142;p8"/>
          <p:cNvPicPr preferRelativeResize="0"/>
          <p:nvPr/>
        </p:nvPicPr>
        <p:blipFill rotWithShape="1">
          <a:blip r:embed="rId3">
            <a:alphaModFix/>
          </a:blip>
          <a:srcRect/>
          <a:stretch/>
        </p:blipFill>
        <p:spPr>
          <a:xfrm>
            <a:off x="1329070" y="0"/>
            <a:ext cx="8633226" cy="4963633"/>
          </a:xfrm>
          <a:prstGeom prst="rect">
            <a:avLst/>
          </a:prstGeom>
          <a:noFill/>
          <a:ln>
            <a:noFill/>
          </a:ln>
        </p:spPr>
      </p:pic>
      <p:sp>
        <p:nvSpPr>
          <p:cNvPr id="143" name="Google Shape;143;p8"/>
          <p:cNvSpPr txBox="1"/>
          <p:nvPr/>
        </p:nvSpPr>
        <p:spPr>
          <a:xfrm>
            <a:off x="314959" y="499730"/>
            <a:ext cx="638838"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7</a:t>
            </a:r>
            <a:endParaRPr sz="3200" b="1">
              <a:solidFill>
                <a:schemeClr val="dk1"/>
              </a:solidFill>
              <a:latin typeface="Calibri"/>
              <a:ea typeface="Calibri"/>
              <a:cs typeface="Calibri"/>
              <a:sym typeface="Calibri"/>
            </a:endParaRPr>
          </a:p>
        </p:txBody>
      </p:sp>
      <p:sp>
        <p:nvSpPr>
          <p:cNvPr id="144" name="Google Shape;144;p8"/>
          <p:cNvSpPr txBox="1"/>
          <p:nvPr/>
        </p:nvSpPr>
        <p:spPr>
          <a:xfrm>
            <a:off x="423292" y="4798344"/>
            <a:ext cx="10706574"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unknown number (1 to 7 passengers)</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unknown number (4 to 12 passengers)</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There were 4 flight groups (numbered 1 to 4). </a:t>
            </a:r>
            <a:endParaRPr sz="18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9"/>
          <p:cNvPicPr preferRelativeResize="0"/>
          <p:nvPr/>
        </p:nvPicPr>
        <p:blipFill rotWithShape="1">
          <a:blip r:embed="rId3">
            <a:alphaModFix/>
          </a:blip>
          <a:srcRect/>
          <a:stretch/>
        </p:blipFill>
        <p:spPr>
          <a:xfrm>
            <a:off x="1467293" y="1213324"/>
            <a:ext cx="8102278" cy="2476982"/>
          </a:xfrm>
          <a:prstGeom prst="rect">
            <a:avLst/>
          </a:prstGeom>
          <a:noFill/>
          <a:ln>
            <a:noFill/>
          </a:ln>
        </p:spPr>
      </p:pic>
      <p:sp>
        <p:nvSpPr>
          <p:cNvPr id="150" name="Google Shape;150;p9"/>
          <p:cNvSpPr txBox="1"/>
          <p:nvPr/>
        </p:nvSpPr>
        <p:spPr>
          <a:xfrm>
            <a:off x="1853341" y="4976037"/>
            <a:ext cx="8102278"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1800">
                <a:solidFill>
                  <a:schemeClr val="dk1"/>
                </a:solidFill>
                <a:latin typeface="Calibri"/>
                <a:ea typeface="Calibri"/>
                <a:cs typeface="Calibri"/>
                <a:sym typeface="Calibri"/>
              </a:rPr>
              <a:t>Nir-Paz R, Grotto I, Strolov I, et al. Absence of in-flight transmission of SARS-CoV-2 likely due to use of face masks on board. J Travel Med. 2020 Dec 23;27(8):taaa117. doi: 10.1093/jtm/taaa117.</a:t>
            </a:r>
            <a:endParaRPr/>
          </a:p>
        </p:txBody>
      </p:sp>
      <p:sp>
        <p:nvSpPr>
          <p:cNvPr id="151" name="Google Shape;151;p9"/>
          <p:cNvSpPr txBox="1"/>
          <p:nvPr/>
        </p:nvSpPr>
        <p:spPr>
          <a:xfrm>
            <a:off x="414670" y="308344"/>
            <a:ext cx="105262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o-RO" sz="3200" b="1">
                <a:solidFill>
                  <a:schemeClr val="dk1"/>
                </a:solidFill>
                <a:latin typeface="Calibri"/>
                <a:ea typeface="Calibri"/>
                <a:cs typeface="Calibri"/>
                <a:sym typeface="Calibri"/>
              </a:rPr>
              <a:t>8</a:t>
            </a:r>
            <a:endParaRPr sz="3200" b="1">
              <a:solidFill>
                <a:schemeClr val="dk1"/>
              </a:solidFill>
              <a:latin typeface="Calibri"/>
              <a:ea typeface="Calibri"/>
              <a:cs typeface="Calibri"/>
              <a:sym typeface="Calibri"/>
            </a:endParaRPr>
          </a:p>
        </p:txBody>
      </p:sp>
      <p:sp>
        <p:nvSpPr>
          <p:cNvPr id="152" name="Google Shape;152;p9"/>
          <p:cNvSpPr txBox="1"/>
          <p:nvPr/>
        </p:nvSpPr>
        <p:spPr>
          <a:xfrm>
            <a:off x="2392326" y="4009501"/>
            <a:ext cx="6081823"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Index cases = 2 passengers (red)</a:t>
            </a:r>
            <a:endParaRPr/>
          </a:p>
          <a:p>
            <a:pPr marL="285750" marR="0" lvl="0" indent="-285750" algn="l" rtl="0">
              <a:spcBef>
                <a:spcPts val="0"/>
              </a:spcBef>
              <a:spcAft>
                <a:spcPts val="0"/>
              </a:spcAft>
              <a:buClr>
                <a:schemeClr val="dk1"/>
              </a:buClr>
              <a:buSzPts val="1800"/>
              <a:buFont typeface="Arial"/>
              <a:buChar char="•"/>
            </a:pPr>
            <a:r>
              <a:rPr lang="ro-RO" sz="1800">
                <a:solidFill>
                  <a:schemeClr val="dk1"/>
                </a:solidFill>
                <a:latin typeface="Calibri"/>
                <a:ea typeface="Calibri"/>
                <a:cs typeface="Calibri"/>
                <a:sym typeface="Calibri"/>
              </a:rPr>
              <a:t>Secondary cases = 0 passengers</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943</Words>
  <Application>Microsoft Office PowerPoint</Application>
  <PresentationFormat>Widescreen</PresentationFormat>
  <Paragraphs>95</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Cecilia Rosca</dc:creator>
  <cp:lastModifiedBy>Cecilia Rosca</cp:lastModifiedBy>
  <cp:revision>2</cp:revision>
  <dcterms:created xsi:type="dcterms:W3CDTF">2021-06-25T05:15:50Z</dcterms:created>
  <dcterms:modified xsi:type="dcterms:W3CDTF">2021-08-10T10:57:22Z</dcterms:modified>
</cp:coreProperties>
</file>