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6"/>
  </p:notesMasterIdLst>
  <p:sldIdLst>
    <p:sldId id="275" r:id="rId2"/>
    <p:sldId id="276" r:id="rId3"/>
    <p:sldId id="260" r:id="rId4"/>
    <p:sldId id="277" r:id="rId5"/>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5036"/>
    <p:restoredTop sz="94648"/>
  </p:normalViewPr>
  <p:slideViewPr>
    <p:cSldViewPr snapToGrid="0" snapToObjects="1">
      <p:cViewPr>
        <p:scale>
          <a:sx n="52" d="100"/>
          <a:sy n="52" d="100"/>
        </p:scale>
        <p:origin x="-1998" y="198"/>
      </p:cViewPr>
      <p:guideLst>
        <p:guide orient="horz" pos="3168"/>
        <p:guide pos="24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0FA5AD-DF75-D84E-A362-CB064F9620B8}" type="datetimeFigureOut">
              <a:rPr lang="en-US" smtClean="0"/>
              <a:t>8/26/2021</a:t>
            </a:fld>
            <a:endParaRPr lang="en-US"/>
          </a:p>
        </p:txBody>
      </p:sp>
      <p:sp>
        <p:nvSpPr>
          <p:cNvPr id="4" name="Slide Image Placeholder 3"/>
          <p:cNvSpPr>
            <a:spLocks noGrp="1" noRot="1" noChangeAspect="1"/>
          </p:cNvSpPr>
          <p:nvPr>
            <p:ph type="sldImg" idx="2"/>
          </p:nvPr>
        </p:nvSpPr>
        <p:spPr>
          <a:xfrm>
            <a:off x="2236788" y="1143000"/>
            <a:ext cx="23844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8CA848-336B-E348-9D38-67F6E0598333}" type="slidenum">
              <a:rPr lang="en-US" smtClean="0"/>
              <a:t>‹#›</a:t>
            </a:fld>
            <a:endParaRPr lang="en-US"/>
          </a:p>
        </p:txBody>
      </p:sp>
    </p:spTree>
    <p:extLst>
      <p:ext uri="{BB962C8B-B14F-4D97-AF65-F5344CB8AC3E}">
        <p14:creationId xmlns:p14="http://schemas.microsoft.com/office/powerpoint/2010/main" val="2089605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8CA848-336B-E348-9D38-67F6E0598333}" type="slidenum">
              <a:rPr lang="en-US" smtClean="0"/>
              <a:t>1</a:t>
            </a:fld>
            <a:endParaRPr lang="en-US"/>
          </a:p>
        </p:txBody>
      </p:sp>
    </p:spTree>
    <p:extLst>
      <p:ext uri="{BB962C8B-B14F-4D97-AF65-F5344CB8AC3E}">
        <p14:creationId xmlns:p14="http://schemas.microsoft.com/office/powerpoint/2010/main" val="2916591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A3E46B8-5829-6C40-8B17-1AB240EF836D}" type="datetimeFigureOut">
              <a:rPr lang="en-US" smtClean="0"/>
              <a:t>8/26/2021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31D6B9-31A7-8F42-B2A0-B7BF626FBA7A}" type="slidenum">
              <a:rPr lang="en-US" smtClean="0"/>
              <a:t>‹#›</a:t>
            </a:fld>
            <a:endParaRPr lang="en-US"/>
          </a:p>
        </p:txBody>
      </p:sp>
    </p:spTree>
    <p:extLst>
      <p:ext uri="{BB962C8B-B14F-4D97-AF65-F5344CB8AC3E}">
        <p14:creationId xmlns:p14="http://schemas.microsoft.com/office/powerpoint/2010/main" val="36509470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3E46B8-5829-6C40-8B17-1AB240EF836D}" type="datetimeFigureOut">
              <a:rPr lang="en-US" smtClean="0"/>
              <a:t>8/26/2021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31D6B9-31A7-8F42-B2A0-B7BF626FBA7A}" type="slidenum">
              <a:rPr lang="en-US" smtClean="0"/>
              <a:t>‹#›</a:t>
            </a:fld>
            <a:endParaRPr lang="en-US"/>
          </a:p>
        </p:txBody>
      </p:sp>
    </p:spTree>
    <p:extLst>
      <p:ext uri="{BB962C8B-B14F-4D97-AF65-F5344CB8AC3E}">
        <p14:creationId xmlns:p14="http://schemas.microsoft.com/office/powerpoint/2010/main" val="1453463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3E46B8-5829-6C40-8B17-1AB240EF836D}" type="datetimeFigureOut">
              <a:rPr lang="en-US" smtClean="0"/>
              <a:t>8/26/2021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31D6B9-31A7-8F42-B2A0-B7BF626FBA7A}" type="slidenum">
              <a:rPr lang="en-US" smtClean="0"/>
              <a:t>‹#›</a:t>
            </a:fld>
            <a:endParaRPr lang="en-US"/>
          </a:p>
        </p:txBody>
      </p:sp>
    </p:spTree>
    <p:extLst>
      <p:ext uri="{BB962C8B-B14F-4D97-AF65-F5344CB8AC3E}">
        <p14:creationId xmlns:p14="http://schemas.microsoft.com/office/powerpoint/2010/main" val="3433067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3E46B8-5829-6C40-8B17-1AB240EF836D}" type="datetimeFigureOut">
              <a:rPr lang="en-US" smtClean="0"/>
              <a:t>8/26/2021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31D6B9-31A7-8F42-B2A0-B7BF626FBA7A}" type="slidenum">
              <a:rPr lang="en-US" smtClean="0"/>
              <a:t>‹#›</a:t>
            </a:fld>
            <a:endParaRPr lang="en-US"/>
          </a:p>
        </p:txBody>
      </p:sp>
    </p:spTree>
    <p:extLst>
      <p:ext uri="{BB962C8B-B14F-4D97-AF65-F5344CB8AC3E}">
        <p14:creationId xmlns:p14="http://schemas.microsoft.com/office/powerpoint/2010/main" val="4012999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A3E46B8-5829-6C40-8B17-1AB240EF836D}" type="datetimeFigureOut">
              <a:rPr lang="en-US" smtClean="0"/>
              <a:t>8/26/2021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31D6B9-31A7-8F42-B2A0-B7BF626FBA7A}" type="slidenum">
              <a:rPr lang="en-US" smtClean="0"/>
              <a:t>‹#›</a:t>
            </a:fld>
            <a:endParaRPr lang="en-US"/>
          </a:p>
        </p:txBody>
      </p:sp>
    </p:spTree>
    <p:extLst>
      <p:ext uri="{BB962C8B-B14F-4D97-AF65-F5344CB8AC3E}">
        <p14:creationId xmlns:p14="http://schemas.microsoft.com/office/powerpoint/2010/main" val="2581507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A3E46B8-5829-6C40-8B17-1AB240EF836D}" type="datetimeFigureOut">
              <a:rPr lang="en-US" smtClean="0"/>
              <a:t>8/26/2021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31D6B9-31A7-8F42-B2A0-B7BF626FBA7A}" type="slidenum">
              <a:rPr lang="en-US" smtClean="0"/>
              <a:t>‹#›</a:t>
            </a:fld>
            <a:endParaRPr lang="en-US"/>
          </a:p>
        </p:txBody>
      </p:sp>
    </p:spTree>
    <p:extLst>
      <p:ext uri="{BB962C8B-B14F-4D97-AF65-F5344CB8AC3E}">
        <p14:creationId xmlns:p14="http://schemas.microsoft.com/office/powerpoint/2010/main" val="438050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A3E46B8-5829-6C40-8B17-1AB240EF836D}" type="datetimeFigureOut">
              <a:rPr lang="en-US" smtClean="0"/>
              <a:t>8/26/2021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31D6B9-31A7-8F42-B2A0-B7BF626FBA7A}" type="slidenum">
              <a:rPr lang="en-US" smtClean="0"/>
              <a:t>‹#›</a:t>
            </a:fld>
            <a:endParaRPr lang="en-US"/>
          </a:p>
        </p:txBody>
      </p:sp>
    </p:spTree>
    <p:extLst>
      <p:ext uri="{BB962C8B-B14F-4D97-AF65-F5344CB8AC3E}">
        <p14:creationId xmlns:p14="http://schemas.microsoft.com/office/powerpoint/2010/main" val="241007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A3E46B8-5829-6C40-8B17-1AB240EF836D}" type="datetimeFigureOut">
              <a:rPr lang="en-US" smtClean="0"/>
              <a:t>8/26/2021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31D6B9-31A7-8F42-B2A0-B7BF626FBA7A}" type="slidenum">
              <a:rPr lang="en-US" smtClean="0"/>
              <a:t>‹#›</a:t>
            </a:fld>
            <a:endParaRPr lang="en-US"/>
          </a:p>
        </p:txBody>
      </p:sp>
    </p:spTree>
    <p:extLst>
      <p:ext uri="{BB962C8B-B14F-4D97-AF65-F5344CB8AC3E}">
        <p14:creationId xmlns:p14="http://schemas.microsoft.com/office/powerpoint/2010/main" val="2166812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3E46B8-5829-6C40-8B17-1AB240EF836D}" type="datetimeFigureOut">
              <a:rPr lang="en-US" smtClean="0"/>
              <a:t>8/26/2021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31D6B9-31A7-8F42-B2A0-B7BF626FBA7A}" type="slidenum">
              <a:rPr lang="en-US" smtClean="0"/>
              <a:t>‹#›</a:t>
            </a:fld>
            <a:endParaRPr lang="en-US"/>
          </a:p>
        </p:txBody>
      </p:sp>
    </p:spTree>
    <p:extLst>
      <p:ext uri="{BB962C8B-B14F-4D97-AF65-F5344CB8AC3E}">
        <p14:creationId xmlns:p14="http://schemas.microsoft.com/office/powerpoint/2010/main" val="30330412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1A3E46B8-5829-6C40-8B17-1AB240EF836D}" type="datetimeFigureOut">
              <a:rPr lang="en-US" smtClean="0"/>
              <a:t>8/26/2021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31D6B9-31A7-8F42-B2A0-B7BF626FBA7A}" type="slidenum">
              <a:rPr lang="en-US" smtClean="0"/>
              <a:t>‹#›</a:t>
            </a:fld>
            <a:endParaRPr lang="en-US"/>
          </a:p>
        </p:txBody>
      </p:sp>
    </p:spTree>
    <p:extLst>
      <p:ext uri="{BB962C8B-B14F-4D97-AF65-F5344CB8AC3E}">
        <p14:creationId xmlns:p14="http://schemas.microsoft.com/office/powerpoint/2010/main" val="214265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1A3E46B8-5829-6C40-8B17-1AB240EF836D}" type="datetimeFigureOut">
              <a:rPr lang="en-US" smtClean="0"/>
              <a:t>8/26/2021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31D6B9-31A7-8F42-B2A0-B7BF626FBA7A}" type="slidenum">
              <a:rPr lang="en-US" smtClean="0"/>
              <a:t>‹#›</a:t>
            </a:fld>
            <a:endParaRPr lang="en-US"/>
          </a:p>
        </p:txBody>
      </p:sp>
    </p:spTree>
    <p:extLst>
      <p:ext uri="{BB962C8B-B14F-4D97-AF65-F5344CB8AC3E}">
        <p14:creationId xmlns:p14="http://schemas.microsoft.com/office/powerpoint/2010/main" val="333434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1A3E46B8-5829-6C40-8B17-1AB240EF836D}" type="datetimeFigureOut">
              <a:rPr lang="en-US" smtClean="0"/>
              <a:t>8/26/2021</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F031D6B9-31A7-8F42-B2A0-B7BF626FBA7A}" type="slidenum">
              <a:rPr lang="en-US" smtClean="0"/>
              <a:t>‹#›</a:t>
            </a:fld>
            <a:endParaRPr lang="en-US"/>
          </a:p>
        </p:txBody>
      </p:sp>
    </p:spTree>
    <p:extLst>
      <p:ext uri="{BB962C8B-B14F-4D97-AF65-F5344CB8AC3E}">
        <p14:creationId xmlns:p14="http://schemas.microsoft.com/office/powerpoint/2010/main" val="13118057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emf"/><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tif"/><Relationship Id="rId2" Type="http://schemas.openxmlformats.org/officeDocument/2006/relationships/image" Target="../media/image5.ti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2.tif"/><Relationship Id="rId3" Type="http://schemas.openxmlformats.org/officeDocument/2006/relationships/image" Target="../media/image8.png"/><Relationship Id="rId7" Type="http://schemas.openxmlformats.org/officeDocument/2006/relationships/image" Target="../media/image11.tif"/><Relationship Id="rId2" Type="http://schemas.openxmlformats.org/officeDocument/2006/relationships/image" Target="../media/image7.tif"/><Relationship Id="rId1" Type="http://schemas.openxmlformats.org/officeDocument/2006/relationships/slideLayout" Target="../slideLayouts/slideLayout2.xml"/><Relationship Id="rId6" Type="http://schemas.openxmlformats.org/officeDocument/2006/relationships/image" Target="../media/image10.tif"/><Relationship Id="rId5" Type="http://schemas.openxmlformats.org/officeDocument/2006/relationships/image" Target="../media/image9.tif"/><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1D378FFC-DC49-B04D-8DD7-767EE8A30D6A}"/>
              </a:ext>
            </a:extLst>
          </p:cNvPr>
          <p:cNvSpPr txBox="1"/>
          <p:nvPr/>
        </p:nvSpPr>
        <p:spPr>
          <a:xfrm>
            <a:off x="90556" y="186490"/>
            <a:ext cx="2659702"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Supplemental Figure 1</a:t>
            </a:r>
            <a:endParaRPr lang="en-US" b="1" dirty="0"/>
          </a:p>
        </p:txBody>
      </p:sp>
      <p:sp>
        <p:nvSpPr>
          <p:cNvPr id="7" name="TextBox 6">
            <a:extLst>
              <a:ext uri="{FF2B5EF4-FFF2-40B4-BE49-F238E27FC236}">
                <a16:creationId xmlns:a16="http://schemas.microsoft.com/office/drawing/2014/main" xmlns="" id="{109F63AB-59DF-4048-B4E3-091A952C2AE6}"/>
              </a:ext>
            </a:extLst>
          </p:cNvPr>
          <p:cNvSpPr txBox="1"/>
          <p:nvPr/>
        </p:nvSpPr>
        <p:spPr>
          <a:xfrm>
            <a:off x="189619" y="630619"/>
            <a:ext cx="351378"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A</a:t>
            </a:r>
          </a:p>
        </p:txBody>
      </p:sp>
      <p:sp>
        <p:nvSpPr>
          <p:cNvPr id="8" name="TextBox 7">
            <a:extLst>
              <a:ext uri="{FF2B5EF4-FFF2-40B4-BE49-F238E27FC236}">
                <a16:creationId xmlns:a16="http://schemas.microsoft.com/office/drawing/2014/main" xmlns="" id="{F70D48F3-C0F2-D149-851B-40329792BA19}"/>
              </a:ext>
            </a:extLst>
          </p:cNvPr>
          <p:cNvSpPr txBox="1"/>
          <p:nvPr/>
        </p:nvSpPr>
        <p:spPr>
          <a:xfrm>
            <a:off x="3907267" y="555822"/>
            <a:ext cx="351378"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B</a:t>
            </a:r>
          </a:p>
        </p:txBody>
      </p:sp>
      <p:sp>
        <p:nvSpPr>
          <p:cNvPr id="2" name="TextBox 1">
            <a:extLst>
              <a:ext uri="{FF2B5EF4-FFF2-40B4-BE49-F238E27FC236}">
                <a16:creationId xmlns:a16="http://schemas.microsoft.com/office/drawing/2014/main" xmlns="" id="{30EC00DA-D0F7-1B4F-B124-AAE6549C496D}"/>
              </a:ext>
            </a:extLst>
          </p:cNvPr>
          <p:cNvSpPr txBox="1"/>
          <p:nvPr/>
        </p:nvSpPr>
        <p:spPr>
          <a:xfrm>
            <a:off x="365309" y="5435241"/>
            <a:ext cx="5872612" cy="1384995"/>
          </a:xfrm>
          <a:prstGeom prst="rect">
            <a:avLst/>
          </a:prstGeom>
          <a:noFill/>
        </p:spPr>
        <p:txBody>
          <a:bodyPr wrap="square" rtlCol="0">
            <a:spAutoFit/>
          </a:bodyPr>
          <a:lstStyle/>
          <a:p>
            <a:pPr algn="just"/>
            <a:r>
              <a:rPr lang="en-US" sz="1200" dirty="0">
                <a:latin typeface="Times" pitchFamily="2" charset="0"/>
              </a:rPr>
              <a:t>Supplemental Figure 1: Locomotion with glial knockdown of </a:t>
            </a:r>
            <a:r>
              <a:rPr lang="en-US" sz="1200" i="1" dirty="0">
                <a:latin typeface="Times" pitchFamily="2" charset="0"/>
              </a:rPr>
              <a:t>Syt4</a:t>
            </a:r>
            <a:r>
              <a:rPr lang="en-US" sz="1200" dirty="0">
                <a:latin typeface="Times" pitchFamily="2" charset="0"/>
              </a:rPr>
              <a:t> (1A), </a:t>
            </a:r>
            <a:r>
              <a:rPr lang="en-US" sz="1200" i="1" dirty="0">
                <a:latin typeface="Times" pitchFamily="2" charset="0"/>
              </a:rPr>
              <a:t>fray</a:t>
            </a:r>
            <a:r>
              <a:rPr lang="en-US" sz="1200" dirty="0">
                <a:latin typeface="Times" pitchFamily="2" charset="0"/>
              </a:rPr>
              <a:t> (1B), and control RNAi (1C). The genotypes of control flies (black) and α-synuclein flies (red) that lack an RNAi are </a:t>
            </a:r>
            <a:r>
              <a:rPr lang="en-US" sz="1200" i="1" dirty="0">
                <a:latin typeface="Times" pitchFamily="2" charset="0"/>
              </a:rPr>
              <a:t>nSybQF2, repo-Gal4/+ </a:t>
            </a:r>
            <a:r>
              <a:rPr lang="en-US" sz="1200" dirty="0">
                <a:latin typeface="Times" pitchFamily="2" charset="0"/>
              </a:rPr>
              <a:t>and </a:t>
            </a:r>
            <a:r>
              <a:rPr lang="en-US" sz="1200" i="1" dirty="0">
                <a:latin typeface="Times" pitchFamily="2" charset="0"/>
              </a:rPr>
              <a:t>QUAS-</a:t>
            </a:r>
            <a:r>
              <a:rPr lang="en-US" sz="1200" dirty="0">
                <a:latin typeface="Times" pitchFamily="2" charset="0"/>
              </a:rPr>
              <a:t>α-</a:t>
            </a:r>
            <a:r>
              <a:rPr lang="en-US" sz="1200" i="1" dirty="0">
                <a:latin typeface="Times" pitchFamily="2" charset="0"/>
              </a:rPr>
              <a:t>Syn, nSybQF2, repo-Gal4/+, </a:t>
            </a:r>
            <a:r>
              <a:rPr lang="en-US" sz="1200" dirty="0">
                <a:latin typeface="Times" pitchFamily="2" charset="0"/>
              </a:rPr>
              <a:t>respectively. Locomotion assay was performed 10 days post-</a:t>
            </a:r>
            <a:r>
              <a:rPr lang="en-US" sz="1200" dirty="0" err="1">
                <a:latin typeface="Times" pitchFamily="2" charset="0"/>
              </a:rPr>
              <a:t>eclosion</a:t>
            </a:r>
            <a:r>
              <a:rPr lang="en-US" sz="1200" dirty="0">
                <a:latin typeface="Times" pitchFamily="2" charset="0"/>
              </a:rPr>
              <a:t>. N = minimum 60 flies per genotype, 6 biological replicates of 9-14 flies/vial. * = p &lt; 0.05 , ** = p &lt;0.01, *** = p &lt; 0.005, *** = p &lt;0.001</a:t>
            </a:r>
          </a:p>
          <a:p>
            <a:endParaRPr lang="en-US" sz="1200" dirty="0">
              <a:latin typeface="Times" pitchFamily="2" charset="0"/>
            </a:endParaRPr>
          </a:p>
        </p:txBody>
      </p:sp>
      <p:sp>
        <p:nvSpPr>
          <p:cNvPr id="12" name="TextBox 11">
            <a:extLst>
              <a:ext uri="{FF2B5EF4-FFF2-40B4-BE49-F238E27FC236}">
                <a16:creationId xmlns:a16="http://schemas.microsoft.com/office/drawing/2014/main" xmlns="" id="{F1C9F7BD-4DFE-2F4A-8BFA-8907A84A5F8D}"/>
              </a:ext>
            </a:extLst>
          </p:cNvPr>
          <p:cNvSpPr txBox="1"/>
          <p:nvPr/>
        </p:nvSpPr>
        <p:spPr>
          <a:xfrm>
            <a:off x="128584" y="2964503"/>
            <a:ext cx="351378"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C</a:t>
            </a:r>
          </a:p>
        </p:txBody>
      </p:sp>
      <p:pic>
        <p:nvPicPr>
          <p:cNvPr id="11" name="Picture 10">
            <a:extLst>
              <a:ext uri="{FF2B5EF4-FFF2-40B4-BE49-F238E27FC236}">
                <a16:creationId xmlns:a16="http://schemas.microsoft.com/office/drawing/2014/main" xmlns="" id="{21652DA8-3933-8C46-B2DC-E4BF18378305}"/>
              </a:ext>
            </a:extLst>
          </p:cNvPr>
          <p:cNvPicPr>
            <a:picLocks noChangeAspect="1"/>
          </p:cNvPicPr>
          <p:nvPr/>
        </p:nvPicPr>
        <p:blipFill>
          <a:blip r:embed="rId3"/>
          <a:stretch>
            <a:fillRect/>
          </a:stretch>
        </p:blipFill>
        <p:spPr>
          <a:xfrm>
            <a:off x="479962" y="762501"/>
            <a:ext cx="3385173" cy="2408681"/>
          </a:xfrm>
          <a:prstGeom prst="rect">
            <a:avLst/>
          </a:prstGeom>
        </p:spPr>
      </p:pic>
      <p:pic>
        <p:nvPicPr>
          <p:cNvPr id="15" name="Picture 14">
            <a:extLst>
              <a:ext uri="{FF2B5EF4-FFF2-40B4-BE49-F238E27FC236}">
                <a16:creationId xmlns:a16="http://schemas.microsoft.com/office/drawing/2014/main" xmlns="" id="{4B6FBEFA-5658-E14C-805F-8DD47CB2E83D}"/>
              </a:ext>
            </a:extLst>
          </p:cNvPr>
          <p:cNvPicPr>
            <a:picLocks noChangeAspect="1"/>
          </p:cNvPicPr>
          <p:nvPr/>
        </p:nvPicPr>
        <p:blipFill>
          <a:blip r:embed="rId4"/>
          <a:stretch>
            <a:fillRect/>
          </a:stretch>
        </p:blipFill>
        <p:spPr>
          <a:xfrm>
            <a:off x="4275901" y="762502"/>
            <a:ext cx="3244914" cy="2332944"/>
          </a:xfrm>
          <a:prstGeom prst="rect">
            <a:avLst/>
          </a:prstGeom>
        </p:spPr>
      </p:pic>
      <p:pic>
        <p:nvPicPr>
          <p:cNvPr id="4" name="Picture 3">
            <a:extLst>
              <a:ext uri="{FF2B5EF4-FFF2-40B4-BE49-F238E27FC236}">
                <a16:creationId xmlns:a16="http://schemas.microsoft.com/office/drawing/2014/main" xmlns="" id="{97A7BE51-555A-1543-A876-55AACCC62045}"/>
              </a:ext>
            </a:extLst>
          </p:cNvPr>
          <p:cNvPicPr>
            <a:picLocks noChangeAspect="1"/>
          </p:cNvPicPr>
          <p:nvPr/>
        </p:nvPicPr>
        <p:blipFill>
          <a:blip r:embed="rId5"/>
          <a:stretch>
            <a:fillRect/>
          </a:stretch>
        </p:blipFill>
        <p:spPr>
          <a:xfrm>
            <a:off x="627020" y="3390297"/>
            <a:ext cx="3385173" cy="2046849"/>
          </a:xfrm>
          <a:prstGeom prst="rect">
            <a:avLst/>
          </a:prstGeom>
        </p:spPr>
      </p:pic>
    </p:spTree>
    <p:extLst>
      <p:ext uri="{BB962C8B-B14F-4D97-AF65-F5344CB8AC3E}">
        <p14:creationId xmlns:p14="http://schemas.microsoft.com/office/powerpoint/2010/main" val="813842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0688F2A-BD6D-6B48-BCE1-3A249DFE7A99}"/>
              </a:ext>
            </a:extLst>
          </p:cNvPr>
          <p:cNvSpPr txBox="1"/>
          <p:nvPr/>
        </p:nvSpPr>
        <p:spPr>
          <a:xfrm>
            <a:off x="90556" y="186490"/>
            <a:ext cx="2659702"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Supplemental Figure 2</a:t>
            </a:r>
            <a:endParaRPr lang="en-US" b="1" dirty="0"/>
          </a:p>
        </p:txBody>
      </p:sp>
      <p:sp>
        <p:nvSpPr>
          <p:cNvPr id="5" name="TextBox 4">
            <a:extLst>
              <a:ext uri="{FF2B5EF4-FFF2-40B4-BE49-F238E27FC236}">
                <a16:creationId xmlns:a16="http://schemas.microsoft.com/office/drawing/2014/main" xmlns="" id="{F20B218D-F4BE-F642-9422-A67329C976EB}"/>
              </a:ext>
            </a:extLst>
          </p:cNvPr>
          <p:cNvSpPr txBox="1"/>
          <p:nvPr/>
        </p:nvSpPr>
        <p:spPr>
          <a:xfrm>
            <a:off x="285796" y="3540322"/>
            <a:ext cx="6857126" cy="1569660"/>
          </a:xfrm>
          <a:prstGeom prst="rect">
            <a:avLst/>
          </a:prstGeom>
          <a:noFill/>
        </p:spPr>
        <p:txBody>
          <a:bodyPr wrap="square" rtlCol="0">
            <a:spAutoFit/>
          </a:bodyPr>
          <a:lstStyle/>
          <a:p>
            <a:pPr algn="just"/>
            <a:r>
              <a:rPr lang="en-US" sz="1200" dirty="0">
                <a:latin typeface="Times" pitchFamily="2" charset="0"/>
              </a:rPr>
              <a:t>Supplemental Figure 2: Knockdown of each gene of interest was validated by </a:t>
            </a:r>
            <a:r>
              <a:rPr lang="en-US" sz="1200" dirty="0" err="1">
                <a:latin typeface="Times" pitchFamily="2" charset="0"/>
              </a:rPr>
              <a:t>qRT</a:t>
            </a:r>
            <a:r>
              <a:rPr lang="en-US" sz="1200" dirty="0">
                <a:latin typeface="Times" pitchFamily="2" charset="0"/>
              </a:rPr>
              <a:t>-PCR. In each case relative expression is shown in comparison to flies containing the genetic drivers but not the RNAi in question, normalized to 1. Ric knockdown was confirmed using the pan-glial driver </a:t>
            </a:r>
            <a:r>
              <a:rPr lang="en-US" sz="1200" i="1" dirty="0">
                <a:latin typeface="Times" pitchFamily="2" charset="0"/>
              </a:rPr>
              <a:t>repo-Gal4</a:t>
            </a:r>
            <a:r>
              <a:rPr lang="en-US" sz="1200" dirty="0">
                <a:latin typeface="Times" pitchFamily="2" charset="0"/>
              </a:rPr>
              <a:t>, aux knockdown was confirmed using the astrocyte-like glial driver </a:t>
            </a:r>
            <a:r>
              <a:rPr lang="en-US" sz="1200" i="1" dirty="0">
                <a:latin typeface="Times" pitchFamily="2" charset="0"/>
              </a:rPr>
              <a:t>alrm-Gal4, </a:t>
            </a:r>
            <a:r>
              <a:rPr lang="en-US" sz="1200" dirty="0">
                <a:latin typeface="Times" pitchFamily="2" charset="0"/>
              </a:rPr>
              <a:t>and </a:t>
            </a:r>
            <a:r>
              <a:rPr lang="en-US" sz="1200" i="1" dirty="0">
                <a:latin typeface="Times" pitchFamily="2" charset="0"/>
              </a:rPr>
              <a:t>Lrrk </a:t>
            </a:r>
            <a:r>
              <a:rPr lang="en-US" sz="1200" dirty="0">
                <a:latin typeface="Times" pitchFamily="2" charset="0"/>
              </a:rPr>
              <a:t>and </a:t>
            </a:r>
            <a:r>
              <a:rPr lang="en-US" sz="1200" i="1" dirty="0">
                <a:latin typeface="Times" pitchFamily="2" charset="0"/>
              </a:rPr>
              <a:t>Vps13 </a:t>
            </a:r>
            <a:r>
              <a:rPr lang="en-US" sz="1200" dirty="0">
                <a:latin typeface="Times" pitchFamily="2" charset="0"/>
              </a:rPr>
              <a:t>knockdown were confirmed using the ubiquitously expressed </a:t>
            </a:r>
            <a:r>
              <a:rPr lang="en-US" sz="1200" i="1" dirty="0">
                <a:latin typeface="Times" pitchFamily="2" charset="0"/>
              </a:rPr>
              <a:t>da-Gal4 </a:t>
            </a:r>
            <a:r>
              <a:rPr lang="en-US" sz="1200" dirty="0">
                <a:latin typeface="Times" pitchFamily="2" charset="0"/>
              </a:rPr>
              <a:t>driver.  These experiments were performed at day 1 post-</a:t>
            </a:r>
            <a:r>
              <a:rPr lang="en-US" sz="1200" dirty="0" err="1">
                <a:latin typeface="Times" pitchFamily="2" charset="0"/>
              </a:rPr>
              <a:t>eclosion</a:t>
            </a:r>
            <a:r>
              <a:rPr lang="en-US" sz="1200" dirty="0">
                <a:latin typeface="Times" pitchFamily="2" charset="0"/>
              </a:rPr>
              <a:t>. N= 3 biological replicates per genotype.  Note that in the second panel the error bar is small but present. </a:t>
            </a:r>
          </a:p>
          <a:p>
            <a:endParaRPr lang="en-US" sz="1200" dirty="0">
              <a:latin typeface="Times" pitchFamily="2" charset="0"/>
            </a:endParaRPr>
          </a:p>
        </p:txBody>
      </p:sp>
      <p:pic>
        <p:nvPicPr>
          <p:cNvPr id="8" name="Picture 7">
            <a:extLst>
              <a:ext uri="{FF2B5EF4-FFF2-40B4-BE49-F238E27FC236}">
                <a16:creationId xmlns:a16="http://schemas.microsoft.com/office/drawing/2014/main" xmlns="" id="{4B145911-88F6-C94D-9F99-5BFE6F011E3D}"/>
              </a:ext>
            </a:extLst>
          </p:cNvPr>
          <p:cNvPicPr>
            <a:picLocks noChangeAspect="1"/>
          </p:cNvPicPr>
          <p:nvPr/>
        </p:nvPicPr>
        <p:blipFill>
          <a:blip r:embed="rId2"/>
          <a:stretch>
            <a:fillRect/>
          </a:stretch>
        </p:blipFill>
        <p:spPr>
          <a:xfrm>
            <a:off x="208722" y="676472"/>
            <a:ext cx="6934200" cy="2743200"/>
          </a:xfrm>
          <a:prstGeom prst="rect">
            <a:avLst/>
          </a:prstGeom>
        </p:spPr>
      </p:pic>
    </p:spTree>
    <p:extLst>
      <p:ext uri="{BB962C8B-B14F-4D97-AF65-F5344CB8AC3E}">
        <p14:creationId xmlns:p14="http://schemas.microsoft.com/office/powerpoint/2010/main" val="2389130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3EEE17C4-9FD5-654A-BDD9-96A32C94ED94}"/>
              </a:ext>
            </a:extLst>
          </p:cNvPr>
          <p:cNvSpPr txBox="1"/>
          <p:nvPr/>
        </p:nvSpPr>
        <p:spPr>
          <a:xfrm>
            <a:off x="0" y="0"/>
            <a:ext cx="2659702"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Supplemental Figure 3</a:t>
            </a:r>
            <a:endParaRPr lang="en-US" b="1" dirty="0"/>
          </a:p>
        </p:txBody>
      </p:sp>
      <p:sp>
        <p:nvSpPr>
          <p:cNvPr id="16" name="TextBox 15">
            <a:extLst>
              <a:ext uri="{FF2B5EF4-FFF2-40B4-BE49-F238E27FC236}">
                <a16:creationId xmlns:a16="http://schemas.microsoft.com/office/drawing/2014/main" xmlns="" id="{BC50EB46-03F6-4343-BBF6-77F1E85A42E9}"/>
              </a:ext>
            </a:extLst>
          </p:cNvPr>
          <p:cNvSpPr txBox="1"/>
          <p:nvPr/>
        </p:nvSpPr>
        <p:spPr>
          <a:xfrm>
            <a:off x="457201" y="1473657"/>
            <a:ext cx="1539845" cy="369332"/>
          </a:xfrm>
          <a:prstGeom prst="rect">
            <a:avLst/>
          </a:prstGeom>
          <a:noFill/>
        </p:spPr>
        <p:txBody>
          <a:bodyPr wrap="none" rtlCol="0">
            <a:spAutoFit/>
          </a:bodyPr>
          <a:lstStyle/>
          <a:p>
            <a:r>
              <a:rPr lang="en-US" dirty="0"/>
              <a:t>pSer129 </a:t>
            </a:r>
            <a:r>
              <a:rPr lang="en-US" dirty="0">
                <a:latin typeface="Symbol" pitchFamily="2" charset="2"/>
              </a:rPr>
              <a:t>a</a:t>
            </a:r>
            <a:r>
              <a:rPr lang="en-US" dirty="0"/>
              <a:t>-syn</a:t>
            </a:r>
          </a:p>
        </p:txBody>
      </p:sp>
      <p:sp>
        <p:nvSpPr>
          <p:cNvPr id="18" name="TextBox 17">
            <a:extLst>
              <a:ext uri="{FF2B5EF4-FFF2-40B4-BE49-F238E27FC236}">
                <a16:creationId xmlns:a16="http://schemas.microsoft.com/office/drawing/2014/main" xmlns="" id="{88DE0781-82EA-574F-AE91-3158076C1A5D}"/>
              </a:ext>
            </a:extLst>
          </p:cNvPr>
          <p:cNvSpPr txBox="1"/>
          <p:nvPr/>
        </p:nvSpPr>
        <p:spPr>
          <a:xfrm>
            <a:off x="780302" y="2461880"/>
            <a:ext cx="1216743" cy="369332"/>
          </a:xfrm>
          <a:prstGeom prst="rect">
            <a:avLst/>
          </a:prstGeom>
          <a:noFill/>
        </p:spPr>
        <p:txBody>
          <a:bodyPr wrap="none" rtlCol="0">
            <a:spAutoFit/>
          </a:bodyPr>
          <a:lstStyle/>
          <a:p>
            <a:r>
              <a:rPr lang="en-US" dirty="0"/>
              <a:t>Total </a:t>
            </a:r>
            <a:r>
              <a:rPr lang="en-US" dirty="0">
                <a:latin typeface="Symbol" pitchFamily="2" charset="2"/>
              </a:rPr>
              <a:t>a</a:t>
            </a:r>
            <a:r>
              <a:rPr lang="en-US" dirty="0"/>
              <a:t>-syn</a:t>
            </a:r>
          </a:p>
        </p:txBody>
      </p:sp>
      <p:sp>
        <p:nvSpPr>
          <p:cNvPr id="19" name="TextBox 18">
            <a:extLst>
              <a:ext uri="{FF2B5EF4-FFF2-40B4-BE49-F238E27FC236}">
                <a16:creationId xmlns:a16="http://schemas.microsoft.com/office/drawing/2014/main" xmlns="" id="{FFD5A1A3-B77E-7442-A8B8-95DC91C85BE3}"/>
              </a:ext>
            </a:extLst>
          </p:cNvPr>
          <p:cNvSpPr txBox="1"/>
          <p:nvPr/>
        </p:nvSpPr>
        <p:spPr>
          <a:xfrm>
            <a:off x="4890814" y="840003"/>
            <a:ext cx="712696" cy="369332"/>
          </a:xfrm>
          <a:prstGeom prst="rect">
            <a:avLst/>
          </a:prstGeom>
          <a:noFill/>
        </p:spPr>
        <p:txBody>
          <a:bodyPr wrap="none" rtlCol="0">
            <a:spAutoFit/>
          </a:bodyPr>
          <a:lstStyle/>
          <a:p>
            <a:r>
              <a:rPr lang="en-US" dirty="0">
                <a:latin typeface="Symbol" pitchFamily="2" charset="2"/>
              </a:rPr>
              <a:t>a</a:t>
            </a:r>
            <a:r>
              <a:rPr lang="en-US" dirty="0"/>
              <a:t>-syn</a:t>
            </a:r>
          </a:p>
        </p:txBody>
      </p:sp>
      <p:sp>
        <p:nvSpPr>
          <p:cNvPr id="20" name="TextBox 19">
            <a:extLst>
              <a:ext uri="{FF2B5EF4-FFF2-40B4-BE49-F238E27FC236}">
                <a16:creationId xmlns:a16="http://schemas.microsoft.com/office/drawing/2014/main" xmlns="" id="{B6F22988-78E4-274C-80E1-AD1E2D6695BE}"/>
              </a:ext>
            </a:extLst>
          </p:cNvPr>
          <p:cNvSpPr txBox="1"/>
          <p:nvPr/>
        </p:nvSpPr>
        <p:spPr>
          <a:xfrm>
            <a:off x="1952084" y="840003"/>
            <a:ext cx="3212739" cy="369332"/>
          </a:xfrm>
          <a:prstGeom prst="rect">
            <a:avLst/>
          </a:prstGeom>
          <a:noFill/>
        </p:spPr>
        <p:txBody>
          <a:bodyPr wrap="none" rtlCol="0">
            <a:spAutoFit/>
          </a:bodyPr>
          <a:lstStyle/>
          <a:p>
            <a:r>
              <a:rPr lang="en-US" dirty="0"/>
              <a:t>  +        +        +       +      +       -     </a:t>
            </a:r>
          </a:p>
        </p:txBody>
      </p:sp>
      <p:sp>
        <p:nvSpPr>
          <p:cNvPr id="21" name="TextBox 20">
            <a:extLst>
              <a:ext uri="{FF2B5EF4-FFF2-40B4-BE49-F238E27FC236}">
                <a16:creationId xmlns:a16="http://schemas.microsoft.com/office/drawing/2014/main" xmlns="" id="{F1EA68C1-481A-434C-96F4-760DFF34278E}"/>
              </a:ext>
            </a:extLst>
          </p:cNvPr>
          <p:cNvSpPr txBox="1"/>
          <p:nvPr/>
        </p:nvSpPr>
        <p:spPr>
          <a:xfrm>
            <a:off x="4863519" y="547334"/>
            <a:ext cx="644728" cy="369332"/>
          </a:xfrm>
          <a:prstGeom prst="rect">
            <a:avLst/>
          </a:prstGeom>
          <a:noFill/>
        </p:spPr>
        <p:txBody>
          <a:bodyPr wrap="none" rtlCol="0">
            <a:spAutoFit/>
          </a:bodyPr>
          <a:lstStyle/>
          <a:p>
            <a:r>
              <a:rPr lang="en-US" dirty="0"/>
              <a:t>RNAi</a:t>
            </a:r>
          </a:p>
        </p:txBody>
      </p:sp>
      <p:sp>
        <p:nvSpPr>
          <p:cNvPr id="22" name="TextBox 21">
            <a:extLst>
              <a:ext uri="{FF2B5EF4-FFF2-40B4-BE49-F238E27FC236}">
                <a16:creationId xmlns:a16="http://schemas.microsoft.com/office/drawing/2014/main" xmlns="" id="{19646F26-60A2-EB41-BF8A-3A8D3DA1606E}"/>
              </a:ext>
            </a:extLst>
          </p:cNvPr>
          <p:cNvSpPr txBox="1"/>
          <p:nvPr/>
        </p:nvSpPr>
        <p:spPr>
          <a:xfrm>
            <a:off x="3542285" y="547761"/>
            <a:ext cx="516488" cy="369332"/>
          </a:xfrm>
          <a:prstGeom prst="rect">
            <a:avLst/>
          </a:prstGeom>
          <a:noFill/>
        </p:spPr>
        <p:txBody>
          <a:bodyPr wrap="none" rtlCol="0">
            <a:spAutoFit/>
          </a:bodyPr>
          <a:lstStyle/>
          <a:p>
            <a:r>
              <a:rPr lang="en-US" dirty="0"/>
              <a:t>aux</a:t>
            </a:r>
          </a:p>
        </p:txBody>
      </p:sp>
      <p:sp>
        <p:nvSpPr>
          <p:cNvPr id="23" name="TextBox 22">
            <a:extLst>
              <a:ext uri="{FF2B5EF4-FFF2-40B4-BE49-F238E27FC236}">
                <a16:creationId xmlns:a16="http://schemas.microsoft.com/office/drawing/2014/main" xmlns="" id="{3E09BB30-4C6A-594D-B060-85CD987C9AD4}"/>
              </a:ext>
            </a:extLst>
          </p:cNvPr>
          <p:cNvSpPr txBox="1"/>
          <p:nvPr/>
        </p:nvSpPr>
        <p:spPr>
          <a:xfrm>
            <a:off x="2868643" y="547761"/>
            <a:ext cx="754950" cy="369332"/>
          </a:xfrm>
          <a:prstGeom prst="rect">
            <a:avLst/>
          </a:prstGeom>
          <a:noFill/>
        </p:spPr>
        <p:txBody>
          <a:bodyPr wrap="none" rtlCol="0">
            <a:spAutoFit/>
          </a:bodyPr>
          <a:lstStyle/>
          <a:p>
            <a:r>
              <a:rPr lang="en-US" dirty="0"/>
              <a:t>Vps13</a:t>
            </a:r>
          </a:p>
        </p:txBody>
      </p:sp>
      <p:sp>
        <p:nvSpPr>
          <p:cNvPr id="24" name="TextBox 23">
            <a:extLst>
              <a:ext uri="{FF2B5EF4-FFF2-40B4-BE49-F238E27FC236}">
                <a16:creationId xmlns:a16="http://schemas.microsoft.com/office/drawing/2014/main" xmlns="" id="{9E272E8E-7803-BC47-81EB-6FE2F6EB2025}"/>
              </a:ext>
            </a:extLst>
          </p:cNvPr>
          <p:cNvSpPr txBox="1"/>
          <p:nvPr/>
        </p:nvSpPr>
        <p:spPr>
          <a:xfrm>
            <a:off x="2469716" y="552244"/>
            <a:ext cx="460382" cy="369332"/>
          </a:xfrm>
          <a:prstGeom prst="rect">
            <a:avLst/>
          </a:prstGeom>
          <a:noFill/>
        </p:spPr>
        <p:txBody>
          <a:bodyPr wrap="none" rtlCol="0">
            <a:spAutoFit/>
          </a:bodyPr>
          <a:lstStyle/>
          <a:p>
            <a:r>
              <a:rPr lang="en-US" dirty="0"/>
              <a:t>Ric</a:t>
            </a:r>
          </a:p>
        </p:txBody>
      </p:sp>
      <p:sp>
        <p:nvSpPr>
          <p:cNvPr id="25" name="TextBox 24">
            <a:extLst>
              <a:ext uri="{FF2B5EF4-FFF2-40B4-BE49-F238E27FC236}">
                <a16:creationId xmlns:a16="http://schemas.microsoft.com/office/drawing/2014/main" xmlns="" id="{FACEEE40-E4C7-2A4B-8622-C88EBD552EB5}"/>
              </a:ext>
            </a:extLst>
          </p:cNvPr>
          <p:cNvSpPr txBox="1"/>
          <p:nvPr/>
        </p:nvSpPr>
        <p:spPr>
          <a:xfrm>
            <a:off x="1920695" y="552669"/>
            <a:ext cx="546945" cy="369332"/>
          </a:xfrm>
          <a:prstGeom prst="rect">
            <a:avLst/>
          </a:prstGeom>
          <a:noFill/>
        </p:spPr>
        <p:txBody>
          <a:bodyPr wrap="none" rtlCol="0">
            <a:spAutoFit/>
          </a:bodyPr>
          <a:lstStyle/>
          <a:p>
            <a:r>
              <a:rPr lang="en-US" dirty="0" err="1"/>
              <a:t>Lrrk</a:t>
            </a:r>
            <a:endParaRPr lang="en-US" dirty="0"/>
          </a:p>
        </p:txBody>
      </p:sp>
      <p:pic>
        <p:nvPicPr>
          <p:cNvPr id="26" name="Picture 25" descr="A close up of a device&#10;&#10;Description automatically generated">
            <a:extLst>
              <a:ext uri="{FF2B5EF4-FFF2-40B4-BE49-F238E27FC236}">
                <a16:creationId xmlns:a16="http://schemas.microsoft.com/office/drawing/2014/main" xmlns="" id="{6319A068-C42A-E447-8D64-388C0AEB43EA}"/>
              </a:ext>
            </a:extLst>
          </p:cNvPr>
          <p:cNvPicPr>
            <a:picLocks noChangeAspect="1"/>
          </p:cNvPicPr>
          <p:nvPr/>
        </p:nvPicPr>
        <p:blipFill rotWithShape="1">
          <a:blip r:embed="rId2"/>
          <a:srcRect l="37226" t="62673" r="24449" b="26213"/>
          <a:stretch/>
        </p:blipFill>
        <p:spPr>
          <a:xfrm>
            <a:off x="1993563" y="1252011"/>
            <a:ext cx="2937214" cy="762209"/>
          </a:xfrm>
          <a:prstGeom prst="rect">
            <a:avLst/>
          </a:prstGeom>
          <a:ln>
            <a:solidFill>
              <a:schemeClr val="tx1"/>
            </a:solidFill>
          </a:ln>
        </p:spPr>
      </p:pic>
      <p:pic>
        <p:nvPicPr>
          <p:cNvPr id="27" name="Picture 26" descr="A picture containing clock&#10;&#10;Description automatically generated">
            <a:extLst>
              <a:ext uri="{FF2B5EF4-FFF2-40B4-BE49-F238E27FC236}">
                <a16:creationId xmlns:a16="http://schemas.microsoft.com/office/drawing/2014/main" xmlns="" id="{AA803AC8-5A05-A547-A111-C4D6ED556E35}"/>
              </a:ext>
            </a:extLst>
          </p:cNvPr>
          <p:cNvPicPr>
            <a:picLocks noChangeAspect="1"/>
          </p:cNvPicPr>
          <p:nvPr/>
        </p:nvPicPr>
        <p:blipFill rotWithShape="1">
          <a:blip r:embed="rId3"/>
          <a:srcRect l="35552" t="65197" r="21619" b="23689"/>
          <a:stretch/>
        </p:blipFill>
        <p:spPr>
          <a:xfrm>
            <a:off x="1993563" y="2233740"/>
            <a:ext cx="2937216" cy="762209"/>
          </a:xfrm>
          <a:prstGeom prst="rect">
            <a:avLst/>
          </a:prstGeom>
          <a:ln>
            <a:solidFill>
              <a:schemeClr val="tx1"/>
            </a:solidFill>
          </a:ln>
        </p:spPr>
      </p:pic>
      <p:sp>
        <p:nvSpPr>
          <p:cNvPr id="2" name="TextBox 1">
            <a:extLst>
              <a:ext uri="{FF2B5EF4-FFF2-40B4-BE49-F238E27FC236}">
                <a16:creationId xmlns:a16="http://schemas.microsoft.com/office/drawing/2014/main" xmlns="" id="{185DA07D-4EC2-9846-9EFD-0E875855C214}"/>
              </a:ext>
            </a:extLst>
          </p:cNvPr>
          <p:cNvSpPr txBox="1"/>
          <p:nvPr/>
        </p:nvSpPr>
        <p:spPr>
          <a:xfrm>
            <a:off x="457201" y="3558689"/>
            <a:ext cx="5051046" cy="1754326"/>
          </a:xfrm>
          <a:prstGeom prst="rect">
            <a:avLst/>
          </a:prstGeom>
          <a:noFill/>
        </p:spPr>
        <p:txBody>
          <a:bodyPr wrap="square" rtlCol="0">
            <a:spAutoFit/>
          </a:bodyPr>
          <a:lstStyle/>
          <a:p>
            <a:pPr algn="just"/>
            <a:r>
              <a:rPr lang="en-US" sz="1200" dirty="0">
                <a:latin typeface="Times" pitchFamily="2" charset="0"/>
              </a:rPr>
              <a:t>Supplemental Figure 3: Glial modifiers do not affect baseline </a:t>
            </a:r>
            <a:r>
              <a:rPr lang="en-US" sz="1200" dirty="0">
                <a:latin typeface="Times" pitchFamily="2" charset="0"/>
                <a:sym typeface="Symbol" pitchFamily="2" charset="2"/>
              </a:rPr>
              <a:t></a:t>
            </a:r>
            <a:r>
              <a:rPr lang="en-US" sz="1200" dirty="0">
                <a:latin typeface="Times" pitchFamily="2" charset="0"/>
              </a:rPr>
              <a:t>-synuclein transgene expression or phosphorylation on serine 129. This immunoblot is cropped for clarity. Additional lanes have been cropped out on the left as these conditions were not included in the final manuscript. The genotypes of control (lane 6) or α-synuclein (lane 5) flies that lack an RNAi are </a:t>
            </a:r>
            <a:r>
              <a:rPr lang="en-US" sz="1200" i="1" dirty="0">
                <a:latin typeface="Times" pitchFamily="2" charset="0"/>
              </a:rPr>
              <a:t>nSybQF2, repo-Gal4/+ </a:t>
            </a:r>
            <a:r>
              <a:rPr lang="en-US" sz="1200" dirty="0">
                <a:latin typeface="Times" pitchFamily="2" charset="0"/>
              </a:rPr>
              <a:t>and </a:t>
            </a:r>
            <a:r>
              <a:rPr lang="en-US" sz="1200" i="1" dirty="0">
                <a:latin typeface="Times" pitchFamily="2" charset="0"/>
              </a:rPr>
              <a:t>QUAS-</a:t>
            </a:r>
            <a:r>
              <a:rPr lang="en-US" sz="1200" dirty="0">
                <a:latin typeface="Times" pitchFamily="2" charset="0"/>
              </a:rPr>
              <a:t>α-</a:t>
            </a:r>
            <a:r>
              <a:rPr lang="en-US" sz="1200" i="1" dirty="0">
                <a:latin typeface="Times" pitchFamily="2" charset="0"/>
              </a:rPr>
              <a:t>Syn, nSybQF2, repo-Gal4/+, </a:t>
            </a:r>
            <a:r>
              <a:rPr lang="en-US" sz="1200" dirty="0">
                <a:latin typeface="Times" pitchFamily="2" charset="0"/>
              </a:rPr>
              <a:t>respectively. This experiment was performed at 1 day post-</a:t>
            </a:r>
            <a:r>
              <a:rPr lang="en-US" sz="1200" dirty="0" err="1">
                <a:latin typeface="Times" pitchFamily="2" charset="0"/>
              </a:rPr>
              <a:t>eclosion</a:t>
            </a:r>
            <a:r>
              <a:rPr lang="en-US" sz="1200" dirty="0">
                <a:latin typeface="Times" pitchFamily="2" charset="0"/>
              </a:rPr>
              <a:t> using homogenized fly heads. </a:t>
            </a:r>
          </a:p>
          <a:p>
            <a:pPr algn="just"/>
            <a:endParaRPr lang="en-US" sz="1200" dirty="0">
              <a:latin typeface="Times" pitchFamily="2" charset="0"/>
            </a:endParaRPr>
          </a:p>
        </p:txBody>
      </p:sp>
    </p:spTree>
    <p:extLst>
      <p:ext uri="{BB962C8B-B14F-4D97-AF65-F5344CB8AC3E}">
        <p14:creationId xmlns:p14="http://schemas.microsoft.com/office/powerpoint/2010/main" val="26414922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746DAC8E-C7AF-3D43-A251-5BF5584DF2D5}"/>
              </a:ext>
            </a:extLst>
          </p:cNvPr>
          <p:cNvSpPr txBox="1"/>
          <p:nvPr/>
        </p:nvSpPr>
        <p:spPr>
          <a:xfrm>
            <a:off x="0" y="0"/>
            <a:ext cx="2659702"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Supplemental Figure 4</a:t>
            </a:r>
            <a:endParaRPr lang="en-US" b="1" dirty="0"/>
          </a:p>
        </p:txBody>
      </p:sp>
      <p:pic>
        <p:nvPicPr>
          <p:cNvPr id="18" name="Picture 17" descr="A picture containing object, star, dark, sitting&#10;&#10;Description automatically generated">
            <a:extLst>
              <a:ext uri="{FF2B5EF4-FFF2-40B4-BE49-F238E27FC236}">
                <a16:creationId xmlns:a16="http://schemas.microsoft.com/office/drawing/2014/main" xmlns="" id="{C9DBE248-7B58-E84F-9A33-C0136476F0DE}"/>
              </a:ext>
            </a:extLst>
          </p:cNvPr>
          <p:cNvPicPr>
            <a:picLocks noChangeAspect="1"/>
          </p:cNvPicPr>
          <p:nvPr/>
        </p:nvPicPr>
        <p:blipFill rotWithShape="1">
          <a:blip r:embed="rId2"/>
          <a:srcRect l="47561" t="24859" r="6988" b="29690"/>
          <a:stretch/>
        </p:blipFill>
        <p:spPr>
          <a:xfrm>
            <a:off x="2719180" y="3030097"/>
            <a:ext cx="2310928" cy="2353853"/>
          </a:xfrm>
          <a:prstGeom prst="rect">
            <a:avLst/>
          </a:prstGeom>
        </p:spPr>
      </p:pic>
      <p:pic>
        <p:nvPicPr>
          <p:cNvPr id="19" name="Picture 18" descr="A picture containing sitting, star, screen, computer&#10;&#10;Description automatically generated">
            <a:extLst>
              <a:ext uri="{FF2B5EF4-FFF2-40B4-BE49-F238E27FC236}">
                <a16:creationId xmlns:a16="http://schemas.microsoft.com/office/drawing/2014/main" xmlns="" id="{08165DB0-FC5C-0D4D-8B0E-21AAA3FC74D8}"/>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20000" contrast="20000"/>
                    </a14:imgEffect>
                  </a14:imgLayer>
                </a14:imgProps>
              </a:ext>
            </a:extLst>
          </a:blip>
          <a:srcRect l="32575" t="28054" r="21973" b="26494"/>
          <a:stretch/>
        </p:blipFill>
        <p:spPr>
          <a:xfrm>
            <a:off x="5213687" y="559407"/>
            <a:ext cx="2306972" cy="2349825"/>
          </a:xfrm>
          <a:prstGeom prst="rect">
            <a:avLst/>
          </a:prstGeom>
        </p:spPr>
      </p:pic>
      <p:pic>
        <p:nvPicPr>
          <p:cNvPr id="20" name="Picture 19" descr="A picture containing dark, sitting, game, front&#10;&#10;Description automatically generated">
            <a:extLst>
              <a:ext uri="{FF2B5EF4-FFF2-40B4-BE49-F238E27FC236}">
                <a16:creationId xmlns:a16="http://schemas.microsoft.com/office/drawing/2014/main" xmlns="" id="{BFA03EC0-BA5E-2E4C-905F-753AD3493F28}"/>
              </a:ext>
            </a:extLst>
          </p:cNvPr>
          <p:cNvPicPr>
            <a:picLocks noChangeAspect="1"/>
          </p:cNvPicPr>
          <p:nvPr/>
        </p:nvPicPr>
        <p:blipFill rotWithShape="1">
          <a:blip r:embed="rId5"/>
          <a:srcRect l="26772" t="21313" r="27777" b="33237"/>
          <a:stretch/>
        </p:blipFill>
        <p:spPr>
          <a:xfrm>
            <a:off x="265515" y="3030096"/>
            <a:ext cx="2306972" cy="2349825"/>
          </a:xfrm>
          <a:prstGeom prst="rect">
            <a:avLst/>
          </a:prstGeom>
        </p:spPr>
      </p:pic>
      <p:pic>
        <p:nvPicPr>
          <p:cNvPr id="21" name="Picture 20" descr="A picture containing dark, sitting, star, lit&#10;&#10;Description automatically generated">
            <a:extLst>
              <a:ext uri="{FF2B5EF4-FFF2-40B4-BE49-F238E27FC236}">
                <a16:creationId xmlns:a16="http://schemas.microsoft.com/office/drawing/2014/main" xmlns="" id="{774FDCDB-7C00-A546-B6B4-1F07BB4147DC}"/>
              </a:ext>
            </a:extLst>
          </p:cNvPr>
          <p:cNvPicPr>
            <a:picLocks noChangeAspect="1"/>
          </p:cNvPicPr>
          <p:nvPr/>
        </p:nvPicPr>
        <p:blipFill rotWithShape="1">
          <a:blip r:embed="rId6"/>
          <a:srcRect l="34029" t="32621" r="20520" b="21929"/>
          <a:stretch/>
        </p:blipFill>
        <p:spPr>
          <a:xfrm>
            <a:off x="2737622" y="559408"/>
            <a:ext cx="2310928" cy="2353852"/>
          </a:xfrm>
          <a:prstGeom prst="rect">
            <a:avLst/>
          </a:prstGeom>
        </p:spPr>
      </p:pic>
      <p:pic>
        <p:nvPicPr>
          <p:cNvPr id="22" name="Picture 21" descr="A star filled sky&#10;&#10;Description automatically generated">
            <a:extLst>
              <a:ext uri="{FF2B5EF4-FFF2-40B4-BE49-F238E27FC236}">
                <a16:creationId xmlns:a16="http://schemas.microsoft.com/office/drawing/2014/main" xmlns="" id="{B863865B-115B-364B-ADE6-2F1F44B48B58}"/>
              </a:ext>
            </a:extLst>
          </p:cNvPr>
          <p:cNvPicPr>
            <a:picLocks noChangeAspect="1"/>
          </p:cNvPicPr>
          <p:nvPr/>
        </p:nvPicPr>
        <p:blipFill rotWithShape="1">
          <a:blip r:embed="rId7"/>
          <a:srcRect l="41696" t="16033" r="12942" b="38527"/>
          <a:stretch/>
        </p:blipFill>
        <p:spPr>
          <a:xfrm>
            <a:off x="5178531" y="3018625"/>
            <a:ext cx="2306972" cy="2353853"/>
          </a:xfrm>
          <a:prstGeom prst="rect">
            <a:avLst/>
          </a:prstGeom>
        </p:spPr>
      </p:pic>
      <p:pic>
        <p:nvPicPr>
          <p:cNvPr id="23" name="Picture 22" descr="A picture containing monitor, computer, screen, keyboard&#10;&#10;Description automatically generated">
            <a:extLst>
              <a:ext uri="{FF2B5EF4-FFF2-40B4-BE49-F238E27FC236}">
                <a16:creationId xmlns:a16="http://schemas.microsoft.com/office/drawing/2014/main" xmlns="" id="{653EA022-94C8-4B4B-8900-0313CBE9B454}"/>
              </a:ext>
            </a:extLst>
          </p:cNvPr>
          <p:cNvPicPr>
            <a:picLocks noChangeAspect="1"/>
          </p:cNvPicPr>
          <p:nvPr/>
        </p:nvPicPr>
        <p:blipFill rotWithShape="1">
          <a:blip r:embed="rId8"/>
          <a:srcRect t="27893" r="56813" b="30074"/>
          <a:stretch/>
        </p:blipFill>
        <p:spPr>
          <a:xfrm>
            <a:off x="265515" y="559407"/>
            <a:ext cx="2306971" cy="2353851"/>
          </a:xfrm>
          <a:prstGeom prst="rect">
            <a:avLst/>
          </a:prstGeom>
        </p:spPr>
      </p:pic>
      <p:sp>
        <p:nvSpPr>
          <p:cNvPr id="24" name="TextBox 23">
            <a:extLst>
              <a:ext uri="{FF2B5EF4-FFF2-40B4-BE49-F238E27FC236}">
                <a16:creationId xmlns:a16="http://schemas.microsoft.com/office/drawing/2014/main" xmlns="" id="{D7AD707A-5016-F24C-AF13-0172F1A5BA41}"/>
              </a:ext>
            </a:extLst>
          </p:cNvPr>
          <p:cNvSpPr txBox="1"/>
          <p:nvPr/>
        </p:nvSpPr>
        <p:spPr>
          <a:xfrm>
            <a:off x="306458" y="559407"/>
            <a:ext cx="740376" cy="317319"/>
          </a:xfrm>
          <a:prstGeom prst="rect">
            <a:avLst/>
          </a:prstGeom>
          <a:noFill/>
        </p:spPr>
        <p:txBody>
          <a:bodyPr wrap="none" rtlCol="0">
            <a:spAutoFit/>
          </a:bodyPr>
          <a:lstStyle/>
          <a:p>
            <a:r>
              <a:rPr lang="en-US" dirty="0">
                <a:solidFill>
                  <a:schemeClr val="bg1"/>
                </a:solidFill>
              </a:rPr>
              <a:t>Control</a:t>
            </a:r>
          </a:p>
        </p:txBody>
      </p:sp>
      <p:sp>
        <p:nvSpPr>
          <p:cNvPr id="25" name="TextBox 24">
            <a:extLst>
              <a:ext uri="{FF2B5EF4-FFF2-40B4-BE49-F238E27FC236}">
                <a16:creationId xmlns:a16="http://schemas.microsoft.com/office/drawing/2014/main" xmlns="" id="{8FE487DD-BC54-8D47-8703-3EE7FE0CFE74}"/>
              </a:ext>
            </a:extLst>
          </p:cNvPr>
          <p:cNvSpPr txBox="1"/>
          <p:nvPr/>
        </p:nvSpPr>
        <p:spPr>
          <a:xfrm>
            <a:off x="2737622" y="527652"/>
            <a:ext cx="1063591" cy="317319"/>
          </a:xfrm>
          <a:prstGeom prst="rect">
            <a:avLst/>
          </a:prstGeom>
          <a:noFill/>
        </p:spPr>
        <p:txBody>
          <a:bodyPr wrap="none" rtlCol="0">
            <a:spAutoFit/>
          </a:bodyPr>
          <a:lstStyle/>
          <a:p>
            <a:r>
              <a:rPr lang="en-US" dirty="0">
                <a:solidFill>
                  <a:schemeClr val="bg1"/>
                </a:solidFill>
              </a:rPr>
              <a:t>α-synuclein</a:t>
            </a:r>
          </a:p>
        </p:txBody>
      </p:sp>
      <p:sp>
        <p:nvSpPr>
          <p:cNvPr id="26" name="TextBox 25">
            <a:extLst>
              <a:ext uri="{FF2B5EF4-FFF2-40B4-BE49-F238E27FC236}">
                <a16:creationId xmlns:a16="http://schemas.microsoft.com/office/drawing/2014/main" xmlns="" id="{81626628-F854-424B-8E4B-6EA827691AA7}"/>
              </a:ext>
            </a:extLst>
          </p:cNvPr>
          <p:cNvSpPr txBox="1"/>
          <p:nvPr/>
        </p:nvSpPr>
        <p:spPr>
          <a:xfrm>
            <a:off x="5213686" y="527652"/>
            <a:ext cx="2129750" cy="369332"/>
          </a:xfrm>
          <a:prstGeom prst="rect">
            <a:avLst/>
          </a:prstGeom>
          <a:noFill/>
        </p:spPr>
        <p:txBody>
          <a:bodyPr wrap="none" rtlCol="0">
            <a:spAutoFit/>
          </a:bodyPr>
          <a:lstStyle/>
          <a:p>
            <a:r>
              <a:rPr lang="en-US" dirty="0">
                <a:solidFill>
                  <a:schemeClr val="bg1"/>
                </a:solidFill>
              </a:rPr>
              <a:t>α-synuclein + aux KD</a:t>
            </a:r>
          </a:p>
        </p:txBody>
      </p:sp>
      <p:sp>
        <p:nvSpPr>
          <p:cNvPr id="27" name="TextBox 26">
            <a:extLst>
              <a:ext uri="{FF2B5EF4-FFF2-40B4-BE49-F238E27FC236}">
                <a16:creationId xmlns:a16="http://schemas.microsoft.com/office/drawing/2014/main" xmlns="" id="{1A911C8C-648D-E543-896C-D07A03F06B21}"/>
              </a:ext>
            </a:extLst>
          </p:cNvPr>
          <p:cNvSpPr txBox="1"/>
          <p:nvPr/>
        </p:nvSpPr>
        <p:spPr>
          <a:xfrm>
            <a:off x="251741" y="2971983"/>
            <a:ext cx="2160207" cy="369332"/>
          </a:xfrm>
          <a:prstGeom prst="rect">
            <a:avLst/>
          </a:prstGeom>
          <a:noFill/>
        </p:spPr>
        <p:txBody>
          <a:bodyPr wrap="none" rtlCol="0">
            <a:spAutoFit/>
          </a:bodyPr>
          <a:lstStyle/>
          <a:p>
            <a:r>
              <a:rPr lang="en-US" dirty="0">
                <a:solidFill>
                  <a:schemeClr val="bg1"/>
                </a:solidFill>
              </a:rPr>
              <a:t>α-synuclein + Lrrk KD</a:t>
            </a:r>
          </a:p>
        </p:txBody>
      </p:sp>
      <p:sp>
        <p:nvSpPr>
          <p:cNvPr id="28" name="TextBox 27">
            <a:extLst>
              <a:ext uri="{FF2B5EF4-FFF2-40B4-BE49-F238E27FC236}">
                <a16:creationId xmlns:a16="http://schemas.microsoft.com/office/drawing/2014/main" xmlns="" id="{81BE2090-462D-3043-9F09-2332F21AD4B3}"/>
              </a:ext>
            </a:extLst>
          </p:cNvPr>
          <p:cNvSpPr txBox="1"/>
          <p:nvPr/>
        </p:nvSpPr>
        <p:spPr>
          <a:xfrm>
            <a:off x="2732714" y="2981903"/>
            <a:ext cx="2073645" cy="369332"/>
          </a:xfrm>
          <a:prstGeom prst="rect">
            <a:avLst/>
          </a:prstGeom>
          <a:noFill/>
        </p:spPr>
        <p:txBody>
          <a:bodyPr wrap="none" rtlCol="0">
            <a:spAutoFit/>
          </a:bodyPr>
          <a:lstStyle/>
          <a:p>
            <a:r>
              <a:rPr lang="en-US" dirty="0">
                <a:solidFill>
                  <a:schemeClr val="bg1"/>
                </a:solidFill>
              </a:rPr>
              <a:t>α-synuclein + Ric KD</a:t>
            </a:r>
          </a:p>
        </p:txBody>
      </p:sp>
      <p:sp>
        <p:nvSpPr>
          <p:cNvPr id="29" name="TextBox 28">
            <a:extLst>
              <a:ext uri="{FF2B5EF4-FFF2-40B4-BE49-F238E27FC236}">
                <a16:creationId xmlns:a16="http://schemas.microsoft.com/office/drawing/2014/main" xmlns="" id="{4511B8EE-6136-2048-9AC0-2077FFFE3889}"/>
              </a:ext>
            </a:extLst>
          </p:cNvPr>
          <p:cNvSpPr txBox="1"/>
          <p:nvPr/>
        </p:nvSpPr>
        <p:spPr>
          <a:xfrm>
            <a:off x="5207487" y="2971983"/>
            <a:ext cx="2346604" cy="369332"/>
          </a:xfrm>
          <a:prstGeom prst="rect">
            <a:avLst/>
          </a:prstGeom>
          <a:noFill/>
        </p:spPr>
        <p:txBody>
          <a:bodyPr wrap="none" rtlCol="0">
            <a:spAutoFit/>
          </a:bodyPr>
          <a:lstStyle/>
          <a:p>
            <a:r>
              <a:rPr lang="en-US" dirty="0">
                <a:solidFill>
                  <a:schemeClr val="bg1"/>
                </a:solidFill>
              </a:rPr>
              <a:t>α-synuclein + Vps13 KD</a:t>
            </a:r>
          </a:p>
        </p:txBody>
      </p:sp>
      <p:cxnSp>
        <p:nvCxnSpPr>
          <p:cNvPr id="30" name="Straight Arrow Connector 29">
            <a:extLst>
              <a:ext uri="{FF2B5EF4-FFF2-40B4-BE49-F238E27FC236}">
                <a16:creationId xmlns:a16="http://schemas.microsoft.com/office/drawing/2014/main" xmlns="" id="{8D41395C-6EB4-5D42-8FEA-319108A4A5F4}"/>
              </a:ext>
            </a:extLst>
          </p:cNvPr>
          <p:cNvCxnSpPr/>
          <p:nvPr/>
        </p:nvCxnSpPr>
        <p:spPr>
          <a:xfrm>
            <a:off x="4499116" y="1120344"/>
            <a:ext cx="0"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xmlns="" id="{04D09C7E-48FB-C941-AC41-8BFF8D8A7FA8}"/>
              </a:ext>
            </a:extLst>
          </p:cNvPr>
          <p:cNvCxnSpPr/>
          <p:nvPr/>
        </p:nvCxnSpPr>
        <p:spPr>
          <a:xfrm>
            <a:off x="3595794" y="1304365"/>
            <a:ext cx="0"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xmlns="" id="{68204382-DC88-D640-837F-1B060E11A777}"/>
              </a:ext>
            </a:extLst>
          </p:cNvPr>
          <p:cNvCxnSpPr/>
          <p:nvPr/>
        </p:nvCxnSpPr>
        <p:spPr>
          <a:xfrm>
            <a:off x="3067697" y="1721953"/>
            <a:ext cx="0"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xmlns="" id="{5D13A187-23EB-994B-98F0-D380E5BE36EA}"/>
              </a:ext>
            </a:extLst>
          </p:cNvPr>
          <p:cNvCxnSpPr/>
          <p:nvPr/>
        </p:nvCxnSpPr>
        <p:spPr>
          <a:xfrm>
            <a:off x="7198671" y="2755301"/>
            <a:ext cx="0"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xmlns="" id="{91C7540E-F1A0-5B4E-983A-31624AD00DBA}"/>
              </a:ext>
            </a:extLst>
          </p:cNvPr>
          <p:cNvCxnSpPr/>
          <p:nvPr/>
        </p:nvCxnSpPr>
        <p:spPr>
          <a:xfrm>
            <a:off x="7304614" y="3575868"/>
            <a:ext cx="0"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xmlns="" id="{D9FDECF1-804F-BD4B-A60E-6457BCFD3A37}"/>
              </a:ext>
            </a:extLst>
          </p:cNvPr>
          <p:cNvCxnSpPr/>
          <p:nvPr/>
        </p:nvCxnSpPr>
        <p:spPr>
          <a:xfrm>
            <a:off x="5795045" y="5211268"/>
            <a:ext cx="0"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xmlns="" id="{0C53B023-A73C-2A4C-AF5E-A6F4C6FA3314}"/>
              </a:ext>
            </a:extLst>
          </p:cNvPr>
          <p:cNvCxnSpPr/>
          <p:nvPr/>
        </p:nvCxnSpPr>
        <p:spPr>
          <a:xfrm>
            <a:off x="5329484" y="5044942"/>
            <a:ext cx="0"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xmlns="" id="{8D47B014-5EC3-5F48-AE2F-3F77B77448C6}"/>
              </a:ext>
            </a:extLst>
          </p:cNvPr>
          <p:cNvCxnSpPr/>
          <p:nvPr/>
        </p:nvCxnSpPr>
        <p:spPr>
          <a:xfrm>
            <a:off x="4582794" y="3689561"/>
            <a:ext cx="0"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xmlns="" id="{19AFF4C4-0BD3-AF44-B20C-64B238C4F766}"/>
              </a:ext>
            </a:extLst>
          </p:cNvPr>
          <p:cNvCxnSpPr/>
          <p:nvPr/>
        </p:nvCxnSpPr>
        <p:spPr>
          <a:xfrm>
            <a:off x="4270106" y="4008056"/>
            <a:ext cx="0"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xmlns="" id="{31845C03-A235-5F45-908B-7D333D5DA22E}"/>
              </a:ext>
            </a:extLst>
          </p:cNvPr>
          <p:cNvCxnSpPr/>
          <p:nvPr/>
        </p:nvCxnSpPr>
        <p:spPr>
          <a:xfrm>
            <a:off x="1862104" y="4082368"/>
            <a:ext cx="0"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xmlns="" id="{05C8F526-95C8-E14C-B101-97579B74C5FC}"/>
              </a:ext>
            </a:extLst>
          </p:cNvPr>
          <p:cNvCxnSpPr/>
          <p:nvPr/>
        </p:nvCxnSpPr>
        <p:spPr>
          <a:xfrm>
            <a:off x="2445796" y="3732024"/>
            <a:ext cx="0"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xmlns="" id="{58696654-62CC-0E4D-A1E6-4B78FD0CF2C0}"/>
              </a:ext>
            </a:extLst>
          </p:cNvPr>
          <p:cNvCxnSpPr/>
          <p:nvPr/>
        </p:nvCxnSpPr>
        <p:spPr>
          <a:xfrm>
            <a:off x="1007419" y="4921081"/>
            <a:ext cx="0"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xmlns="" id="{CAD1A7EF-B391-D549-8478-C1892A6AC851}"/>
              </a:ext>
            </a:extLst>
          </p:cNvPr>
          <p:cNvCxnSpPr/>
          <p:nvPr/>
        </p:nvCxnSpPr>
        <p:spPr>
          <a:xfrm>
            <a:off x="2049719" y="3498458"/>
            <a:ext cx="0"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xmlns="" id="{AE4FD5D1-9DA5-794E-98E7-5191212B11B7}"/>
              </a:ext>
            </a:extLst>
          </p:cNvPr>
          <p:cNvCxnSpPr/>
          <p:nvPr/>
        </p:nvCxnSpPr>
        <p:spPr>
          <a:xfrm>
            <a:off x="934459" y="4666281"/>
            <a:ext cx="0"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xmlns="" id="{B1DC5F83-44D3-7140-BFEF-690AD2614DB5}"/>
              </a:ext>
            </a:extLst>
          </p:cNvPr>
          <p:cNvCxnSpPr/>
          <p:nvPr/>
        </p:nvCxnSpPr>
        <p:spPr>
          <a:xfrm>
            <a:off x="642616" y="4453950"/>
            <a:ext cx="0"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xmlns="" id="{57E5E84B-5724-6A49-A615-C444989FC743}"/>
              </a:ext>
            </a:extLst>
          </p:cNvPr>
          <p:cNvCxnSpPr/>
          <p:nvPr/>
        </p:nvCxnSpPr>
        <p:spPr>
          <a:xfrm>
            <a:off x="3508937" y="2649134"/>
            <a:ext cx="0"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xmlns="" id="{1CE67AB3-1FD8-4147-9C98-873212A7B6AB}"/>
              </a:ext>
            </a:extLst>
          </p:cNvPr>
          <p:cNvCxnSpPr/>
          <p:nvPr/>
        </p:nvCxnSpPr>
        <p:spPr>
          <a:xfrm>
            <a:off x="5273895" y="1792728"/>
            <a:ext cx="0"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xmlns="" id="{C3870153-268F-E446-B1AB-67D698A397C3}"/>
              </a:ext>
            </a:extLst>
          </p:cNvPr>
          <p:cNvCxnSpPr/>
          <p:nvPr/>
        </p:nvCxnSpPr>
        <p:spPr>
          <a:xfrm>
            <a:off x="7023198" y="4074845"/>
            <a:ext cx="0"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xmlns="" id="{14D570B4-5C52-BA40-97C8-F922094DDDA6}"/>
              </a:ext>
            </a:extLst>
          </p:cNvPr>
          <p:cNvCxnSpPr/>
          <p:nvPr/>
        </p:nvCxnSpPr>
        <p:spPr>
          <a:xfrm>
            <a:off x="4355201" y="5179415"/>
            <a:ext cx="0"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xmlns="" id="{A16ABC6F-8F12-584A-9A19-1240D65359A5}"/>
              </a:ext>
            </a:extLst>
          </p:cNvPr>
          <p:cNvCxnSpPr/>
          <p:nvPr/>
        </p:nvCxnSpPr>
        <p:spPr>
          <a:xfrm>
            <a:off x="1912380" y="3767344"/>
            <a:ext cx="0"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xmlns="" id="{ADA94874-CD3B-FB4F-BF2D-9D12613BAD3A}"/>
              </a:ext>
            </a:extLst>
          </p:cNvPr>
          <p:cNvCxnSpPr/>
          <p:nvPr/>
        </p:nvCxnSpPr>
        <p:spPr>
          <a:xfrm>
            <a:off x="2821657" y="5243962"/>
            <a:ext cx="0"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xmlns="" id="{73E049BA-794D-E846-A6C7-EE0EDC157C3C}"/>
              </a:ext>
            </a:extLst>
          </p:cNvPr>
          <p:cNvCxnSpPr/>
          <p:nvPr/>
        </p:nvCxnSpPr>
        <p:spPr>
          <a:xfrm>
            <a:off x="1789637" y="4458339"/>
            <a:ext cx="0"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xmlns="" id="{8B7F882E-98A2-3141-AF95-CA38969B5567}"/>
              </a:ext>
            </a:extLst>
          </p:cNvPr>
          <p:cNvSpPr txBox="1"/>
          <p:nvPr/>
        </p:nvSpPr>
        <p:spPr>
          <a:xfrm>
            <a:off x="197324" y="5661120"/>
            <a:ext cx="7534436" cy="830997"/>
          </a:xfrm>
          <a:prstGeom prst="rect">
            <a:avLst/>
          </a:prstGeom>
          <a:noFill/>
        </p:spPr>
        <p:txBody>
          <a:bodyPr wrap="square" rtlCol="0">
            <a:spAutoFit/>
          </a:bodyPr>
          <a:lstStyle/>
          <a:p>
            <a:pPr algn="just"/>
            <a:r>
              <a:rPr lang="en-US" sz="1200" dirty="0">
                <a:latin typeface="Times" pitchFamily="2" charset="0"/>
                <a:cs typeface="Arial" panose="020B0604020202020204" pitchFamily="34" charset="0"/>
              </a:rPr>
              <a:t>Supplemental Figure 4: LC3 puncta are found in </a:t>
            </a:r>
            <a:r>
              <a:rPr lang="en-US" sz="1200" dirty="0">
                <a:latin typeface="Times" pitchFamily="2" charset="0"/>
                <a:cs typeface="Arial" panose="020B0604020202020204" pitchFamily="34" charset="0"/>
                <a:sym typeface="Symbol" pitchFamily="2" charset="2"/>
              </a:rPr>
              <a:t>neurons. </a:t>
            </a:r>
            <a:r>
              <a:rPr lang="en-US" sz="1200" dirty="0">
                <a:latin typeface="Times" pitchFamily="2" charset="0"/>
              </a:rPr>
              <a:t>LC3 (green staining, yellow arrowheads) and α-synuclein (red) were detected by immunofluorescence. Nuclei are stained with DAPI. The genotypes of control flies (black) and α-synuclein flies (red) that lack an RNAi are </a:t>
            </a:r>
            <a:r>
              <a:rPr lang="en-US" sz="1200" i="1" dirty="0">
                <a:latin typeface="Times" pitchFamily="2" charset="0"/>
              </a:rPr>
              <a:t>nSybQF2, repo-Gal4/+ </a:t>
            </a:r>
            <a:r>
              <a:rPr lang="en-US" sz="1200" dirty="0">
                <a:latin typeface="Times" pitchFamily="2" charset="0"/>
              </a:rPr>
              <a:t>and </a:t>
            </a:r>
            <a:r>
              <a:rPr lang="en-US" sz="1200" i="1" dirty="0">
                <a:latin typeface="Times" pitchFamily="2" charset="0"/>
              </a:rPr>
              <a:t>QUAS-</a:t>
            </a:r>
            <a:r>
              <a:rPr lang="en-US" sz="1200" dirty="0">
                <a:latin typeface="Times" pitchFamily="2" charset="0"/>
              </a:rPr>
              <a:t>α-</a:t>
            </a:r>
            <a:r>
              <a:rPr lang="en-US" sz="1200" i="1" dirty="0">
                <a:latin typeface="Times" pitchFamily="2" charset="0"/>
              </a:rPr>
              <a:t>Syn, nSybQF2, repo-Gal4/+, </a:t>
            </a:r>
            <a:r>
              <a:rPr lang="en-US" sz="1200" dirty="0">
                <a:latin typeface="Times" pitchFamily="2" charset="0"/>
              </a:rPr>
              <a:t>respectively. </a:t>
            </a:r>
            <a:endParaRPr lang="en-US" sz="1200" dirty="0">
              <a:latin typeface="Times" pitchFamily="2" charset="0"/>
              <a:cs typeface="Arial" panose="020B0604020202020204" pitchFamily="34" charset="0"/>
            </a:endParaRPr>
          </a:p>
        </p:txBody>
      </p:sp>
    </p:spTree>
    <p:extLst>
      <p:ext uri="{BB962C8B-B14F-4D97-AF65-F5344CB8AC3E}">
        <p14:creationId xmlns:p14="http://schemas.microsoft.com/office/powerpoint/2010/main" val="147252596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4687</TotalTime>
  <Words>420</Words>
  <Application>Microsoft Office PowerPoint</Application>
  <PresentationFormat>Custom</PresentationFormat>
  <Paragraphs>27</Paragraphs>
  <Slides>4</Slides>
  <Notes>1</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Olsen, Abby Lauren,M.D.</dc:creator>
  <cp:lastModifiedBy>Charlo Catubig</cp:lastModifiedBy>
  <cp:revision>117</cp:revision>
  <cp:lastPrinted>2021-02-15T20:58:27Z</cp:lastPrinted>
  <dcterms:created xsi:type="dcterms:W3CDTF">2020-03-31T13:49:37Z</dcterms:created>
  <dcterms:modified xsi:type="dcterms:W3CDTF">2021-08-26T09:05:30Z</dcterms:modified>
</cp:coreProperties>
</file>