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2" r:id="rId5"/>
    <p:sldId id="258" r:id="rId6"/>
    <p:sldId id="260" r:id="rId7"/>
    <p:sldId id="261" r:id="rId8"/>
    <p:sldId id="263" r:id="rId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王 棋" initials="王" lastIdx="1" clrIdx="0">
    <p:extLst>
      <p:ext uri="{19B8F6BF-5375-455C-9EA6-DF929625EA0E}">
        <p15:presenceInfo xmlns:p15="http://schemas.microsoft.com/office/powerpoint/2012/main" userId="66815f4f2366a4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A8A23B2-0289-4CFA-89CF-5C9323C235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B6F1AF70-F45C-4E56-97AB-9DB5E520D4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0B6531B-4FC3-40A3-9069-878954010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54E2909-EEF8-4AF9-AB2E-E424F01B60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3E13B203-5BBA-4585-83F5-1B066CA39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4370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8B724812-9D92-4BF4-A8AB-FD4262D83A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D04E0AD-E5E9-4D20-B111-19220B836B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BD548AE-0AAC-488D-AB0D-8F952D51C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6B9B61B-C7E2-45B9-AA69-1553F35AF3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370A0DF-146F-4E46-B6B6-910D7B633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7464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96A24E24-11AF-4F2C-A904-16B82A4841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FC3BB11B-DDF8-4631-963A-24959DFCF0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340B67D-C474-4CC9-BA69-45033BF147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BDDBA0-480A-4420-9EFF-D17642A9A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9F23D20-E900-43F4-9834-8587530AF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8512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E391F1D-08DE-4423-854B-49C0A0B249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96975AD-45A6-45CD-839C-28CE5BFB7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CDDD12C-E5E6-4152-8829-29C573FF7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CCE4E06A-00D5-4731-A0C8-307578CED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569B0D1-9E06-4F4F-9006-853C4A72A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099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F96A5B2-C85F-437A-8D56-36E7D4CF82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4AECF40-44AF-4B75-92AC-C8DB33A4EE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61B2F7B-EBE6-432E-9177-022E95545C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4294E7E8-5DE9-4ABE-971C-A99B63AE6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4FFD4333-B9F0-4F33-924E-EA78A363C6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26959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2420C30-25A2-4D09-9D57-C22B7BFF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D9443E0-3E5B-49B2-9BCF-0B0BC7716E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DE9173FE-6803-40FA-8BC6-360C80C0CA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2EBF9CD3-9539-49CC-A1B2-C95DC3570F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BA4AE73-5DBC-41B6-906B-F1E934994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A14C0F-3F39-4F22-A293-F8AC34B010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91799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F59CE1-7A89-4A3C-8870-17B9842B9D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0FE35115-7AC1-4A90-9799-33B59D9CE28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04EDEF77-212B-46C8-B212-2D8EA3C29F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D4E0BC97-3B35-4BAE-A952-E0AD26CD7B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75D2668-D363-4FC6-931F-E4DA523971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7054D643-1C18-4B17-B20C-5852FD5B7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CD368C23-3336-4876-AD82-AAD89512EA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725257E-D72B-4049-AC45-A54DDAA38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9783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162FED6-F51E-4E0E-B844-55DE7F4F16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51B94BA6-155A-4DDC-8A51-9177AFE11E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D18C1042-71B1-41B5-BD4E-20D0D3AC1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03ABA66D-355C-4A8B-A397-08BF124811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9791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A36DF9A-7748-404E-806F-510B4F64E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EE2F50CC-1D06-40BC-AF18-0778351D6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C886DFE8-0567-4AC2-B888-F8315418F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5368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5274EEB-C2D6-4BBF-B7F8-2F71E3FD4E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71B191B-216A-40F9-903A-BE2A9C3B40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1192FDA-D30D-42A1-B6D5-44C7A01991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A6C1563D-2C55-4414-BA50-202222582C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C2FB82C-2758-404D-8507-315F64B3FE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418B299-88E0-47E8-8FCD-E1BB059357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48803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0410B20-736C-4775-A612-357B88995C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12A97F56-1ED0-470A-BD43-981F14A7A0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19972DE-09BB-4FAC-89AD-E54C50C1F8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7862460-E4E7-42FE-8B93-FE456D4393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8811479D-2C9D-46FC-AC9A-A429510FE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D9E71EE1-FBEF-4E1C-A168-EE3FE54ECD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0735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252D3415-A461-4656-9057-86916C63D3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F34C8DAF-A020-4949-80E4-7BFE2BC87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B3A1996-0F7C-4D42-8FF5-8A9B68165A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4076A9-C9E2-40E4-A886-8407E2E6D3BD}" type="datetimeFigureOut">
              <a:rPr lang="zh-CN" altLang="en-US" smtClean="0"/>
              <a:t>2021/9/10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726F02A-81B7-4604-A4CD-E16DA41F29C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6097BFB-973C-43D2-A65A-B73BCA23675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109F7-2AB9-49DE-B7C6-46095FC5EF1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60988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png"/><Relationship Id="rId4" Type="http://schemas.openxmlformats.org/officeDocument/2006/relationships/image" Target="../media/image11.png"/><Relationship Id="rId9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image" Target="../media/image34.png"/><Relationship Id="rId7" Type="http://schemas.openxmlformats.org/officeDocument/2006/relationships/image" Target="../media/image3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1.png"/><Relationship Id="rId7" Type="http://schemas.openxmlformats.org/officeDocument/2006/relationships/image" Target="../media/image4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38.png"/><Relationship Id="rId4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png"/><Relationship Id="rId13" Type="http://schemas.openxmlformats.org/officeDocument/2006/relationships/image" Target="../media/image63.png"/><Relationship Id="rId3" Type="http://schemas.openxmlformats.org/officeDocument/2006/relationships/image" Target="../media/image53.png"/><Relationship Id="rId7" Type="http://schemas.openxmlformats.org/officeDocument/2006/relationships/image" Target="../media/image57.png"/><Relationship Id="rId12" Type="http://schemas.openxmlformats.org/officeDocument/2006/relationships/image" Target="../media/image62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11" Type="http://schemas.openxmlformats.org/officeDocument/2006/relationships/image" Target="../media/image61.png"/><Relationship Id="rId5" Type="http://schemas.openxmlformats.org/officeDocument/2006/relationships/image" Target="../media/image55.png"/><Relationship Id="rId10" Type="http://schemas.openxmlformats.org/officeDocument/2006/relationships/image" Target="../media/image60.png"/><Relationship Id="rId4" Type="http://schemas.openxmlformats.org/officeDocument/2006/relationships/image" Target="../media/image54.png"/><Relationship Id="rId9" Type="http://schemas.openxmlformats.org/officeDocument/2006/relationships/image" Target="../media/image5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F6D5263A-3BD2-4D0B-A0CE-6B541C141996}"/>
              </a:ext>
            </a:extLst>
          </p:cNvPr>
          <p:cNvSpPr txBox="1"/>
          <p:nvPr/>
        </p:nvSpPr>
        <p:spPr>
          <a:xfrm>
            <a:off x="4643021" y="301841"/>
            <a:ext cx="309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Western Blot original pictures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3F02A628-C832-499E-BEE3-4A05276B5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8010" y="1360086"/>
            <a:ext cx="3578662" cy="40712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139BC1E1-AF36-4AFD-ACB3-AD61CD6C20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68010" y="1970130"/>
            <a:ext cx="3578662" cy="336284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FE40BD41-D883-4469-B9CC-808E6FBAFBE8}"/>
              </a:ext>
            </a:extLst>
          </p:cNvPr>
          <p:cNvSpPr txBox="1"/>
          <p:nvPr/>
        </p:nvSpPr>
        <p:spPr>
          <a:xfrm>
            <a:off x="426127" y="1397877"/>
            <a:ext cx="1171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CENPA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B5728BE-C03B-4299-A662-56FECDAA48FF}"/>
              </a:ext>
            </a:extLst>
          </p:cNvPr>
          <p:cNvSpPr txBox="1"/>
          <p:nvPr/>
        </p:nvSpPr>
        <p:spPr>
          <a:xfrm>
            <a:off x="402928" y="1924238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6B2E9DF3-E1F9-416F-98E5-07B517E60A88}"/>
              </a:ext>
            </a:extLst>
          </p:cNvPr>
          <p:cNvSpPr txBox="1"/>
          <p:nvPr/>
        </p:nvSpPr>
        <p:spPr>
          <a:xfrm>
            <a:off x="4946672" y="1397877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48D96AD8-AC4A-44AF-AFD8-A0CF65665652}"/>
              </a:ext>
            </a:extLst>
          </p:cNvPr>
          <p:cNvSpPr txBox="1"/>
          <p:nvPr/>
        </p:nvSpPr>
        <p:spPr>
          <a:xfrm>
            <a:off x="4946672" y="1953606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6BE55A2D-C19A-4BB1-A376-B25A778BA45B}"/>
              </a:ext>
            </a:extLst>
          </p:cNvPr>
          <p:cNvSpPr txBox="1"/>
          <p:nvPr/>
        </p:nvSpPr>
        <p:spPr>
          <a:xfrm>
            <a:off x="7344737" y="1062165"/>
            <a:ext cx="4045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   T    N    T   N    T   N    T    </a:t>
            </a:r>
            <a:r>
              <a:rPr lang="zh-CN" altLang="en-US" dirty="0"/>
              <a:t>  </a:t>
            </a:r>
            <a:endParaRPr lang="en-US" altLang="zh-CN" dirty="0"/>
          </a:p>
        </p:txBody>
      </p:sp>
      <p:pic>
        <p:nvPicPr>
          <p:cNvPr id="12" name="图片 11">
            <a:extLst>
              <a:ext uri="{FF2B5EF4-FFF2-40B4-BE49-F238E27FC236}">
                <a16:creationId xmlns:a16="http://schemas.microsoft.com/office/drawing/2014/main" id="{8F1D5055-4784-4120-9450-4B46409C39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68010" y="2907190"/>
            <a:ext cx="3578662" cy="335309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id="{846687EB-8F00-4960-A3B7-BE9958FA83EB}"/>
              </a:ext>
            </a:extLst>
          </p:cNvPr>
          <p:cNvSpPr txBox="1"/>
          <p:nvPr/>
        </p:nvSpPr>
        <p:spPr>
          <a:xfrm>
            <a:off x="1802756" y="2521334"/>
            <a:ext cx="27091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  T   N   T   N   T    N   T    </a:t>
            </a:r>
            <a:r>
              <a:rPr lang="zh-CN" altLang="en-US" dirty="0"/>
              <a:t>  </a:t>
            </a:r>
            <a:endParaRPr lang="en-US" altLang="zh-CN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7B0DF868-29D6-4937-8555-692BA1DAB217}"/>
              </a:ext>
            </a:extLst>
          </p:cNvPr>
          <p:cNvSpPr txBox="1"/>
          <p:nvPr/>
        </p:nvSpPr>
        <p:spPr>
          <a:xfrm>
            <a:off x="482831" y="2883727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CENPA</a:t>
            </a:r>
            <a:endParaRPr lang="zh-CN" altLang="en-US" dirty="0"/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id="{87B10CE3-F2F4-43F1-B65D-C1AFF7FAF20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6791" t="1" b="9212"/>
          <a:stretch/>
        </p:blipFill>
        <p:spPr>
          <a:xfrm>
            <a:off x="1368009" y="3306776"/>
            <a:ext cx="3399299" cy="33530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474D0221-D4AA-47AE-9934-915C7C39C78C}"/>
              </a:ext>
            </a:extLst>
          </p:cNvPr>
          <p:cNvSpPr txBox="1"/>
          <p:nvPr/>
        </p:nvSpPr>
        <p:spPr>
          <a:xfrm>
            <a:off x="478021" y="3225422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99B81102-20C4-4164-85FD-54FE6DD00711}"/>
              </a:ext>
            </a:extLst>
          </p:cNvPr>
          <p:cNvSpPr txBox="1"/>
          <p:nvPr/>
        </p:nvSpPr>
        <p:spPr>
          <a:xfrm>
            <a:off x="4946672" y="3308995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E0776138-95C5-41E8-83F6-1BDE5F1985A4}"/>
              </a:ext>
            </a:extLst>
          </p:cNvPr>
          <p:cNvSpPr txBox="1"/>
          <p:nvPr/>
        </p:nvSpPr>
        <p:spPr>
          <a:xfrm>
            <a:off x="4946672" y="2873167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pic>
        <p:nvPicPr>
          <p:cNvPr id="19" name="图片 18">
            <a:extLst>
              <a:ext uri="{FF2B5EF4-FFF2-40B4-BE49-F238E27FC236}">
                <a16:creationId xmlns:a16="http://schemas.microsoft.com/office/drawing/2014/main" id="{D83ECEEB-D1CD-4C5F-8ED0-5624AD7AA80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937628" y="2006919"/>
            <a:ext cx="3956647" cy="323116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EA8E9FB3-742D-40EC-8CFD-BDDAAE9A3EA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1243" y="1431497"/>
            <a:ext cx="4142747" cy="502331"/>
          </a:xfrm>
          <a:prstGeom prst="rect">
            <a:avLst/>
          </a:prstGeom>
        </p:spPr>
      </p:pic>
      <p:sp>
        <p:nvSpPr>
          <p:cNvPr id="22" name="文本框 21">
            <a:extLst>
              <a:ext uri="{FF2B5EF4-FFF2-40B4-BE49-F238E27FC236}">
                <a16:creationId xmlns:a16="http://schemas.microsoft.com/office/drawing/2014/main" id="{0F1BE79E-2113-4298-8A3A-7256DA71940D}"/>
              </a:ext>
            </a:extLst>
          </p:cNvPr>
          <p:cNvSpPr txBox="1"/>
          <p:nvPr/>
        </p:nvSpPr>
        <p:spPr>
          <a:xfrm>
            <a:off x="5760614" y="1495796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CENPA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CCD64171-C91A-41DD-B8CB-DF60AFB75A4C}"/>
              </a:ext>
            </a:extLst>
          </p:cNvPr>
          <p:cNvSpPr txBox="1"/>
          <p:nvPr/>
        </p:nvSpPr>
        <p:spPr>
          <a:xfrm>
            <a:off x="5760614" y="1970130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D378F6FB-444C-4133-A876-0B4003E2EAAE}"/>
              </a:ext>
            </a:extLst>
          </p:cNvPr>
          <p:cNvSpPr txBox="1"/>
          <p:nvPr/>
        </p:nvSpPr>
        <p:spPr>
          <a:xfrm>
            <a:off x="2016713" y="1073485"/>
            <a:ext cx="4045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N  T   N   T   N   T    N   T    </a:t>
            </a:r>
            <a:r>
              <a:rPr lang="zh-CN" altLang="en-US" dirty="0"/>
              <a:t>  </a:t>
            </a:r>
            <a:endParaRPr lang="en-US" altLang="zh-CN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C9E24764-0C5E-4B8B-9B16-2F022EF5CEF4}"/>
              </a:ext>
            </a:extLst>
          </p:cNvPr>
          <p:cNvSpPr txBox="1"/>
          <p:nvPr/>
        </p:nvSpPr>
        <p:spPr>
          <a:xfrm>
            <a:off x="10808427" y="1535719"/>
            <a:ext cx="730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17KD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6C15035B-9A7D-45BD-86DF-1CC4E52E67C2}"/>
              </a:ext>
            </a:extLst>
          </p:cNvPr>
          <p:cNvSpPr txBox="1"/>
          <p:nvPr/>
        </p:nvSpPr>
        <p:spPr>
          <a:xfrm>
            <a:off x="541538" y="577049"/>
            <a:ext cx="1156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3N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4380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43CB4842-03E8-4BFA-8C77-7031D3EA14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24348" y="2968101"/>
            <a:ext cx="3034680" cy="1041756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D97E4B83-282D-4EBC-BA8B-00BB0804BF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24348" y="4009857"/>
            <a:ext cx="3177555" cy="727521"/>
          </a:xfrm>
          <a:prstGeom prst="rect">
            <a:avLst/>
          </a:prstGeom>
        </p:spPr>
      </p:pic>
      <p:sp>
        <p:nvSpPr>
          <p:cNvPr id="4" name="文本框 3">
            <a:extLst>
              <a:ext uri="{FF2B5EF4-FFF2-40B4-BE49-F238E27FC236}">
                <a16:creationId xmlns:a16="http://schemas.microsoft.com/office/drawing/2014/main" id="{71EB0D10-E6D7-49D9-8789-D79E1FDA3282}"/>
              </a:ext>
            </a:extLst>
          </p:cNvPr>
          <p:cNvSpPr txBox="1"/>
          <p:nvPr/>
        </p:nvSpPr>
        <p:spPr>
          <a:xfrm rot="10800000">
            <a:off x="4563769" y="2046772"/>
            <a:ext cx="2492990" cy="981541"/>
          </a:xfrm>
          <a:prstGeom prst="rect">
            <a:avLst/>
          </a:prstGeom>
          <a:noFill/>
        </p:spPr>
        <p:txBody>
          <a:bodyPr vert="eaVert" wrap="square" lIns="0" tIns="72000" rIns="0" bIns="10800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dirty="0"/>
              <a:t>HK-2 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786OA498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ACHN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Caki-1</a:t>
            </a:r>
          </a:p>
          <a:p>
            <a:pPr>
              <a:lnSpc>
                <a:spcPct val="150000"/>
              </a:lnSpc>
            </a:pPr>
            <a:r>
              <a:rPr lang="en-US" altLang="zh-CN" dirty="0"/>
              <a:t>OSRC-2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EA5845BF-25E1-486D-9D9F-851F0A8B82B7}"/>
              </a:ext>
            </a:extLst>
          </p:cNvPr>
          <p:cNvSpPr txBox="1"/>
          <p:nvPr/>
        </p:nvSpPr>
        <p:spPr>
          <a:xfrm>
            <a:off x="3472828" y="3640525"/>
            <a:ext cx="10229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CENPA</a:t>
            </a:r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BA110A60-C26B-4010-A2AC-5CFC58E2AC08}"/>
              </a:ext>
            </a:extLst>
          </p:cNvPr>
          <p:cNvSpPr txBox="1"/>
          <p:nvPr/>
        </p:nvSpPr>
        <p:spPr>
          <a:xfrm>
            <a:off x="7359028" y="3623824"/>
            <a:ext cx="851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45B4137E-B7A7-45C6-A47D-5986E926FF4A}"/>
              </a:ext>
            </a:extLst>
          </p:cNvPr>
          <p:cNvSpPr txBox="1"/>
          <p:nvPr/>
        </p:nvSpPr>
        <p:spPr>
          <a:xfrm>
            <a:off x="3429551" y="4312949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757325EB-8AE3-4F48-80B6-018827A384F8}"/>
              </a:ext>
            </a:extLst>
          </p:cNvPr>
          <p:cNvSpPr txBox="1"/>
          <p:nvPr/>
        </p:nvSpPr>
        <p:spPr>
          <a:xfrm>
            <a:off x="7495288" y="4258995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FEB69C4A-7284-4807-AA0E-65893F0DEA4F}"/>
              </a:ext>
            </a:extLst>
          </p:cNvPr>
          <p:cNvSpPr txBox="1"/>
          <p:nvPr/>
        </p:nvSpPr>
        <p:spPr>
          <a:xfrm>
            <a:off x="2610035" y="1260629"/>
            <a:ext cx="1162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3Q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3810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>
            <a:extLst>
              <a:ext uri="{FF2B5EF4-FFF2-40B4-BE49-F238E27FC236}">
                <a16:creationId xmlns:a16="http://schemas.microsoft.com/office/drawing/2014/main" id="{4720EFFD-61B0-4A03-8721-3B4E64CCBC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989" r="13724"/>
          <a:stretch/>
        </p:blipFill>
        <p:spPr>
          <a:xfrm>
            <a:off x="2194826" y="1127047"/>
            <a:ext cx="2577200" cy="76387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62D0F85-E3DF-46F9-8C3D-4EDD9544BE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4826" y="1953800"/>
            <a:ext cx="2654748" cy="376419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E4A6D9B8-657E-41DF-9002-97003794AF83}"/>
              </a:ext>
            </a:extLst>
          </p:cNvPr>
          <p:cNvSpPr txBox="1"/>
          <p:nvPr/>
        </p:nvSpPr>
        <p:spPr>
          <a:xfrm>
            <a:off x="2352675" y="757715"/>
            <a:ext cx="1959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NC     Si    NC    Si</a:t>
            </a:r>
            <a:endParaRPr lang="zh-CN" altLang="en-US" dirty="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441CEC8B-BCF5-4925-952A-28165A6997B6}"/>
              </a:ext>
            </a:extLst>
          </p:cNvPr>
          <p:cNvCxnSpPr/>
          <p:nvPr/>
        </p:nvCxnSpPr>
        <p:spPr>
          <a:xfrm>
            <a:off x="2419350" y="757715"/>
            <a:ext cx="762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>
            <a:extLst>
              <a:ext uri="{FF2B5EF4-FFF2-40B4-BE49-F238E27FC236}">
                <a16:creationId xmlns:a16="http://schemas.microsoft.com/office/drawing/2014/main" id="{CB39A554-9F79-4572-A433-6181FFE15C47}"/>
              </a:ext>
            </a:extLst>
          </p:cNvPr>
          <p:cNvCxnSpPr>
            <a:cxnSpLocks/>
          </p:cNvCxnSpPr>
          <p:nvPr/>
        </p:nvCxnSpPr>
        <p:spPr>
          <a:xfrm>
            <a:off x="3411167" y="757715"/>
            <a:ext cx="801579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>
            <a:extLst>
              <a:ext uri="{FF2B5EF4-FFF2-40B4-BE49-F238E27FC236}">
                <a16:creationId xmlns:a16="http://schemas.microsoft.com/office/drawing/2014/main" id="{DD3254AE-A6A9-4555-B098-84396CC5547C}"/>
              </a:ext>
            </a:extLst>
          </p:cNvPr>
          <p:cNvSpPr txBox="1"/>
          <p:nvPr/>
        </p:nvSpPr>
        <p:spPr>
          <a:xfrm>
            <a:off x="2477590" y="41982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A498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16AA7743-62EC-464D-A86B-F15AEAABF612}"/>
              </a:ext>
            </a:extLst>
          </p:cNvPr>
          <p:cNvSpPr txBox="1"/>
          <p:nvPr/>
        </p:nvSpPr>
        <p:spPr>
          <a:xfrm>
            <a:off x="3372451" y="41434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Caki-1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2B0C0F84-12DC-4729-A0CA-E065BB5F5651}"/>
              </a:ext>
            </a:extLst>
          </p:cNvPr>
          <p:cNvSpPr txBox="1"/>
          <p:nvPr/>
        </p:nvSpPr>
        <p:spPr>
          <a:xfrm>
            <a:off x="1105176" y="1324320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CENPA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6359732C-F60D-4632-9D94-87438D5E576B}"/>
              </a:ext>
            </a:extLst>
          </p:cNvPr>
          <p:cNvSpPr txBox="1"/>
          <p:nvPr/>
        </p:nvSpPr>
        <p:spPr>
          <a:xfrm>
            <a:off x="1105176" y="1957343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pic>
        <p:nvPicPr>
          <p:cNvPr id="26" name="图片 25">
            <a:extLst>
              <a:ext uri="{FF2B5EF4-FFF2-40B4-BE49-F238E27FC236}">
                <a16:creationId xmlns:a16="http://schemas.microsoft.com/office/drawing/2014/main" id="{1100A8E1-02DE-494F-B9D6-5EC0CB25D6A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9718" r="15364"/>
          <a:stretch/>
        </p:blipFill>
        <p:spPr>
          <a:xfrm>
            <a:off x="7342428" y="757714"/>
            <a:ext cx="3790949" cy="1121761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E7E8B25C-B34E-4794-9A26-FE872AE5D4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2428" y="1953800"/>
            <a:ext cx="3790949" cy="493297"/>
          </a:xfrm>
          <a:prstGeom prst="rect">
            <a:avLst/>
          </a:prstGeom>
        </p:spPr>
      </p:pic>
      <p:sp>
        <p:nvSpPr>
          <p:cNvPr id="29" name="文本框 28">
            <a:extLst>
              <a:ext uri="{FF2B5EF4-FFF2-40B4-BE49-F238E27FC236}">
                <a16:creationId xmlns:a16="http://schemas.microsoft.com/office/drawing/2014/main" id="{9A168265-ED15-4785-946B-F62E1B9A5390}"/>
              </a:ext>
            </a:extLst>
          </p:cNvPr>
          <p:cNvSpPr txBox="1"/>
          <p:nvPr/>
        </p:nvSpPr>
        <p:spPr>
          <a:xfrm>
            <a:off x="6399176" y="1508986"/>
            <a:ext cx="933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CENPA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77A2E67E-1C28-4556-8C3C-A6C4029C55EA}"/>
              </a:ext>
            </a:extLst>
          </p:cNvPr>
          <p:cNvSpPr txBox="1"/>
          <p:nvPr/>
        </p:nvSpPr>
        <p:spPr>
          <a:xfrm>
            <a:off x="6399176" y="1935925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5BEED388-D2DF-4A8C-8A5F-10CED4C01632}"/>
              </a:ext>
            </a:extLst>
          </p:cNvPr>
          <p:cNvSpPr txBox="1"/>
          <p:nvPr/>
        </p:nvSpPr>
        <p:spPr>
          <a:xfrm>
            <a:off x="8116381" y="498723"/>
            <a:ext cx="269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Vec</a:t>
            </a:r>
            <a:r>
              <a:rPr lang="en-US" altLang="zh-CN" dirty="0"/>
              <a:t>  CENPA </a:t>
            </a:r>
            <a:r>
              <a:rPr lang="en-US" altLang="zh-CN" dirty="0" err="1"/>
              <a:t>Vec</a:t>
            </a:r>
            <a:r>
              <a:rPr lang="en-US" altLang="zh-CN" dirty="0"/>
              <a:t> CENPA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13553ECF-DA8F-492A-8E54-E97B86D65DCC}"/>
              </a:ext>
            </a:extLst>
          </p:cNvPr>
          <p:cNvSpPr txBox="1"/>
          <p:nvPr/>
        </p:nvSpPr>
        <p:spPr>
          <a:xfrm>
            <a:off x="8430261" y="166554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A498</a:t>
            </a:r>
            <a:endParaRPr lang="zh-CN" altLang="en-US" dirty="0"/>
          </a:p>
        </p:txBody>
      </p:sp>
      <p:cxnSp>
        <p:nvCxnSpPr>
          <p:cNvPr id="34" name="直接连接符 33">
            <a:extLst>
              <a:ext uri="{FF2B5EF4-FFF2-40B4-BE49-F238E27FC236}">
                <a16:creationId xmlns:a16="http://schemas.microsoft.com/office/drawing/2014/main" id="{119260A9-3793-4474-AC44-13B167ED6A6C}"/>
              </a:ext>
            </a:extLst>
          </p:cNvPr>
          <p:cNvCxnSpPr>
            <a:cxnSpLocks/>
          </p:cNvCxnSpPr>
          <p:nvPr/>
        </p:nvCxnSpPr>
        <p:spPr>
          <a:xfrm>
            <a:off x="8201025" y="498723"/>
            <a:ext cx="1114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35">
            <a:extLst>
              <a:ext uri="{FF2B5EF4-FFF2-40B4-BE49-F238E27FC236}">
                <a16:creationId xmlns:a16="http://schemas.microsoft.com/office/drawing/2014/main" id="{8AD2CFEA-C1B9-4EEC-91B8-537F6CCAC683}"/>
              </a:ext>
            </a:extLst>
          </p:cNvPr>
          <p:cNvSpPr txBox="1"/>
          <p:nvPr/>
        </p:nvSpPr>
        <p:spPr>
          <a:xfrm>
            <a:off x="9544686" y="131876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Caki-1</a:t>
            </a:r>
            <a:endParaRPr lang="zh-CN" altLang="en-US" dirty="0"/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21EC847E-ADD2-424F-9250-CF4A5A1FABE0}"/>
              </a:ext>
            </a:extLst>
          </p:cNvPr>
          <p:cNvCxnSpPr>
            <a:stCxn id="31" idx="0"/>
          </p:cNvCxnSpPr>
          <p:nvPr/>
        </p:nvCxnSpPr>
        <p:spPr>
          <a:xfrm>
            <a:off x="9463628" y="498723"/>
            <a:ext cx="10424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" name="图片 38">
            <a:extLst>
              <a:ext uri="{FF2B5EF4-FFF2-40B4-BE49-F238E27FC236}">
                <a16:creationId xmlns:a16="http://schemas.microsoft.com/office/drawing/2014/main" id="{01B07B7B-B6F0-46DB-A84E-40582202E8F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16931" y="5668947"/>
            <a:ext cx="3351334" cy="716438"/>
          </a:xfrm>
          <a:prstGeom prst="rect">
            <a:avLst/>
          </a:prstGeom>
        </p:spPr>
      </p:pic>
      <p:pic>
        <p:nvPicPr>
          <p:cNvPr id="40" name="图片 39">
            <a:extLst>
              <a:ext uri="{FF2B5EF4-FFF2-40B4-BE49-F238E27FC236}">
                <a16:creationId xmlns:a16="http://schemas.microsoft.com/office/drawing/2014/main" id="{0AE90C45-ACB0-49F1-B975-0293894A60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86643" y="4948203"/>
            <a:ext cx="3611910" cy="720744"/>
          </a:xfrm>
          <a:prstGeom prst="rect">
            <a:avLst/>
          </a:prstGeom>
        </p:spPr>
      </p:pic>
      <p:pic>
        <p:nvPicPr>
          <p:cNvPr id="41" name="图片 40">
            <a:extLst>
              <a:ext uri="{FF2B5EF4-FFF2-40B4-BE49-F238E27FC236}">
                <a16:creationId xmlns:a16="http://schemas.microsoft.com/office/drawing/2014/main" id="{A90A53A0-AB42-4776-A9EC-6BBF5B22425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89494" y="4346721"/>
            <a:ext cx="3547678" cy="526801"/>
          </a:xfrm>
          <a:prstGeom prst="rect">
            <a:avLst/>
          </a:prstGeom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049D3DB0-C68A-470B-8988-5ED09C3D91A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773832" y="3819920"/>
            <a:ext cx="3496736" cy="526801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0464DF9D-6CD8-42D6-9517-2B077D8CA19D}"/>
              </a:ext>
            </a:extLst>
          </p:cNvPr>
          <p:cNvSpPr txBox="1"/>
          <p:nvPr/>
        </p:nvSpPr>
        <p:spPr>
          <a:xfrm>
            <a:off x="807032" y="3886337"/>
            <a:ext cx="1231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β-catenin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975B1898-8C35-404C-AB86-465FC412D238}"/>
              </a:ext>
            </a:extLst>
          </p:cNvPr>
          <p:cNvSpPr txBox="1"/>
          <p:nvPr/>
        </p:nvSpPr>
        <p:spPr>
          <a:xfrm>
            <a:off x="876852" y="4413138"/>
            <a:ext cx="109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CCND1</a:t>
            </a:r>
            <a:endParaRPr lang="zh-CN" altLang="en-US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9F6C1F73-B6EB-4B33-8E83-7ABCD1B11232}"/>
              </a:ext>
            </a:extLst>
          </p:cNvPr>
          <p:cNvSpPr txBox="1"/>
          <p:nvPr/>
        </p:nvSpPr>
        <p:spPr>
          <a:xfrm>
            <a:off x="6766395" y="5254805"/>
            <a:ext cx="973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CENPA</a:t>
            </a:r>
            <a:endParaRPr lang="zh-CN" altLang="en-US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B35A3D82-07AA-4318-956F-285FADD59FDD}"/>
              </a:ext>
            </a:extLst>
          </p:cNvPr>
          <p:cNvSpPr txBox="1"/>
          <p:nvPr/>
        </p:nvSpPr>
        <p:spPr>
          <a:xfrm>
            <a:off x="1088988" y="5948715"/>
            <a:ext cx="90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48" name="文本框 47">
            <a:extLst>
              <a:ext uri="{FF2B5EF4-FFF2-40B4-BE49-F238E27FC236}">
                <a16:creationId xmlns:a16="http://schemas.microsoft.com/office/drawing/2014/main" id="{2DBCD51B-DE16-47D4-AA23-5D4F468E7C21}"/>
              </a:ext>
            </a:extLst>
          </p:cNvPr>
          <p:cNvSpPr txBox="1"/>
          <p:nvPr/>
        </p:nvSpPr>
        <p:spPr>
          <a:xfrm>
            <a:off x="5092097" y="3770906"/>
            <a:ext cx="1012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120KD</a:t>
            </a:r>
          </a:p>
          <a:p>
            <a:r>
              <a:rPr lang="en-US" altLang="zh-CN" sz="1050" dirty="0"/>
              <a:t>92KD</a:t>
            </a:r>
            <a:endParaRPr lang="zh-CN" altLang="en-US" sz="105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C5A8357B-64ED-4C32-BC8F-80E64FD49009}"/>
              </a:ext>
            </a:extLst>
          </p:cNvPr>
          <p:cNvSpPr txBox="1"/>
          <p:nvPr/>
        </p:nvSpPr>
        <p:spPr>
          <a:xfrm>
            <a:off x="5631806" y="4397151"/>
            <a:ext cx="715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37KD</a:t>
            </a:r>
          </a:p>
          <a:p>
            <a:endParaRPr lang="zh-CN" altLang="en-US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9089985E-9F3B-4D44-AABC-F3982438DB63}"/>
              </a:ext>
            </a:extLst>
          </p:cNvPr>
          <p:cNvSpPr txBox="1"/>
          <p:nvPr/>
        </p:nvSpPr>
        <p:spPr>
          <a:xfrm>
            <a:off x="5628978" y="5270252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6246CB5B-46D6-420C-8F4A-40CCFD3CAA3E}"/>
              </a:ext>
            </a:extLst>
          </p:cNvPr>
          <p:cNvSpPr txBox="1"/>
          <p:nvPr/>
        </p:nvSpPr>
        <p:spPr>
          <a:xfrm>
            <a:off x="5574138" y="5948715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pic>
        <p:nvPicPr>
          <p:cNvPr id="52" name="图片 51">
            <a:extLst>
              <a:ext uri="{FF2B5EF4-FFF2-40B4-BE49-F238E27FC236}">
                <a16:creationId xmlns:a16="http://schemas.microsoft.com/office/drawing/2014/main" id="{EB24BB89-B2C3-4C72-81EB-F6DC55C66E2D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l="6379" r="15877"/>
          <a:stretch/>
        </p:blipFill>
        <p:spPr>
          <a:xfrm>
            <a:off x="7643062" y="5061718"/>
            <a:ext cx="3273751" cy="786401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id="{7392E36B-56EE-4B39-A3A1-C7BE0BDB12F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43063" y="5848120"/>
            <a:ext cx="3273750" cy="445478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F623491D-CDE8-452B-A6F4-47878B09EABC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8619" t="-4058" r="16971"/>
          <a:stretch/>
        </p:blipFill>
        <p:spPr>
          <a:xfrm>
            <a:off x="7643063" y="4346722"/>
            <a:ext cx="3273750" cy="65013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0DAB03B6-B432-403C-8B90-90952B1EA1B2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4606" r="14488"/>
          <a:stretch/>
        </p:blipFill>
        <p:spPr>
          <a:xfrm>
            <a:off x="7643064" y="3611301"/>
            <a:ext cx="3273750" cy="709617"/>
          </a:xfrm>
          <a:prstGeom prst="rect">
            <a:avLst/>
          </a:prstGeom>
        </p:spPr>
      </p:pic>
      <p:sp>
        <p:nvSpPr>
          <p:cNvPr id="37" name="文本框 36">
            <a:extLst>
              <a:ext uri="{FF2B5EF4-FFF2-40B4-BE49-F238E27FC236}">
                <a16:creationId xmlns:a16="http://schemas.microsoft.com/office/drawing/2014/main" id="{849030FB-5512-40C0-A10A-797558ECB1A8}"/>
              </a:ext>
            </a:extLst>
          </p:cNvPr>
          <p:cNvSpPr txBox="1"/>
          <p:nvPr/>
        </p:nvSpPr>
        <p:spPr>
          <a:xfrm>
            <a:off x="6534609" y="3770906"/>
            <a:ext cx="1231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β-catenin</a:t>
            </a:r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BCD9AE2A-3C92-4B8F-8D07-416C16131DB5}"/>
              </a:ext>
            </a:extLst>
          </p:cNvPr>
          <p:cNvSpPr txBox="1"/>
          <p:nvPr/>
        </p:nvSpPr>
        <p:spPr>
          <a:xfrm>
            <a:off x="6747996" y="4578871"/>
            <a:ext cx="1091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CCND1</a:t>
            </a:r>
            <a:endParaRPr lang="zh-CN" altLang="en-US" dirty="0"/>
          </a:p>
        </p:txBody>
      </p:sp>
      <p:sp>
        <p:nvSpPr>
          <p:cNvPr id="53" name="文本框 52">
            <a:extLst>
              <a:ext uri="{FF2B5EF4-FFF2-40B4-BE49-F238E27FC236}">
                <a16:creationId xmlns:a16="http://schemas.microsoft.com/office/drawing/2014/main" id="{DF83E6EF-0449-4B81-A05E-B813832E838F}"/>
              </a:ext>
            </a:extLst>
          </p:cNvPr>
          <p:cNvSpPr txBox="1"/>
          <p:nvPr/>
        </p:nvSpPr>
        <p:spPr>
          <a:xfrm>
            <a:off x="1088712" y="5399304"/>
            <a:ext cx="9730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CENPA</a:t>
            </a:r>
            <a:endParaRPr lang="zh-CN" altLang="en-US" dirty="0"/>
          </a:p>
        </p:txBody>
      </p:sp>
      <p:sp>
        <p:nvSpPr>
          <p:cNvPr id="54" name="文本框 53">
            <a:extLst>
              <a:ext uri="{FF2B5EF4-FFF2-40B4-BE49-F238E27FC236}">
                <a16:creationId xmlns:a16="http://schemas.microsoft.com/office/drawing/2014/main" id="{0D27C874-086E-4AF8-A291-EA7E5AE9EE5F}"/>
              </a:ext>
            </a:extLst>
          </p:cNvPr>
          <p:cNvSpPr txBox="1"/>
          <p:nvPr/>
        </p:nvSpPr>
        <p:spPr>
          <a:xfrm>
            <a:off x="6734393" y="5886193"/>
            <a:ext cx="90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6A74A606-21BF-4BA3-8770-1BAD04EAD3DF}"/>
              </a:ext>
            </a:extLst>
          </p:cNvPr>
          <p:cNvSpPr txBox="1"/>
          <p:nvPr/>
        </p:nvSpPr>
        <p:spPr>
          <a:xfrm>
            <a:off x="10916813" y="3681846"/>
            <a:ext cx="101291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120KD</a:t>
            </a:r>
          </a:p>
          <a:p>
            <a:r>
              <a:rPr lang="en-US" altLang="zh-CN" sz="1050" dirty="0"/>
              <a:t>92KD</a:t>
            </a:r>
            <a:endParaRPr lang="zh-CN" altLang="en-US" sz="1050" dirty="0"/>
          </a:p>
        </p:txBody>
      </p:sp>
      <p:sp>
        <p:nvSpPr>
          <p:cNvPr id="56" name="文本框 55">
            <a:extLst>
              <a:ext uri="{FF2B5EF4-FFF2-40B4-BE49-F238E27FC236}">
                <a16:creationId xmlns:a16="http://schemas.microsoft.com/office/drawing/2014/main" id="{87A2C7B6-0304-4D78-9C55-3943C4DB03D2}"/>
              </a:ext>
            </a:extLst>
          </p:cNvPr>
          <p:cNvSpPr txBox="1"/>
          <p:nvPr/>
        </p:nvSpPr>
        <p:spPr>
          <a:xfrm>
            <a:off x="10916813" y="4525901"/>
            <a:ext cx="715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37KD</a:t>
            </a:r>
          </a:p>
          <a:p>
            <a:endParaRPr lang="zh-CN" altLang="en-US" dirty="0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DA1BFAC1-0BC6-40A6-933F-102E93CD070A}"/>
              </a:ext>
            </a:extLst>
          </p:cNvPr>
          <p:cNvSpPr txBox="1"/>
          <p:nvPr/>
        </p:nvSpPr>
        <p:spPr>
          <a:xfrm>
            <a:off x="10911943" y="537001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174FBCA4-22D7-4402-A9E4-1953F94CFC0C}"/>
              </a:ext>
            </a:extLst>
          </p:cNvPr>
          <p:cNvSpPr txBox="1"/>
          <p:nvPr/>
        </p:nvSpPr>
        <p:spPr>
          <a:xfrm>
            <a:off x="10913984" y="5912985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59" name="文本框 58">
            <a:extLst>
              <a:ext uri="{FF2B5EF4-FFF2-40B4-BE49-F238E27FC236}">
                <a16:creationId xmlns:a16="http://schemas.microsoft.com/office/drawing/2014/main" id="{9F195DDC-A300-498B-ACD5-FFE38A185EC0}"/>
              </a:ext>
            </a:extLst>
          </p:cNvPr>
          <p:cNvSpPr txBox="1"/>
          <p:nvPr/>
        </p:nvSpPr>
        <p:spPr>
          <a:xfrm>
            <a:off x="2886967" y="315064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A498</a:t>
            </a:r>
            <a:endParaRPr lang="zh-CN" altLang="en-US" dirty="0"/>
          </a:p>
        </p:txBody>
      </p:sp>
      <p:sp>
        <p:nvSpPr>
          <p:cNvPr id="60" name="文本框 59">
            <a:extLst>
              <a:ext uri="{FF2B5EF4-FFF2-40B4-BE49-F238E27FC236}">
                <a16:creationId xmlns:a16="http://schemas.microsoft.com/office/drawing/2014/main" id="{3339F3E7-0B9A-4D24-8C36-6A7187B4B273}"/>
              </a:ext>
            </a:extLst>
          </p:cNvPr>
          <p:cNvSpPr txBox="1"/>
          <p:nvPr/>
        </p:nvSpPr>
        <p:spPr>
          <a:xfrm>
            <a:off x="3766144" y="313867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Caki-1</a:t>
            </a:r>
            <a:endParaRPr lang="zh-CN" altLang="en-US" dirty="0"/>
          </a:p>
        </p:txBody>
      </p:sp>
      <p:cxnSp>
        <p:nvCxnSpPr>
          <p:cNvPr id="6" name="直接连接符 5">
            <a:extLst>
              <a:ext uri="{FF2B5EF4-FFF2-40B4-BE49-F238E27FC236}">
                <a16:creationId xmlns:a16="http://schemas.microsoft.com/office/drawing/2014/main" id="{86747315-C2B0-4F70-8C08-C6023DA739D9}"/>
              </a:ext>
            </a:extLst>
          </p:cNvPr>
          <p:cNvCxnSpPr/>
          <p:nvPr/>
        </p:nvCxnSpPr>
        <p:spPr>
          <a:xfrm>
            <a:off x="2755469" y="3509228"/>
            <a:ext cx="839495" cy="1075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>
            <a:extLst>
              <a:ext uri="{FF2B5EF4-FFF2-40B4-BE49-F238E27FC236}">
                <a16:creationId xmlns:a16="http://schemas.microsoft.com/office/drawing/2014/main" id="{05AF5376-6E32-45A8-8FAB-1086BC23F20D}"/>
              </a:ext>
            </a:extLst>
          </p:cNvPr>
          <p:cNvCxnSpPr/>
          <p:nvPr/>
        </p:nvCxnSpPr>
        <p:spPr>
          <a:xfrm>
            <a:off x="3666295" y="3519120"/>
            <a:ext cx="94014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>
            <a:extLst>
              <a:ext uri="{FF2B5EF4-FFF2-40B4-BE49-F238E27FC236}">
                <a16:creationId xmlns:a16="http://schemas.microsoft.com/office/drawing/2014/main" id="{59272F86-1108-404E-A594-1895D3111C3B}"/>
              </a:ext>
            </a:extLst>
          </p:cNvPr>
          <p:cNvSpPr txBox="1"/>
          <p:nvPr/>
        </p:nvSpPr>
        <p:spPr>
          <a:xfrm>
            <a:off x="2719601" y="3508866"/>
            <a:ext cx="18966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NC    Si    NC    Si</a:t>
            </a:r>
            <a:endParaRPr lang="zh-CN" altLang="en-US" dirty="0"/>
          </a:p>
        </p:txBody>
      </p:sp>
      <p:sp>
        <p:nvSpPr>
          <p:cNvPr id="61" name="文本框 60">
            <a:extLst>
              <a:ext uri="{FF2B5EF4-FFF2-40B4-BE49-F238E27FC236}">
                <a16:creationId xmlns:a16="http://schemas.microsoft.com/office/drawing/2014/main" id="{FD35A0BF-0ADD-4589-AE13-E047F6E693C8}"/>
              </a:ext>
            </a:extLst>
          </p:cNvPr>
          <p:cNvSpPr txBox="1"/>
          <p:nvPr/>
        </p:nvSpPr>
        <p:spPr>
          <a:xfrm>
            <a:off x="8064587" y="3305549"/>
            <a:ext cx="2694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Vec</a:t>
            </a:r>
            <a:r>
              <a:rPr lang="en-US" altLang="zh-CN" dirty="0"/>
              <a:t>  CENPA </a:t>
            </a:r>
            <a:r>
              <a:rPr lang="en-US" altLang="zh-CN" dirty="0" err="1"/>
              <a:t>Vec</a:t>
            </a:r>
            <a:r>
              <a:rPr lang="en-US" altLang="zh-CN" dirty="0"/>
              <a:t> CENPA</a:t>
            </a:r>
            <a:endParaRPr lang="zh-CN" altLang="en-US" dirty="0"/>
          </a:p>
        </p:txBody>
      </p:sp>
      <p:sp>
        <p:nvSpPr>
          <p:cNvPr id="62" name="文本框 61">
            <a:extLst>
              <a:ext uri="{FF2B5EF4-FFF2-40B4-BE49-F238E27FC236}">
                <a16:creationId xmlns:a16="http://schemas.microsoft.com/office/drawing/2014/main" id="{7B07360E-9886-414C-BDED-80881BCF3CAD}"/>
              </a:ext>
            </a:extLst>
          </p:cNvPr>
          <p:cNvSpPr txBox="1"/>
          <p:nvPr/>
        </p:nvSpPr>
        <p:spPr>
          <a:xfrm>
            <a:off x="8378467" y="2973380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A498</a:t>
            </a:r>
            <a:endParaRPr lang="zh-CN" altLang="en-US" dirty="0"/>
          </a:p>
        </p:txBody>
      </p:sp>
      <p:cxnSp>
        <p:nvCxnSpPr>
          <p:cNvPr id="63" name="直接连接符 62">
            <a:extLst>
              <a:ext uri="{FF2B5EF4-FFF2-40B4-BE49-F238E27FC236}">
                <a16:creationId xmlns:a16="http://schemas.microsoft.com/office/drawing/2014/main" id="{5192B38D-FD4A-4851-BE23-440AC8BC8469}"/>
              </a:ext>
            </a:extLst>
          </p:cNvPr>
          <p:cNvCxnSpPr>
            <a:cxnSpLocks/>
          </p:cNvCxnSpPr>
          <p:nvPr/>
        </p:nvCxnSpPr>
        <p:spPr>
          <a:xfrm>
            <a:off x="8149231" y="3305549"/>
            <a:ext cx="111442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文本框 63">
            <a:extLst>
              <a:ext uri="{FF2B5EF4-FFF2-40B4-BE49-F238E27FC236}">
                <a16:creationId xmlns:a16="http://schemas.microsoft.com/office/drawing/2014/main" id="{A358FC46-95C1-4C63-986A-7525381B9C10}"/>
              </a:ext>
            </a:extLst>
          </p:cNvPr>
          <p:cNvSpPr txBox="1"/>
          <p:nvPr/>
        </p:nvSpPr>
        <p:spPr>
          <a:xfrm>
            <a:off x="9492892" y="2938702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Caki-1</a:t>
            </a:r>
            <a:endParaRPr lang="zh-CN" altLang="en-US" dirty="0"/>
          </a:p>
        </p:txBody>
      </p:sp>
      <p:cxnSp>
        <p:nvCxnSpPr>
          <p:cNvPr id="65" name="直接连接符 64">
            <a:extLst>
              <a:ext uri="{FF2B5EF4-FFF2-40B4-BE49-F238E27FC236}">
                <a16:creationId xmlns:a16="http://schemas.microsoft.com/office/drawing/2014/main" id="{97B78408-006F-4FD2-B3BA-8C059F25A8C4}"/>
              </a:ext>
            </a:extLst>
          </p:cNvPr>
          <p:cNvCxnSpPr>
            <a:stCxn id="61" idx="0"/>
          </p:cNvCxnSpPr>
          <p:nvPr/>
        </p:nvCxnSpPr>
        <p:spPr>
          <a:xfrm>
            <a:off x="9411834" y="3305549"/>
            <a:ext cx="104244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>
            <a:extLst>
              <a:ext uri="{FF2B5EF4-FFF2-40B4-BE49-F238E27FC236}">
                <a16:creationId xmlns:a16="http://schemas.microsoft.com/office/drawing/2014/main" id="{C3669A51-039A-43AB-9170-7D00D5316F01}"/>
              </a:ext>
            </a:extLst>
          </p:cNvPr>
          <p:cNvSpPr txBox="1"/>
          <p:nvPr/>
        </p:nvSpPr>
        <p:spPr>
          <a:xfrm>
            <a:off x="426129" y="211733"/>
            <a:ext cx="134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Figure 4C</a:t>
            </a:r>
          </a:p>
          <a:p>
            <a:endParaRPr lang="zh-CN" altLang="en-US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9597D0BC-26C7-4623-B6D6-2154AD6FD8D6}"/>
              </a:ext>
            </a:extLst>
          </p:cNvPr>
          <p:cNvSpPr txBox="1"/>
          <p:nvPr/>
        </p:nvSpPr>
        <p:spPr>
          <a:xfrm>
            <a:off x="4711558" y="1428941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17KD</a:t>
            </a: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94BAA02A-CAA9-48D1-8D24-532A61F07FC9}"/>
              </a:ext>
            </a:extLst>
          </p:cNvPr>
          <p:cNvSpPr txBox="1"/>
          <p:nvPr/>
        </p:nvSpPr>
        <p:spPr>
          <a:xfrm>
            <a:off x="4753005" y="191708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B4DB5554-C8AC-4973-B297-5463672DC36D}"/>
              </a:ext>
            </a:extLst>
          </p:cNvPr>
          <p:cNvSpPr txBox="1"/>
          <p:nvPr/>
        </p:nvSpPr>
        <p:spPr>
          <a:xfrm>
            <a:off x="11048769" y="139875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17KD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FDCAE718-C860-44ED-88BE-396AADC0D3C4}"/>
              </a:ext>
            </a:extLst>
          </p:cNvPr>
          <p:cNvSpPr txBox="1"/>
          <p:nvPr/>
        </p:nvSpPr>
        <p:spPr>
          <a:xfrm>
            <a:off x="11079906" y="1979538"/>
            <a:ext cx="768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694F0AF9-4F45-44EE-97FE-A7EED370C018}"/>
              </a:ext>
            </a:extLst>
          </p:cNvPr>
          <p:cNvSpPr txBox="1"/>
          <p:nvPr/>
        </p:nvSpPr>
        <p:spPr>
          <a:xfrm>
            <a:off x="475139" y="2900171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6C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7A2021DD-E7C1-4A4C-AE42-4AC96935F8CC}"/>
              </a:ext>
            </a:extLst>
          </p:cNvPr>
          <p:cNvSpPr txBox="1"/>
          <p:nvPr/>
        </p:nvSpPr>
        <p:spPr>
          <a:xfrm>
            <a:off x="6143198" y="2900171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6D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618423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1665E124-CC93-484C-AD32-611F2E443D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27353" y="3187338"/>
            <a:ext cx="1266825" cy="533400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076E4D8C-12D7-4862-86CE-8D754B2571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741" y="3878958"/>
            <a:ext cx="1342022" cy="71574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815C6980-1113-4536-A6B0-D5CD819301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94027" y="2423060"/>
            <a:ext cx="1133475" cy="600075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A0721F73-14BD-4640-A763-99222D49A6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67741" y="4789598"/>
            <a:ext cx="1571629" cy="877559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E20866F7-3BAF-46BD-A77A-20FE213C5D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29640" y="3113467"/>
            <a:ext cx="1152525" cy="59055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D145649-C772-47F0-AEC8-0BF7A0DC9D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50866" y="3926278"/>
            <a:ext cx="1266825" cy="668425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D3DD96FB-5A5A-41E9-8484-BEC0B0C4964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29641" y="2384960"/>
            <a:ext cx="1152525" cy="63817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A18C9F2-1C95-4184-A91B-45F250137F5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598463" y="4927206"/>
            <a:ext cx="1571630" cy="739951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A99A73A7-B696-436E-8B6E-FB04DF8468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20089" y="522764"/>
            <a:ext cx="1752845" cy="93358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E8D2676F-9C53-4DFB-BD8C-794EF75C4A2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777843" y="508475"/>
            <a:ext cx="1038370" cy="962159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2C9B91E6-B8EB-42ED-80EB-89C2BF049296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924894" y="1631153"/>
            <a:ext cx="1351429" cy="638175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A7B4167F-E17B-4B00-AA4A-D224AC6F686D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805994" y="1568082"/>
            <a:ext cx="909539" cy="764319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id="{0D1227E1-177E-4351-B99B-05EA94B6CF06}"/>
              </a:ext>
            </a:extLst>
          </p:cNvPr>
          <p:cNvSpPr txBox="1"/>
          <p:nvPr/>
        </p:nvSpPr>
        <p:spPr>
          <a:xfrm>
            <a:off x="3596633" y="804888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/>
              <a:t>CENPA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3916327-6795-4C5C-B053-F30B81B54413}"/>
              </a:ext>
            </a:extLst>
          </p:cNvPr>
          <p:cNvSpPr txBox="1"/>
          <p:nvPr/>
        </p:nvSpPr>
        <p:spPr>
          <a:xfrm>
            <a:off x="3589419" y="1765574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altLang="zh-CN" dirty="0"/>
              <a:t>Β</a:t>
            </a:r>
            <a:r>
              <a:rPr lang="en-US" altLang="zh-CN" dirty="0"/>
              <a:t>-actin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8C16C2D2-CD14-4580-B459-125D07F2E4D6}"/>
              </a:ext>
            </a:extLst>
          </p:cNvPr>
          <p:cNvSpPr txBox="1"/>
          <p:nvPr/>
        </p:nvSpPr>
        <p:spPr>
          <a:xfrm>
            <a:off x="3461981" y="2528906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/>
              <a:t>CTNNB1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5F6B9399-E0F8-4B7A-B304-CA11FA2DFD21}"/>
              </a:ext>
            </a:extLst>
          </p:cNvPr>
          <p:cNvSpPr txBox="1"/>
          <p:nvPr/>
        </p:nvSpPr>
        <p:spPr>
          <a:xfrm>
            <a:off x="3582207" y="3264998"/>
            <a:ext cx="899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l-GR" altLang="zh-CN" dirty="0"/>
              <a:t>Β</a:t>
            </a:r>
            <a:r>
              <a:rPr lang="en-US" altLang="zh-CN" dirty="0"/>
              <a:t>-actin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FAE856B6-81E2-41F2-A80D-353C90CA0774}"/>
              </a:ext>
            </a:extLst>
          </p:cNvPr>
          <p:cNvSpPr txBox="1"/>
          <p:nvPr/>
        </p:nvSpPr>
        <p:spPr>
          <a:xfrm>
            <a:off x="3447555" y="4001090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/>
              <a:t>CTNNB1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33EAEF41-2EE3-48FA-8D63-17E796A5B021}"/>
              </a:ext>
            </a:extLst>
          </p:cNvPr>
          <p:cNvSpPr txBox="1"/>
          <p:nvPr/>
        </p:nvSpPr>
        <p:spPr>
          <a:xfrm>
            <a:off x="3447555" y="5043711"/>
            <a:ext cx="1029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dirty="0"/>
              <a:t>LaminB1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9F4D12EA-F606-4BA0-804B-3265C4904C63}"/>
              </a:ext>
            </a:extLst>
          </p:cNvPr>
          <p:cNvSpPr txBox="1"/>
          <p:nvPr/>
        </p:nvSpPr>
        <p:spPr>
          <a:xfrm>
            <a:off x="8555064" y="802550"/>
            <a:ext cx="7152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17KD</a:t>
            </a:r>
          </a:p>
          <a:p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7A4DF6DF-2420-434D-B63C-4802DDDF316A}"/>
              </a:ext>
            </a:extLst>
          </p:cNvPr>
          <p:cNvSpPr txBox="1"/>
          <p:nvPr/>
        </p:nvSpPr>
        <p:spPr>
          <a:xfrm>
            <a:off x="8555064" y="1852047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69E94F57-4398-498B-9ABC-5D730FACB91D}"/>
              </a:ext>
            </a:extLst>
          </p:cNvPr>
          <p:cNvSpPr txBox="1"/>
          <p:nvPr/>
        </p:nvSpPr>
        <p:spPr>
          <a:xfrm>
            <a:off x="8549652" y="2423060"/>
            <a:ext cx="691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120KD</a:t>
            </a:r>
          </a:p>
          <a:p>
            <a:r>
              <a:rPr lang="en-US" altLang="zh-CN" sz="1400" dirty="0"/>
              <a:t>92KD</a:t>
            </a:r>
            <a:endParaRPr lang="zh-CN" altLang="en-US" sz="1400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141891D-DFDD-4A1D-AA12-632C3EA8CB19}"/>
              </a:ext>
            </a:extLst>
          </p:cNvPr>
          <p:cNvSpPr txBox="1"/>
          <p:nvPr/>
        </p:nvSpPr>
        <p:spPr>
          <a:xfrm>
            <a:off x="8549652" y="3249477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2EA9CF1A-106B-4389-8F84-618E7FBA0727}"/>
              </a:ext>
            </a:extLst>
          </p:cNvPr>
          <p:cNvSpPr txBox="1"/>
          <p:nvPr/>
        </p:nvSpPr>
        <p:spPr>
          <a:xfrm>
            <a:off x="8549652" y="4001090"/>
            <a:ext cx="715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92KD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EF00B35E-60B9-4B08-8732-7BB970AD2C51}"/>
              </a:ext>
            </a:extLst>
          </p:cNvPr>
          <p:cNvSpPr txBox="1"/>
          <p:nvPr/>
        </p:nvSpPr>
        <p:spPr>
          <a:xfrm>
            <a:off x="8549652" y="5043711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70KD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73EA99A8-D9AF-4395-AF58-961D869DA40F}"/>
              </a:ext>
            </a:extLst>
          </p:cNvPr>
          <p:cNvSpPr txBox="1"/>
          <p:nvPr/>
        </p:nvSpPr>
        <p:spPr>
          <a:xfrm>
            <a:off x="426129" y="211733"/>
            <a:ext cx="13477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Figure 6E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4771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>
            <a:extLst>
              <a:ext uri="{FF2B5EF4-FFF2-40B4-BE49-F238E27FC236}">
                <a16:creationId xmlns:a16="http://schemas.microsoft.com/office/drawing/2014/main" id="{A3F28F08-53B0-40F8-AB29-1A63D92AA7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015" y="3576307"/>
            <a:ext cx="2341067" cy="528944"/>
          </a:xfrm>
          <a:prstGeom prst="rect">
            <a:avLst/>
          </a:prstGeom>
        </p:spPr>
      </p:pic>
      <p:pic>
        <p:nvPicPr>
          <p:cNvPr id="43" name="图片 42">
            <a:extLst>
              <a:ext uri="{FF2B5EF4-FFF2-40B4-BE49-F238E27FC236}">
                <a16:creationId xmlns:a16="http://schemas.microsoft.com/office/drawing/2014/main" id="{66B31BEE-6CEB-42BC-B24A-D57DABCF59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15426" y="4194406"/>
            <a:ext cx="2341067" cy="491207"/>
          </a:xfrm>
          <a:prstGeom prst="rect">
            <a:avLst/>
          </a:prstGeom>
        </p:spPr>
      </p:pic>
      <p:pic>
        <p:nvPicPr>
          <p:cNvPr id="44" name="图片 43">
            <a:extLst>
              <a:ext uri="{FF2B5EF4-FFF2-40B4-BE49-F238E27FC236}">
                <a16:creationId xmlns:a16="http://schemas.microsoft.com/office/drawing/2014/main" id="{39AA9309-6A5B-4AB6-B031-9B056A7890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07242" y="4194406"/>
            <a:ext cx="2361157" cy="479529"/>
          </a:xfrm>
          <a:prstGeom prst="rect">
            <a:avLst/>
          </a:prstGeom>
        </p:spPr>
      </p:pic>
      <p:pic>
        <p:nvPicPr>
          <p:cNvPr id="45" name="图片 44">
            <a:extLst>
              <a:ext uri="{FF2B5EF4-FFF2-40B4-BE49-F238E27FC236}">
                <a16:creationId xmlns:a16="http://schemas.microsoft.com/office/drawing/2014/main" id="{5C7431BB-9F46-462F-AA81-8E9C480F9DB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5365" y="3502421"/>
            <a:ext cx="2361157" cy="665199"/>
          </a:xfrm>
          <a:prstGeom prst="rect">
            <a:avLst/>
          </a:prstGeom>
        </p:spPr>
      </p:pic>
      <p:pic>
        <p:nvPicPr>
          <p:cNvPr id="46" name="图片 45">
            <a:extLst>
              <a:ext uri="{FF2B5EF4-FFF2-40B4-BE49-F238E27FC236}">
                <a16:creationId xmlns:a16="http://schemas.microsoft.com/office/drawing/2014/main" id="{82061DE6-423F-411D-80DD-68EEEEA518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5365" y="2743575"/>
            <a:ext cx="2361157" cy="658122"/>
          </a:xfrm>
          <a:prstGeom prst="rect">
            <a:avLst/>
          </a:prstGeom>
        </p:spPr>
      </p:pic>
      <p:sp>
        <p:nvSpPr>
          <p:cNvPr id="47" name="文本框 46">
            <a:extLst>
              <a:ext uri="{FF2B5EF4-FFF2-40B4-BE49-F238E27FC236}">
                <a16:creationId xmlns:a16="http://schemas.microsoft.com/office/drawing/2014/main" id="{995A7B8C-6F05-4F74-A6DB-87182A09B111}"/>
              </a:ext>
            </a:extLst>
          </p:cNvPr>
          <p:cNvSpPr txBox="1"/>
          <p:nvPr/>
        </p:nvSpPr>
        <p:spPr>
          <a:xfrm>
            <a:off x="3058544" y="2962582"/>
            <a:ext cx="12315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CTNNB1</a:t>
            </a:r>
            <a:endParaRPr lang="zh-CN" altLang="en-US" dirty="0"/>
          </a:p>
        </p:txBody>
      </p:sp>
      <p:pic>
        <p:nvPicPr>
          <p:cNvPr id="48" name="图片 47">
            <a:extLst>
              <a:ext uri="{FF2B5EF4-FFF2-40B4-BE49-F238E27FC236}">
                <a16:creationId xmlns:a16="http://schemas.microsoft.com/office/drawing/2014/main" id="{5D0C9790-FA35-43B1-85E6-A5B266CE446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4957" y="3589555"/>
            <a:ext cx="1024217" cy="499915"/>
          </a:xfrm>
          <a:prstGeom prst="rect">
            <a:avLst/>
          </a:prstGeom>
        </p:spPr>
      </p:pic>
      <p:sp>
        <p:nvSpPr>
          <p:cNvPr id="49" name="文本框 48">
            <a:extLst>
              <a:ext uri="{FF2B5EF4-FFF2-40B4-BE49-F238E27FC236}">
                <a16:creationId xmlns:a16="http://schemas.microsoft.com/office/drawing/2014/main" id="{E0626A9A-233D-45CE-9285-6BF4E0870982}"/>
              </a:ext>
            </a:extLst>
          </p:cNvPr>
          <p:cNvSpPr txBox="1"/>
          <p:nvPr/>
        </p:nvSpPr>
        <p:spPr>
          <a:xfrm>
            <a:off x="3072730" y="4338237"/>
            <a:ext cx="90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138869BD-10C6-428D-8F8C-EAF07465EC6B}"/>
              </a:ext>
            </a:extLst>
          </p:cNvPr>
          <p:cNvSpPr txBox="1"/>
          <p:nvPr/>
        </p:nvSpPr>
        <p:spPr>
          <a:xfrm>
            <a:off x="4360118" y="2146591"/>
            <a:ext cx="2687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 -     +     +</a:t>
            </a:r>
            <a:endParaRPr lang="zh-CN" altLang="en-US" dirty="0"/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EAC94048-3B6E-4EDC-99C1-808F88C2916F}"/>
              </a:ext>
            </a:extLst>
          </p:cNvPr>
          <p:cNvSpPr txBox="1"/>
          <p:nvPr/>
        </p:nvSpPr>
        <p:spPr>
          <a:xfrm>
            <a:off x="4351335" y="2431899"/>
            <a:ext cx="182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 +     -     +</a:t>
            </a:r>
            <a:endParaRPr lang="zh-CN" altLang="en-US" dirty="0"/>
          </a:p>
        </p:txBody>
      </p:sp>
      <p:sp>
        <p:nvSpPr>
          <p:cNvPr id="52" name="文本框 51">
            <a:extLst>
              <a:ext uri="{FF2B5EF4-FFF2-40B4-BE49-F238E27FC236}">
                <a16:creationId xmlns:a16="http://schemas.microsoft.com/office/drawing/2014/main" id="{64AF72F0-BCB1-4F15-87A3-4B3299516DEF}"/>
              </a:ext>
            </a:extLst>
          </p:cNvPr>
          <p:cNvSpPr txBox="1"/>
          <p:nvPr/>
        </p:nvSpPr>
        <p:spPr>
          <a:xfrm>
            <a:off x="4937700" y="173524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A498</a:t>
            </a:r>
            <a:endParaRPr lang="zh-CN" altLang="en-US" dirty="0"/>
          </a:p>
        </p:txBody>
      </p:sp>
      <p:cxnSp>
        <p:nvCxnSpPr>
          <p:cNvPr id="53" name="直接连接符 52">
            <a:extLst>
              <a:ext uri="{FF2B5EF4-FFF2-40B4-BE49-F238E27FC236}">
                <a16:creationId xmlns:a16="http://schemas.microsoft.com/office/drawing/2014/main" id="{4477A2FE-D89F-402F-B097-10EBB2C7B9AC}"/>
              </a:ext>
            </a:extLst>
          </p:cNvPr>
          <p:cNvCxnSpPr>
            <a:cxnSpLocks/>
          </p:cNvCxnSpPr>
          <p:nvPr/>
        </p:nvCxnSpPr>
        <p:spPr>
          <a:xfrm>
            <a:off x="4193872" y="2113159"/>
            <a:ext cx="21852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>
            <a:extLst>
              <a:ext uri="{FF2B5EF4-FFF2-40B4-BE49-F238E27FC236}">
                <a16:creationId xmlns:a16="http://schemas.microsoft.com/office/drawing/2014/main" id="{90B98C69-A462-4DD6-A330-65C3D956AC8D}"/>
              </a:ext>
            </a:extLst>
          </p:cNvPr>
          <p:cNvSpPr txBox="1"/>
          <p:nvPr/>
        </p:nvSpPr>
        <p:spPr>
          <a:xfrm>
            <a:off x="6878885" y="2140064"/>
            <a:ext cx="1948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-      +      +</a:t>
            </a:r>
            <a:endParaRPr lang="zh-CN" altLang="en-US" dirty="0"/>
          </a:p>
        </p:txBody>
      </p:sp>
      <p:cxnSp>
        <p:nvCxnSpPr>
          <p:cNvPr id="55" name="直接连接符 54">
            <a:extLst>
              <a:ext uri="{FF2B5EF4-FFF2-40B4-BE49-F238E27FC236}">
                <a16:creationId xmlns:a16="http://schemas.microsoft.com/office/drawing/2014/main" id="{8C5402DD-F905-4453-9074-8F5085D3AA6A}"/>
              </a:ext>
            </a:extLst>
          </p:cNvPr>
          <p:cNvCxnSpPr>
            <a:cxnSpLocks/>
          </p:cNvCxnSpPr>
          <p:nvPr/>
        </p:nvCxnSpPr>
        <p:spPr>
          <a:xfrm>
            <a:off x="6545847" y="2117568"/>
            <a:ext cx="23206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>
            <a:extLst>
              <a:ext uri="{FF2B5EF4-FFF2-40B4-BE49-F238E27FC236}">
                <a16:creationId xmlns:a16="http://schemas.microsoft.com/office/drawing/2014/main" id="{E4BBA2D8-861C-4F54-AC03-07379F66EEA6}"/>
              </a:ext>
            </a:extLst>
          </p:cNvPr>
          <p:cNvSpPr txBox="1"/>
          <p:nvPr/>
        </p:nvSpPr>
        <p:spPr>
          <a:xfrm>
            <a:off x="7382186" y="1735247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Caki</a:t>
            </a:r>
            <a:endParaRPr lang="zh-CN" altLang="en-US" dirty="0"/>
          </a:p>
        </p:txBody>
      </p:sp>
      <p:sp>
        <p:nvSpPr>
          <p:cNvPr id="57" name="文本框 56">
            <a:extLst>
              <a:ext uri="{FF2B5EF4-FFF2-40B4-BE49-F238E27FC236}">
                <a16:creationId xmlns:a16="http://schemas.microsoft.com/office/drawing/2014/main" id="{3446C3A7-2F79-4BD8-B02E-744F6B97ACC7}"/>
              </a:ext>
            </a:extLst>
          </p:cNvPr>
          <p:cNvSpPr txBox="1"/>
          <p:nvPr/>
        </p:nvSpPr>
        <p:spPr>
          <a:xfrm>
            <a:off x="6880298" y="2437598"/>
            <a:ext cx="182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+      -      +</a:t>
            </a:r>
            <a:endParaRPr lang="zh-CN" altLang="en-US" dirty="0"/>
          </a:p>
        </p:txBody>
      </p:sp>
      <p:sp>
        <p:nvSpPr>
          <p:cNvPr id="58" name="文本框 57">
            <a:extLst>
              <a:ext uri="{FF2B5EF4-FFF2-40B4-BE49-F238E27FC236}">
                <a16:creationId xmlns:a16="http://schemas.microsoft.com/office/drawing/2014/main" id="{B60B5694-990C-41D4-BB25-325F04DA0843}"/>
              </a:ext>
            </a:extLst>
          </p:cNvPr>
          <p:cNvSpPr txBox="1"/>
          <p:nvPr/>
        </p:nvSpPr>
        <p:spPr>
          <a:xfrm>
            <a:off x="3139579" y="2246603"/>
            <a:ext cx="10695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400"/>
            </a:lvl1pPr>
          </a:lstStyle>
          <a:p>
            <a:pPr algn="r"/>
            <a:r>
              <a:rPr lang="en-US" altLang="zh-CN" dirty="0"/>
              <a:t>CENPA</a:t>
            </a:r>
          </a:p>
          <a:p>
            <a:pPr algn="r"/>
            <a:r>
              <a:rPr lang="en-US" altLang="zh-CN" dirty="0"/>
              <a:t>Si-CTNNB1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F7241B0E-31F1-4832-B7F9-37309609640C}"/>
              </a:ext>
            </a:extLst>
          </p:cNvPr>
          <p:cNvSpPr txBox="1"/>
          <p:nvPr/>
        </p:nvSpPr>
        <p:spPr>
          <a:xfrm>
            <a:off x="2447333" y="1365915"/>
            <a:ext cx="1135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7A</a:t>
            </a:r>
            <a:endParaRPr lang="zh-CN" altLang="en-US" dirty="0"/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64AEEC31-93DF-4535-8112-1F1FBD8F29F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96388" y="2863543"/>
            <a:ext cx="2379142" cy="61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144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7C60F890-8A41-46F3-8845-F497A41CD3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7921" y="3916548"/>
            <a:ext cx="2341067" cy="65842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BA291962-9589-4057-A17A-0D6912AF93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4515" y="4665230"/>
            <a:ext cx="2341067" cy="570602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4A55BE8E-C59D-4B4E-A771-215F5FEA64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8556" y="3082223"/>
            <a:ext cx="2255017" cy="685068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693CF0C-DA05-4D91-BF96-EC2E80A8C25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10298" y="3916548"/>
            <a:ext cx="1024217" cy="499915"/>
          </a:xfrm>
          <a:prstGeom prst="rect">
            <a:avLst/>
          </a:prstGeom>
        </p:spPr>
      </p:pic>
      <p:sp>
        <p:nvSpPr>
          <p:cNvPr id="9" name="文本框 8">
            <a:extLst>
              <a:ext uri="{FF2B5EF4-FFF2-40B4-BE49-F238E27FC236}">
                <a16:creationId xmlns:a16="http://schemas.microsoft.com/office/drawing/2014/main" id="{9F4108BA-F004-4AD5-A326-1F95CA42A22C}"/>
              </a:ext>
            </a:extLst>
          </p:cNvPr>
          <p:cNvSpPr txBox="1"/>
          <p:nvPr/>
        </p:nvSpPr>
        <p:spPr>
          <a:xfrm>
            <a:off x="2068071" y="4665230"/>
            <a:ext cx="908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8BA4D52E-0BCB-4889-AA12-E490867DC12C}"/>
              </a:ext>
            </a:extLst>
          </p:cNvPr>
          <p:cNvSpPr txBox="1"/>
          <p:nvPr/>
        </p:nvSpPr>
        <p:spPr>
          <a:xfrm>
            <a:off x="3319949" y="2500209"/>
            <a:ext cx="2687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 -     +     +</a:t>
            </a:r>
            <a:endParaRPr lang="zh-CN" altLang="en-US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F5805F6-4B2E-4419-8D35-6C7EFAAC7782}"/>
              </a:ext>
            </a:extLst>
          </p:cNvPr>
          <p:cNvSpPr txBox="1"/>
          <p:nvPr/>
        </p:nvSpPr>
        <p:spPr>
          <a:xfrm>
            <a:off x="3311166" y="2785517"/>
            <a:ext cx="182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 +     -     +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1767993-C2C1-43FB-837B-6718D16E8658}"/>
              </a:ext>
            </a:extLst>
          </p:cNvPr>
          <p:cNvSpPr txBox="1"/>
          <p:nvPr/>
        </p:nvSpPr>
        <p:spPr>
          <a:xfrm>
            <a:off x="2423185" y="2552024"/>
            <a:ext cx="7296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1400"/>
            </a:lvl1pPr>
          </a:lstStyle>
          <a:p>
            <a:r>
              <a:rPr lang="en-US" altLang="zh-CN" dirty="0"/>
              <a:t>CENPA</a:t>
            </a:r>
          </a:p>
          <a:p>
            <a:r>
              <a:rPr lang="en-US" altLang="zh-CN" dirty="0"/>
              <a:t>  XAV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D92AC13-4B5C-42BC-A2DF-613EEC2AE800}"/>
              </a:ext>
            </a:extLst>
          </p:cNvPr>
          <p:cNvSpPr txBox="1"/>
          <p:nvPr/>
        </p:nvSpPr>
        <p:spPr>
          <a:xfrm>
            <a:off x="3819640" y="2089817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A498</a:t>
            </a:r>
            <a:endParaRPr lang="zh-CN" altLang="en-US" dirty="0"/>
          </a:p>
        </p:txBody>
      </p:sp>
      <p:cxnSp>
        <p:nvCxnSpPr>
          <p:cNvPr id="14" name="直接连接符 13">
            <a:extLst>
              <a:ext uri="{FF2B5EF4-FFF2-40B4-BE49-F238E27FC236}">
                <a16:creationId xmlns:a16="http://schemas.microsoft.com/office/drawing/2014/main" id="{8F6AAAED-E17F-48E4-A6E7-2CF91E273586}"/>
              </a:ext>
            </a:extLst>
          </p:cNvPr>
          <p:cNvCxnSpPr>
            <a:cxnSpLocks/>
          </p:cNvCxnSpPr>
          <p:nvPr/>
        </p:nvCxnSpPr>
        <p:spPr>
          <a:xfrm>
            <a:off x="3153703" y="2466777"/>
            <a:ext cx="218528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文本框 14">
            <a:extLst>
              <a:ext uri="{FF2B5EF4-FFF2-40B4-BE49-F238E27FC236}">
                <a16:creationId xmlns:a16="http://schemas.microsoft.com/office/drawing/2014/main" id="{F4198D09-9C4B-49B8-A437-3401A9C0336A}"/>
              </a:ext>
            </a:extLst>
          </p:cNvPr>
          <p:cNvSpPr txBox="1"/>
          <p:nvPr/>
        </p:nvSpPr>
        <p:spPr>
          <a:xfrm>
            <a:off x="5785448" y="2493682"/>
            <a:ext cx="17161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-    +     +</a:t>
            </a:r>
            <a:endParaRPr lang="zh-CN" altLang="en-US" dirty="0"/>
          </a:p>
        </p:txBody>
      </p:sp>
      <p:cxnSp>
        <p:nvCxnSpPr>
          <p:cNvPr id="16" name="直接连接符 15">
            <a:extLst>
              <a:ext uri="{FF2B5EF4-FFF2-40B4-BE49-F238E27FC236}">
                <a16:creationId xmlns:a16="http://schemas.microsoft.com/office/drawing/2014/main" id="{55290298-DC04-4273-B098-4AF831862ECA}"/>
              </a:ext>
            </a:extLst>
          </p:cNvPr>
          <p:cNvCxnSpPr>
            <a:cxnSpLocks/>
          </p:cNvCxnSpPr>
          <p:nvPr/>
        </p:nvCxnSpPr>
        <p:spPr>
          <a:xfrm>
            <a:off x="5517981" y="2486314"/>
            <a:ext cx="2358704" cy="138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框 16">
            <a:extLst>
              <a:ext uri="{FF2B5EF4-FFF2-40B4-BE49-F238E27FC236}">
                <a16:creationId xmlns:a16="http://schemas.microsoft.com/office/drawing/2014/main" id="{0C8EBB0D-2F16-4640-A283-9D05F8D905F8}"/>
              </a:ext>
            </a:extLst>
          </p:cNvPr>
          <p:cNvSpPr txBox="1"/>
          <p:nvPr/>
        </p:nvSpPr>
        <p:spPr>
          <a:xfrm>
            <a:off x="6395808" y="2123929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Caki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D47E2E02-ECB7-493A-9BE7-691DEE2CA2F7}"/>
              </a:ext>
            </a:extLst>
          </p:cNvPr>
          <p:cNvSpPr txBox="1"/>
          <p:nvPr/>
        </p:nvSpPr>
        <p:spPr>
          <a:xfrm>
            <a:off x="5786861" y="2791216"/>
            <a:ext cx="182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+    -     +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8E64EF26-9180-4842-9235-3D79398E7046}"/>
              </a:ext>
            </a:extLst>
          </p:cNvPr>
          <p:cNvSpPr txBox="1"/>
          <p:nvPr/>
        </p:nvSpPr>
        <p:spPr>
          <a:xfrm>
            <a:off x="2005276" y="3298449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CTNNB1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29291594-1383-48D8-BF11-74A18C97FBBA}"/>
              </a:ext>
            </a:extLst>
          </p:cNvPr>
          <p:cNvSpPr txBox="1"/>
          <p:nvPr/>
        </p:nvSpPr>
        <p:spPr>
          <a:xfrm>
            <a:off x="7858483" y="3122566"/>
            <a:ext cx="10053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120KD</a:t>
            </a:r>
          </a:p>
          <a:p>
            <a:r>
              <a:rPr lang="en-US" altLang="zh-CN" sz="1200" b="1" dirty="0"/>
              <a:t>92KD</a:t>
            </a:r>
            <a:endParaRPr lang="zh-CN" altLang="en-US" sz="1200" b="1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3D4657B4-432F-4AB8-960A-5BA342F7B940}"/>
              </a:ext>
            </a:extLst>
          </p:cNvPr>
          <p:cNvSpPr txBox="1"/>
          <p:nvPr/>
        </p:nvSpPr>
        <p:spPr>
          <a:xfrm>
            <a:off x="7876685" y="4082830"/>
            <a:ext cx="1109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17KD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FC69407B-7CD2-41F1-865A-AD3AA143B649}"/>
              </a:ext>
            </a:extLst>
          </p:cNvPr>
          <p:cNvSpPr txBox="1"/>
          <p:nvPr/>
        </p:nvSpPr>
        <p:spPr>
          <a:xfrm>
            <a:off x="7934481" y="4722622"/>
            <a:ext cx="1140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pic>
        <p:nvPicPr>
          <p:cNvPr id="23" name="图片 22">
            <a:extLst>
              <a:ext uri="{FF2B5EF4-FFF2-40B4-BE49-F238E27FC236}">
                <a16:creationId xmlns:a16="http://schemas.microsoft.com/office/drawing/2014/main" id="{13E50EBB-0E68-41B3-BF0A-6E4EB3E51EA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34515" y="3132517"/>
            <a:ext cx="2341067" cy="615280"/>
          </a:xfrm>
          <a:prstGeom prst="rect">
            <a:avLst/>
          </a:prstGeom>
        </p:spPr>
      </p:pic>
      <p:sp>
        <p:nvSpPr>
          <p:cNvPr id="24" name="文本框 23">
            <a:extLst>
              <a:ext uri="{FF2B5EF4-FFF2-40B4-BE49-F238E27FC236}">
                <a16:creationId xmlns:a16="http://schemas.microsoft.com/office/drawing/2014/main" id="{6C1AE228-1E01-4F76-8F7A-0B013801C47D}"/>
              </a:ext>
            </a:extLst>
          </p:cNvPr>
          <p:cNvSpPr txBox="1"/>
          <p:nvPr/>
        </p:nvSpPr>
        <p:spPr>
          <a:xfrm>
            <a:off x="2068071" y="1518082"/>
            <a:ext cx="1116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7B</a:t>
            </a:r>
            <a:endParaRPr lang="zh-CN" altLang="en-US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2A2D48EC-418D-4BA9-9BB1-9227244F524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4810" y="3869677"/>
            <a:ext cx="2106828" cy="694341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06F612B7-439A-4F33-9F9B-2CF9C799523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68556" y="4722622"/>
            <a:ext cx="2341068" cy="426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7646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1B2C1C64-1DAA-4F2D-BEBC-A72C6EF7F5C3}"/>
              </a:ext>
            </a:extLst>
          </p:cNvPr>
          <p:cNvSpPr txBox="1"/>
          <p:nvPr/>
        </p:nvSpPr>
        <p:spPr>
          <a:xfrm>
            <a:off x="9078283" y="2682158"/>
            <a:ext cx="5837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50" dirty="0"/>
              <a:t>120KD</a:t>
            </a:r>
          </a:p>
          <a:p>
            <a:r>
              <a:rPr lang="en-US" altLang="zh-CN" sz="1050" dirty="0"/>
              <a:t>100KD</a:t>
            </a:r>
            <a:endParaRPr lang="zh-CN" altLang="en-US" sz="1050" dirty="0"/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id="{2D682C28-35D2-44FB-A69B-E90265EB197F}"/>
              </a:ext>
            </a:extLst>
          </p:cNvPr>
          <p:cNvSpPr txBox="1"/>
          <p:nvPr/>
        </p:nvSpPr>
        <p:spPr>
          <a:xfrm>
            <a:off x="9012523" y="353776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17KD</a:t>
            </a:r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8EA18B45-7762-467D-B662-96816DBE6CA2}"/>
              </a:ext>
            </a:extLst>
          </p:cNvPr>
          <p:cNvSpPr txBox="1"/>
          <p:nvPr/>
        </p:nvSpPr>
        <p:spPr>
          <a:xfrm>
            <a:off x="9012523" y="4204634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id="{145FF5E6-94CB-49BC-AE4A-12D694AFBE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131" y="4148008"/>
            <a:ext cx="2259875" cy="538333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87418158-51B3-43C6-9128-3E09D8B90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869" y="2592490"/>
            <a:ext cx="2259875" cy="570854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9C1C022E-CCCB-4112-A92C-C9E446D392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62693" y="4151731"/>
            <a:ext cx="2305691" cy="499566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C4D3FDAC-ADE9-4287-A38A-F6C90EF858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62693" y="2627470"/>
            <a:ext cx="2411394" cy="779803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id="{D2C46A45-56C7-4F6E-BB36-841113C53433}"/>
              </a:ext>
            </a:extLst>
          </p:cNvPr>
          <p:cNvSpPr txBox="1"/>
          <p:nvPr/>
        </p:nvSpPr>
        <p:spPr>
          <a:xfrm>
            <a:off x="4584370" y="1925119"/>
            <a:ext cx="2687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 -     +     +</a:t>
            </a:r>
            <a:endParaRPr lang="zh-CN" altLang="en-US" dirty="0"/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id="{3DD8629D-B25E-4868-89EA-F777E8AA86D5}"/>
              </a:ext>
            </a:extLst>
          </p:cNvPr>
          <p:cNvSpPr txBox="1"/>
          <p:nvPr/>
        </p:nvSpPr>
        <p:spPr>
          <a:xfrm>
            <a:off x="4591013" y="2263223"/>
            <a:ext cx="1829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 +     -     +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2489FA7-CB65-4CEA-8B47-DEF0BCFB1AA0}"/>
              </a:ext>
            </a:extLst>
          </p:cNvPr>
          <p:cNvSpPr txBox="1"/>
          <p:nvPr/>
        </p:nvSpPr>
        <p:spPr>
          <a:xfrm>
            <a:off x="3438446" y="2032841"/>
            <a:ext cx="9669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Si-CENPA</a:t>
            </a:r>
          </a:p>
          <a:p>
            <a:r>
              <a:rPr lang="en-US" altLang="zh-CN" sz="1400" dirty="0"/>
              <a:t>        CHIR</a:t>
            </a:r>
            <a:endParaRPr lang="zh-CN" altLang="en-US" sz="14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BC848872-14BD-472D-A186-DC03BB7D09CB}"/>
              </a:ext>
            </a:extLst>
          </p:cNvPr>
          <p:cNvSpPr txBox="1"/>
          <p:nvPr/>
        </p:nvSpPr>
        <p:spPr>
          <a:xfrm>
            <a:off x="5168500" y="156657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A498</a:t>
            </a:r>
            <a:endParaRPr lang="zh-CN" altLang="en-US" dirty="0"/>
          </a:p>
        </p:txBody>
      </p:sp>
      <p:cxnSp>
        <p:nvCxnSpPr>
          <p:cNvPr id="15" name="直接连接符 14">
            <a:extLst>
              <a:ext uri="{FF2B5EF4-FFF2-40B4-BE49-F238E27FC236}">
                <a16:creationId xmlns:a16="http://schemas.microsoft.com/office/drawing/2014/main" id="{D846B073-4EF0-4E95-8D3C-8E8CED00DE31}"/>
              </a:ext>
            </a:extLst>
          </p:cNvPr>
          <p:cNvCxnSpPr>
            <a:cxnSpLocks/>
          </p:cNvCxnSpPr>
          <p:nvPr/>
        </p:nvCxnSpPr>
        <p:spPr>
          <a:xfrm>
            <a:off x="4424672" y="1944483"/>
            <a:ext cx="2090981" cy="531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>
            <a:extLst>
              <a:ext uri="{FF2B5EF4-FFF2-40B4-BE49-F238E27FC236}">
                <a16:creationId xmlns:a16="http://schemas.microsoft.com/office/drawing/2014/main" id="{87AD0BD8-1858-427C-BF96-5F02DDCBDCCB}"/>
              </a:ext>
            </a:extLst>
          </p:cNvPr>
          <p:cNvSpPr txBox="1"/>
          <p:nvPr/>
        </p:nvSpPr>
        <p:spPr>
          <a:xfrm>
            <a:off x="6958759" y="1971388"/>
            <a:ext cx="241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 -     +      +</a:t>
            </a:r>
            <a:endParaRPr lang="zh-CN" altLang="en-US" dirty="0"/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id="{5756C007-EB99-41AE-A5E6-149FCD220668}"/>
              </a:ext>
            </a:extLst>
          </p:cNvPr>
          <p:cNvCxnSpPr>
            <a:cxnSpLocks/>
          </p:cNvCxnSpPr>
          <p:nvPr/>
        </p:nvCxnSpPr>
        <p:spPr>
          <a:xfrm flipV="1">
            <a:off x="6776647" y="1943271"/>
            <a:ext cx="2297440" cy="562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>
            <a:extLst>
              <a:ext uri="{FF2B5EF4-FFF2-40B4-BE49-F238E27FC236}">
                <a16:creationId xmlns:a16="http://schemas.microsoft.com/office/drawing/2014/main" id="{EC6BD333-6875-4C5A-8BC9-A6A6217F2035}"/>
              </a:ext>
            </a:extLst>
          </p:cNvPr>
          <p:cNvSpPr txBox="1"/>
          <p:nvPr/>
        </p:nvSpPr>
        <p:spPr>
          <a:xfrm>
            <a:off x="7612986" y="1566571"/>
            <a:ext cx="603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err="1"/>
              <a:t>Caki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EED4FDF8-C24E-405A-BB2D-74118F5F474C}"/>
              </a:ext>
            </a:extLst>
          </p:cNvPr>
          <p:cNvSpPr txBox="1"/>
          <p:nvPr/>
        </p:nvSpPr>
        <p:spPr>
          <a:xfrm>
            <a:off x="6969049" y="2268922"/>
            <a:ext cx="2259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-      +     -      +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6A538B42-46AC-43A5-AC0B-430DF46AD365}"/>
              </a:ext>
            </a:extLst>
          </p:cNvPr>
          <p:cNvSpPr txBox="1"/>
          <p:nvPr/>
        </p:nvSpPr>
        <p:spPr>
          <a:xfrm>
            <a:off x="3245612" y="2665989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CTNNB1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590A774B-7F17-4B6A-A554-03A23C2A7B5E}"/>
              </a:ext>
            </a:extLst>
          </p:cNvPr>
          <p:cNvSpPr txBox="1"/>
          <p:nvPr/>
        </p:nvSpPr>
        <p:spPr>
          <a:xfrm>
            <a:off x="3386952" y="3515302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CENPA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20BFFBC6-2436-4CEE-98A9-DA3EDCD50322}"/>
              </a:ext>
            </a:extLst>
          </p:cNvPr>
          <p:cNvSpPr txBox="1"/>
          <p:nvPr/>
        </p:nvSpPr>
        <p:spPr>
          <a:xfrm>
            <a:off x="3399964" y="4204634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BB429B0C-0F01-4738-A8AA-5F925F8E5706}"/>
              </a:ext>
            </a:extLst>
          </p:cNvPr>
          <p:cNvSpPr txBox="1"/>
          <p:nvPr/>
        </p:nvSpPr>
        <p:spPr>
          <a:xfrm>
            <a:off x="2894120" y="941033"/>
            <a:ext cx="1130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Figure 7C</a:t>
            </a:r>
            <a:endParaRPr lang="zh-CN" altLang="en-US" dirty="0"/>
          </a:p>
        </p:txBody>
      </p:sp>
      <p:pic>
        <p:nvPicPr>
          <p:cNvPr id="25" name="图片 24">
            <a:extLst>
              <a:ext uri="{FF2B5EF4-FFF2-40B4-BE49-F238E27FC236}">
                <a16:creationId xmlns:a16="http://schemas.microsoft.com/office/drawing/2014/main" id="{DAF943FA-24F4-4D81-AF3A-8B3CC779B9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63428" y="3404722"/>
            <a:ext cx="2244428" cy="578516"/>
          </a:xfrm>
          <a:prstGeom prst="rect">
            <a:avLst/>
          </a:prstGeom>
        </p:spPr>
      </p:pic>
      <p:pic>
        <p:nvPicPr>
          <p:cNvPr id="27" name="图片 26">
            <a:extLst>
              <a:ext uri="{FF2B5EF4-FFF2-40B4-BE49-F238E27FC236}">
                <a16:creationId xmlns:a16="http://schemas.microsoft.com/office/drawing/2014/main" id="{FB2CC9ED-B265-4907-9BFA-F38B08020B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83663" y="3459453"/>
            <a:ext cx="2369454" cy="578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696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0C89EE6A-BD88-4655-8F04-C07EB89F0A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1884" y="1317528"/>
            <a:ext cx="2150371" cy="645539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id="{B5F25049-90D1-4DDC-85D1-774B5A9B85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3500" y="2008794"/>
            <a:ext cx="2218755" cy="536795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id="{DC97BDE3-AD81-496A-9783-292F89D000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8182" y="3455995"/>
            <a:ext cx="1531321" cy="844432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202585CC-3878-4326-9807-8969F6400A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103524" y="3481312"/>
            <a:ext cx="1118684" cy="719154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5D2391AD-1A6C-452A-8DBF-4BB7F4C58B7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0076" y="4333939"/>
            <a:ext cx="1536768" cy="655937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15A8627A-BC90-4C2A-9506-1394EB32E30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049503" y="4333939"/>
            <a:ext cx="1172705" cy="615190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091A69CA-B055-4E74-B192-2342C1F7C28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82736" y="3404586"/>
            <a:ext cx="2648666" cy="853261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id="{9230EA51-6A93-496D-8C4E-259DC71EC46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0508" y="4357625"/>
            <a:ext cx="2808386" cy="636275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id="{22ACF707-AB69-4CC7-B61E-3F3F2244542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61767" y="3515534"/>
            <a:ext cx="2032153" cy="770251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C6387E1C-A9D9-4F47-BCCC-346A468F0CA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61767" y="4341348"/>
            <a:ext cx="2248214" cy="676369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id="{484106AD-5FD5-4EA7-B55A-3DAD50A8938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86497" y="1699955"/>
            <a:ext cx="2327265" cy="429385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id="{B6B28FEE-BF0F-4A23-A2D0-237DEBE813E9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8986497" y="917293"/>
            <a:ext cx="1795582" cy="532024"/>
          </a:xfrm>
          <a:prstGeom prst="rect">
            <a:avLst/>
          </a:prstGeom>
        </p:spPr>
      </p:pic>
      <p:sp>
        <p:nvSpPr>
          <p:cNvPr id="14" name="文本框 13">
            <a:extLst>
              <a:ext uri="{FF2B5EF4-FFF2-40B4-BE49-F238E27FC236}">
                <a16:creationId xmlns:a16="http://schemas.microsoft.com/office/drawing/2014/main" id="{23126500-97E4-4234-8F90-59B74DF73ED6}"/>
              </a:ext>
            </a:extLst>
          </p:cNvPr>
          <p:cNvSpPr txBox="1"/>
          <p:nvPr/>
        </p:nvSpPr>
        <p:spPr>
          <a:xfrm>
            <a:off x="46048" y="56499"/>
            <a:ext cx="2545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Supplementary Figure 2</a:t>
            </a:r>
            <a:endParaRPr lang="zh-CN" altLang="en-US" dirty="0"/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5E26E6C3-77D9-4DD0-A50D-041127741FDE}"/>
              </a:ext>
            </a:extLst>
          </p:cNvPr>
          <p:cNvSpPr txBox="1"/>
          <p:nvPr/>
        </p:nvSpPr>
        <p:spPr>
          <a:xfrm>
            <a:off x="-1994" y="638483"/>
            <a:ext cx="4959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</a:t>
            </a:r>
            <a:endParaRPr lang="zh-CN" altLang="en-US" dirty="0"/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35E57D22-76F6-430D-84D4-B7BD78BB8DA9}"/>
              </a:ext>
            </a:extLst>
          </p:cNvPr>
          <p:cNvSpPr txBox="1"/>
          <p:nvPr/>
        </p:nvSpPr>
        <p:spPr>
          <a:xfrm>
            <a:off x="7802199" y="274272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E</a:t>
            </a:r>
            <a:endParaRPr lang="zh-CN" altLang="en-US" dirty="0"/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0E12379B-0CDC-43D9-A41D-701F35758B4D}"/>
              </a:ext>
            </a:extLst>
          </p:cNvPr>
          <p:cNvSpPr txBox="1"/>
          <p:nvPr/>
        </p:nvSpPr>
        <p:spPr>
          <a:xfrm>
            <a:off x="139485" y="261146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F</a:t>
            </a:r>
            <a:endParaRPr lang="zh-CN" altLang="en-US" dirty="0"/>
          </a:p>
        </p:txBody>
      </p:sp>
      <p:sp>
        <p:nvSpPr>
          <p:cNvPr id="19" name="文本框 18">
            <a:extLst>
              <a:ext uri="{FF2B5EF4-FFF2-40B4-BE49-F238E27FC236}">
                <a16:creationId xmlns:a16="http://schemas.microsoft.com/office/drawing/2014/main" id="{7033ECBD-D2A3-444A-A528-548700F29170}"/>
              </a:ext>
            </a:extLst>
          </p:cNvPr>
          <p:cNvSpPr txBox="1"/>
          <p:nvPr/>
        </p:nvSpPr>
        <p:spPr>
          <a:xfrm>
            <a:off x="4083803" y="2781946"/>
            <a:ext cx="340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G</a:t>
            </a:r>
            <a:endParaRPr lang="zh-CN" altLang="en-US" dirty="0"/>
          </a:p>
        </p:txBody>
      </p:sp>
      <p:sp>
        <p:nvSpPr>
          <p:cNvPr id="20" name="文本框 19">
            <a:extLst>
              <a:ext uri="{FF2B5EF4-FFF2-40B4-BE49-F238E27FC236}">
                <a16:creationId xmlns:a16="http://schemas.microsoft.com/office/drawing/2014/main" id="{C1A71AF7-F967-42E3-9B36-0DAD29101974}"/>
              </a:ext>
            </a:extLst>
          </p:cNvPr>
          <p:cNvSpPr txBox="1"/>
          <p:nvPr/>
        </p:nvSpPr>
        <p:spPr>
          <a:xfrm>
            <a:off x="8138151" y="2808378"/>
            <a:ext cx="344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H</a:t>
            </a:r>
            <a:endParaRPr lang="zh-CN" altLang="en-US" dirty="0"/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id="{1C5D96D7-F51D-4B03-94F8-E9807BE72016}"/>
              </a:ext>
            </a:extLst>
          </p:cNvPr>
          <p:cNvSpPr txBox="1"/>
          <p:nvPr/>
        </p:nvSpPr>
        <p:spPr>
          <a:xfrm>
            <a:off x="0" y="1468469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CTNNB1</a:t>
            </a:r>
            <a:endParaRPr lang="zh-CN" altLang="en-US" dirty="0"/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DD5D1A12-B894-45EF-B9F3-F0CEA93EB2CD}"/>
              </a:ext>
            </a:extLst>
          </p:cNvPr>
          <p:cNvSpPr txBox="1"/>
          <p:nvPr/>
        </p:nvSpPr>
        <p:spPr>
          <a:xfrm>
            <a:off x="47686" y="2081867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F907C0BD-12C8-409D-BF0C-A96A8AB7A3C2}"/>
              </a:ext>
            </a:extLst>
          </p:cNvPr>
          <p:cNvSpPr txBox="1"/>
          <p:nvPr/>
        </p:nvSpPr>
        <p:spPr>
          <a:xfrm>
            <a:off x="3208133" y="2008794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6CF402F3-5608-43D6-8BF7-15780CC55B91}"/>
              </a:ext>
            </a:extLst>
          </p:cNvPr>
          <p:cNvSpPr txBox="1"/>
          <p:nvPr/>
        </p:nvSpPr>
        <p:spPr>
          <a:xfrm>
            <a:off x="3232178" y="1378687"/>
            <a:ext cx="691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120KD</a:t>
            </a:r>
          </a:p>
          <a:p>
            <a:r>
              <a:rPr lang="en-US" altLang="zh-CN" sz="1400" dirty="0"/>
              <a:t>92KD</a:t>
            </a: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E4A4E2A6-40A7-444D-825E-36E7A50CBE39}"/>
              </a:ext>
            </a:extLst>
          </p:cNvPr>
          <p:cNvSpPr txBox="1"/>
          <p:nvPr/>
        </p:nvSpPr>
        <p:spPr>
          <a:xfrm>
            <a:off x="-93468" y="3638597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CTNNB1</a:t>
            </a:r>
            <a:endParaRPr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F55C03F5-40F9-4D46-B699-E027AC780E33}"/>
              </a:ext>
            </a:extLst>
          </p:cNvPr>
          <p:cNvSpPr txBox="1"/>
          <p:nvPr/>
        </p:nvSpPr>
        <p:spPr>
          <a:xfrm>
            <a:off x="-61225" y="4430129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DB94254C-ACA1-42FF-9A28-4635A37D5C1E}"/>
              </a:ext>
            </a:extLst>
          </p:cNvPr>
          <p:cNvSpPr txBox="1"/>
          <p:nvPr/>
        </p:nvSpPr>
        <p:spPr>
          <a:xfrm>
            <a:off x="3483925" y="3656223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CTNNB1</a:t>
            </a:r>
            <a:endParaRPr lang="zh-CN" altLang="en-US" dirty="0"/>
          </a:p>
        </p:txBody>
      </p:sp>
      <p:sp>
        <p:nvSpPr>
          <p:cNvPr id="28" name="文本框 27">
            <a:extLst>
              <a:ext uri="{FF2B5EF4-FFF2-40B4-BE49-F238E27FC236}">
                <a16:creationId xmlns:a16="http://schemas.microsoft.com/office/drawing/2014/main" id="{187F591F-6D72-41A5-912E-F6CF2A7FBDFE}"/>
              </a:ext>
            </a:extLst>
          </p:cNvPr>
          <p:cNvSpPr txBox="1"/>
          <p:nvPr/>
        </p:nvSpPr>
        <p:spPr>
          <a:xfrm>
            <a:off x="3607958" y="4424045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82DF4C0B-81FF-4F68-8A21-D628A9B6425F}"/>
              </a:ext>
            </a:extLst>
          </p:cNvPr>
          <p:cNvSpPr txBox="1"/>
          <p:nvPr/>
        </p:nvSpPr>
        <p:spPr>
          <a:xfrm>
            <a:off x="7952240" y="998639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CTNNB1</a:t>
            </a:r>
            <a:endParaRPr lang="zh-CN" altLang="en-US" dirty="0"/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5275776B-2622-48B0-8581-1122AE17AF15}"/>
              </a:ext>
            </a:extLst>
          </p:cNvPr>
          <p:cNvSpPr txBox="1"/>
          <p:nvPr/>
        </p:nvSpPr>
        <p:spPr>
          <a:xfrm>
            <a:off x="8018237" y="1729981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31" name="文本框 30">
            <a:extLst>
              <a:ext uri="{FF2B5EF4-FFF2-40B4-BE49-F238E27FC236}">
                <a16:creationId xmlns:a16="http://schemas.microsoft.com/office/drawing/2014/main" id="{84DD382A-6D59-4572-AD5E-AFE58432E043}"/>
              </a:ext>
            </a:extLst>
          </p:cNvPr>
          <p:cNvSpPr txBox="1"/>
          <p:nvPr/>
        </p:nvSpPr>
        <p:spPr>
          <a:xfrm>
            <a:off x="7793507" y="3656223"/>
            <a:ext cx="10342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CTNNB1</a:t>
            </a:r>
            <a:endParaRPr lang="zh-CN" altLang="en-US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D0065BA0-FFB0-48EA-8EB6-A39B88F770E2}"/>
              </a:ext>
            </a:extLst>
          </p:cNvPr>
          <p:cNvSpPr txBox="1"/>
          <p:nvPr/>
        </p:nvSpPr>
        <p:spPr>
          <a:xfrm>
            <a:off x="7863236" y="4477241"/>
            <a:ext cx="894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β-actin</a:t>
            </a:r>
            <a:endParaRPr lang="zh-CN" altLang="en-US" dirty="0"/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DA905444-371B-4135-9972-4FD6ED3248DB}"/>
              </a:ext>
            </a:extLst>
          </p:cNvPr>
          <p:cNvSpPr txBox="1"/>
          <p:nvPr/>
        </p:nvSpPr>
        <p:spPr>
          <a:xfrm>
            <a:off x="46048" y="998639"/>
            <a:ext cx="3385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XAV(</a:t>
            </a:r>
            <a:r>
              <a:rPr lang="en-US" altLang="zh-CN" dirty="0" err="1"/>
              <a:t>uM</a:t>
            </a:r>
            <a:r>
              <a:rPr lang="en-US" altLang="zh-CN" dirty="0"/>
              <a:t>)</a:t>
            </a:r>
            <a:r>
              <a:rPr lang="zh-CN" altLang="en-US" dirty="0"/>
              <a:t>    </a:t>
            </a:r>
            <a:r>
              <a:rPr lang="en-US" altLang="zh-CN" dirty="0"/>
              <a:t>0</a:t>
            </a:r>
            <a:r>
              <a:rPr lang="zh-CN" altLang="en-US" dirty="0"/>
              <a:t>    </a:t>
            </a:r>
            <a:r>
              <a:rPr lang="en-US" altLang="zh-CN" dirty="0"/>
              <a:t>3</a:t>
            </a:r>
            <a:r>
              <a:rPr lang="zh-CN" altLang="en-US" dirty="0"/>
              <a:t>   </a:t>
            </a:r>
            <a:r>
              <a:rPr lang="en-US" altLang="zh-CN" dirty="0"/>
              <a:t>6</a:t>
            </a:r>
            <a:r>
              <a:rPr lang="zh-CN" altLang="en-US" dirty="0"/>
              <a:t>   </a:t>
            </a:r>
            <a:r>
              <a:rPr lang="en-US" altLang="zh-CN" dirty="0"/>
              <a:t>10</a:t>
            </a:r>
            <a:r>
              <a:rPr lang="zh-CN" altLang="en-US" dirty="0"/>
              <a:t> </a:t>
            </a:r>
            <a:r>
              <a:rPr lang="en-US" altLang="zh-CN" dirty="0"/>
              <a:t>15</a:t>
            </a:r>
            <a:endParaRPr lang="zh-CN" altLang="en-US" dirty="0"/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id="{D4E52028-1FB9-4493-8F09-FD8D75AE824E}"/>
              </a:ext>
            </a:extLst>
          </p:cNvPr>
          <p:cNvSpPr txBox="1"/>
          <p:nvPr/>
        </p:nvSpPr>
        <p:spPr>
          <a:xfrm>
            <a:off x="7952240" y="524910"/>
            <a:ext cx="33853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CHIR(</a:t>
            </a:r>
            <a:r>
              <a:rPr lang="en-US" altLang="zh-CN" dirty="0" err="1"/>
              <a:t>uM</a:t>
            </a:r>
            <a:r>
              <a:rPr lang="en-US" altLang="zh-CN" dirty="0"/>
              <a:t>)</a:t>
            </a:r>
            <a:r>
              <a:rPr lang="zh-CN" altLang="en-US" dirty="0"/>
              <a:t>    </a:t>
            </a:r>
            <a:r>
              <a:rPr lang="en-US" altLang="zh-CN" dirty="0"/>
              <a:t>0</a:t>
            </a:r>
            <a:r>
              <a:rPr lang="zh-CN" altLang="en-US" dirty="0"/>
              <a:t>  </a:t>
            </a:r>
            <a:r>
              <a:rPr lang="en-US" altLang="zh-CN" dirty="0"/>
              <a:t>3</a:t>
            </a:r>
            <a:r>
              <a:rPr lang="zh-CN" altLang="en-US" dirty="0"/>
              <a:t>  </a:t>
            </a:r>
            <a:r>
              <a:rPr lang="en-US" altLang="zh-CN" dirty="0"/>
              <a:t>6</a:t>
            </a:r>
            <a:r>
              <a:rPr lang="zh-CN" altLang="en-US" dirty="0"/>
              <a:t>  </a:t>
            </a:r>
            <a:r>
              <a:rPr lang="en-US" altLang="zh-CN" dirty="0"/>
              <a:t>10</a:t>
            </a:r>
            <a:r>
              <a:rPr lang="zh-CN" altLang="en-US" dirty="0"/>
              <a:t> </a:t>
            </a:r>
            <a:r>
              <a:rPr lang="en-US" altLang="zh-CN" dirty="0"/>
              <a:t>15</a:t>
            </a:r>
            <a:endParaRPr lang="zh-CN" altLang="en-US" dirty="0"/>
          </a:p>
        </p:txBody>
      </p:sp>
      <p:sp>
        <p:nvSpPr>
          <p:cNvPr id="36" name="文本框 35">
            <a:extLst>
              <a:ext uri="{FF2B5EF4-FFF2-40B4-BE49-F238E27FC236}">
                <a16:creationId xmlns:a16="http://schemas.microsoft.com/office/drawing/2014/main" id="{70D4CD89-E157-4E49-9B8F-F7D954415143}"/>
              </a:ext>
            </a:extLst>
          </p:cNvPr>
          <p:cNvSpPr txBox="1"/>
          <p:nvPr/>
        </p:nvSpPr>
        <p:spPr>
          <a:xfrm>
            <a:off x="128443" y="3056708"/>
            <a:ext cx="3103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10uMXAV(h)    0   12   24   48</a:t>
            </a:r>
            <a:endParaRPr lang="zh-CN" altLang="en-US" dirty="0"/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FA29B771-5200-41A7-802A-E4B9ECD2E743}"/>
              </a:ext>
            </a:extLst>
          </p:cNvPr>
          <p:cNvSpPr txBox="1"/>
          <p:nvPr/>
        </p:nvSpPr>
        <p:spPr>
          <a:xfrm>
            <a:off x="4935028" y="3053151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A498</a:t>
            </a:r>
            <a:endParaRPr lang="zh-CN" altLang="en-US" dirty="0"/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09FFDFFE-224B-4631-9369-76380DF176A0}"/>
              </a:ext>
            </a:extLst>
          </p:cNvPr>
          <p:cNvSpPr txBox="1"/>
          <p:nvPr/>
        </p:nvSpPr>
        <p:spPr>
          <a:xfrm>
            <a:off x="6317305" y="3053151"/>
            <a:ext cx="872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/>
              <a:t>Caki-1</a:t>
            </a:r>
            <a:endParaRPr lang="zh-CN" altLang="en-US" dirty="0"/>
          </a:p>
        </p:txBody>
      </p:sp>
      <p:sp>
        <p:nvSpPr>
          <p:cNvPr id="39" name="文本框 38">
            <a:extLst>
              <a:ext uri="{FF2B5EF4-FFF2-40B4-BE49-F238E27FC236}">
                <a16:creationId xmlns:a16="http://schemas.microsoft.com/office/drawing/2014/main" id="{111428A5-BC7B-4BCB-A82B-F5712639C345}"/>
              </a:ext>
            </a:extLst>
          </p:cNvPr>
          <p:cNvSpPr txBox="1"/>
          <p:nvPr/>
        </p:nvSpPr>
        <p:spPr>
          <a:xfrm>
            <a:off x="7498141" y="3201301"/>
            <a:ext cx="31758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10uMCHIR(h)    0   12   24   48</a:t>
            </a:r>
            <a:endParaRPr lang="zh-CN" altLang="en-US" dirty="0"/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3035C442-46F4-4990-A832-7AB23B76F76F}"/>
              </a:ext>
            </a:extLst>
          </p:cNvPr>
          <p:cNvSpPr txBox="1"/>
          <p:nvPr/>
        </p:nvSpPr>
        <p:spPr>
          <a:xfrm>
            <a:off x="1724063" y="71788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Caki-1</a:t>
            </a:r>
            <a:endParaRPr lang="zh-CN" altLang="en-US" dirty="0"/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B29F77CD-77EE-4D7A-8945-992B663D2059}"/>
              </a:ext>
            </a:extLst>
          </p:cNvPr>
          <p:cNvSpPr txBox="1"/>
          <p:nvPr/>
        </p:nvSpPr>
        <p:spPr>
          <a:xfrm>
            <a:off x="2071621" y="2753653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Caki-1</a:t>
            </a:r>
            <a:endParaRPr lang="zh-CN" altLang="en-US" dirty="0"/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27E6CB55-1218-49F2-870D-C13E14A7170E}"/>
              </a:ext>
            </a:extLst>
          </p:cNvPr>
          <p:cNvSpPr txBox="1"/>
          <p:nvPr/>
        </p:nvSpPr>
        <p:spPr>
          <a:xfrm>
            <a:off x="9429029" y="293784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Caki-1</a:t>
            </a:r>
            <a:endParaRPr lang="zh-CN" altLang="en-US" dirty="0"/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81F8B68A-77C5-4EF5-BCD0-3FCB0CB38FEC}"/>
              </a:ext>
            </a:extLst>
          </p:cNvPr>
          <p:cNvSpPr txBox="1"/>
          <p:nvPr/>
        </p:nvSpPr>
        <p:spPr>
          <a:xfrm>
            <a:off x="9464140" y="242394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Caki-1</a:t>
            </a:r>
            <a:endParaRPr lang="zh-CN" altLang="en-US" dirty="0"/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C15B3E7F-C73A-4752-8A85-8C3D0988A16A}"/>
              </a:ext>
            </a:extLst>
          </p:cNvPr>
          <p:cNvSpPr txBox="1"/>
          <p:nvPr/>
        </p:nvSpPr>
        <p:spPr>
          <a:xfrm>
            <a:off x="10782079" y="973777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92KD</a:t>
            </a:r>
            <a:endParaRPr lang="zh-CN" altLang="en-US" dirty="0"/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C6E534EA-C5AE-4F7B-BDFC-542A4D71F5A3}"/>
              </a:ext>
            </a:extLst>
          </p:cNvPr>
          <p:cNvSpPr txBox="1"/>
          <p:nvPr/>
        </p:nvSpPr>
        <p:spPr>
          <a:xfrm>
            <a:off x="11228500" y="1760008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46" name="文本框 45">
            <a:extLst>
              <a:ext uri="{FF2B5EF4-FFF2-40B4-BE49-F238E27FC236}">
                <a16:creationId xmlns:a16="http://schemas.microsoft.com/office/drawing/2014/main" id="{BF01CEEB-D3B0-4AA9-8CCF-D280342516D3}"/>
              </a:ext>
            </a:extLst>
          </p:cNvPr>
          <p:cNvSpPr txBox="1"/>
          <p:nvPr/>
        </p:nvSpPr>
        <p:spPr>
          <a:xfrm>
            <a:off x="11039980" y="4431701"/>
            <a:ext cx="715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/>
              <a:t>42KD</a:t>
            </a:r>
            <a:endParaRPr lang="zh-CN" altLang="en-US" dirty="0"/>
          </a:p>
        </p:txBody>
      </p:sp>
      <p:sp>
        <p:nvSpPr>
          <p:cNvPr id="47" name="文本框 46">
            <a:extLst>
              <a:ext uri="{FF2B5EF4-FFF2-40B4-BE49-F238E27FC236}">
                <a16:creationId xmlns:a16="http://schemas.microsoft.com/office/drawing/2014/main" id="{7430F55F-F9D2-41AA-BB6C-2F3B69A75D89}"/>
              </a:ext>
            </a:extLst>
          </p:cNvPr>
          <p:cNvSpPr txBox="1"/>
          <p:nvPr/>
        </p:nvSpPr>
        <p:spPr>
          <a:xfrm>
            <a:off x="10982134" y="3547166"/>
            <a:ext cx="69121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/>
              <a:t>120KD</a:t>
            </a:r>
          </a:p>
          <a:p>
            <a:r>
              <a:rPr lang="en-US" altLang="zh-CN" sz="1400" dirty="0"/>
              <a:t>92KD</a:t>
            </a:r>
          </a:p>
        </p:txBody>
      </p:sp>
    </p:spTree>
    <p:extLst>
      <p:ext uri="{BB962C8B-B14F-4D97-AF65-F5344CB8AC3E}">
        <p14:creationId xmlns:p14="http://schemas.microsoft.com/office/powerpoint/2010/main" val="220217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274</Words>
  <Application>Microsoft Office PowerPoint</Application>
  <PresentationFormat>宽屏</PresentationFormat>
  <Paragraphs>157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2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王 棋</dc:creator>
  <cp:lastModifiedBy>王 棋</cp:lastModifiedBy>
  <cp:revision>9</cp:revision>
  <dcterms:created xsi:type="dcterms:W3CDTF">2021-08-23T11:41:05Z</dcterms:created>
  <dcterms:modified xsi:type="dcterms:W3CDTF">2021-09-10T12:22:51Z</dcterms:modified>
</cp:coreProperties>
</file>