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1730" r:id="rId2"/>
  </p:sldIdLst>
  <p:sldSz cx="9144000" cy="6858000" type="screen4x3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289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岡 祐一" initials="西岡" lastIdx="2" clrIdx="0">
    <p:extLst>
      <p:ext uri="{19B8F6BF-5375-455C-9EA6-DF929625EA0E}">
        <p15:presenceInfo xmlns:p15="http://schemas.microsoft.com/office/powerpoint/2012/main" userId="579bf6a1d58bb34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099FF"/>
    <a:srgbClr val="FF9933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8" autoAdjust="0"/>
    <p:restoredTop sz="80959" autoAdjust="0"/>
  </p:normalViewPr>
  <p:slideViewPr>
    <p:cSldViewPr snapToGrid="0" showGuides="1">
      <p:cViewPr varScale="1">
        <p:scale>
          <a:sx n="80" d="100"/>
          <a:sy n="80" d="100"/>
        </p:scale>
        <p:origin x="1421" y="67"/>
      </p:cViewPr>
      <p:guideLst>
        <p:guide orient="horz" pos="2251"/>
        <p:guide pos="2897"/>
      </p:guideLst>
    </p:cSldViewPr>
  </p:slideViewPr>
  <p:outlineViewPr>
    <p:cViewPr>
      <p:scale>
        <a:sx n="33" d="100"/>
        <a:sy n="33" d="100"/>
      </p:scale>
      <p:origin x="0" y="-996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253"/>
    </p:cViewPr>
  </p:sorterViewPr>
  <p:notesViewPr>
    <p:cSldViewPr snapToGrid="0" showGuides="1">
      <p:cViewPr varScale="1">
        <p:scale>
          <a:sx n="97" d="100"/>
          <a:sy n="97" d="100"/>
        </p:scale>
        <p:origin x="610" y="8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22800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3675F-B9BC-4396-9714-C772476E1430}" type="datetimeFigureOut">
              <a:rPr kumimoji="1" lang="ja-JP" altLang="en-US" smtClean="0"/>
              <a:t>2021/1/18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22800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35C97-D938-4286-AFE4-4C24B3605A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69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741E6-95AE-46BA-9562-D4C605392863}" type="datetimeFigureOut">
              <a:rPr kumimoji="1" lang="ja-JP" altLang="en-US" smtClean="0"/>
              <a:t>2021/1/18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50900"/>
            <a:ext cx="3055938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2800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3D208-744C-4ABB-95CB-0D9A57EB804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75446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3FF2C5B3-66AA-4286-945A-6DFC8D1DD1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solidFill>
            <a:srgbClr val="0099FF"/>
          </a:solidFill>
        </p:spPr>
        <p:txBody>
          <a:bodyPr anchor="b"/>
          <a:lstStyle>
            <a:lvl1pPr marL="0" indent="0" algn="ctr">
              <a:defRPr sz="60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DDCD2071-535C-40D6-B6A8-E17E2F5435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B68F9178-5305-4C1F-8992-90FA65E974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/>
              <a:t>2018/8/14</a:t>
            </a:r>
            <a:endParaRPr kumimoji="1" lang="ja-JP" alt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7B4A9478-04BC-485B-9242-EA75B02D5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B67E89A4-A4C8-4543-B75B-0CC33A204B52}"/>
              </a:ext>
            </a:extLst>
          </p:cNvPr>
          <p:cNvSpPr txBox="1">
            <a:spLocks/>
          </p:cNvSpPr>
          <p:nvPr userDrawn="1"/>
        </p:nvSpPr>
        <p:spPr>
          <a:xfrm>
            <a:off x="6899385" y="25378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4400" b="1" kern="1200">
                <a:solidFill>
                  <a:srgbClr val="DDDDDD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1D341F-6909-4A16-B2F3-A543B6E19E7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332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83C1C07-530F-4ED0-98F0-D95EC89442AE}" type="datetime1">
              <a:rPr kumimoji="1" lang="ja-JP" altLang="en-US" smtClean="0"/>
              <a:t>2021/1/18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505B420-5144-417F-B071-EE8A37D9D53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8031441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BFFC085-00A7-4988-8AC9-ED23121AFF4B}" type="datetime1">
              <a:rPr kumimoji="1" lang="ja-JP" altLang="en-US" smtClean="0"/>
              <a:t>2021/1/18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505B420-5144-417F-B071-EE8A37D9D53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93772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6889895-15BD-49C5-84E3-BB05E78A8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987"/>
            <a:ext cx="9144000" cy="884554"/>
          </a:xfrm>
          <a:prstGeom prst="rect">
            <a:avLst/>
          </a:prstGeom>
          <a:solidFill>
            <a:srgbClr val="0099FF"/>
          </a:solidFill>
        </p:spPr>
        <p:txBody>
          <a:bodyPr/>
          <a:lstStyle>
            <a:lvl1pPr marL="361950" indent="0">
              <a:defRPr>
                <a:solidFill>
                  <a:srgbClr val="DDDDDD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7B020FA-3EF9-49FE-B2A0-45D307642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38338"/>
            <a:ext cx="7886700" cy="503862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600"/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346D641-44B8-4B40-A5DF-5CAB82E95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EAFF660-9E1B-4413-BF63-7B9124E97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99385" y="253784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4400" b="1">
                <a:solidFill>
                  <a:srgbClr val="DDDDDD"/>
                </a:solidFill>
              </a:defRPr>
            </a:lvl1pPr>
          </a:lstStyle>
          <a:p>
            <a:fld id="{831D341F-6909-4A16-B2F3-A543B6E19E7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95388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D7D16BC-2477-4925-AF37-09963A0935D1}" type="datetime1">
              <a:rPr kumimoji="1" lang="ja-JP" altLang="en-US" smtClean="0"/>
              <a:t>2021/1/18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505B420-5144-417F-B071-EE8A37D9D53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346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469B31D-7E94-4E5E-AE8F-9C975C1B7E98}" type="datetime1">
              <a:rPr kumimoji="1" lang="ja-JP" altLang="en-US" smtClean="0"/>
              <a:t>2021/1/18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505B420-5144-417F-B071-EE8A37D9D53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6413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9DC1571-E999-49DE-950E-477700834970}" type="datetime1">
              <a:rPr kumimoji="1" lang="ja-JP" altLang="en-US" smtClean="0"/>
              <a:t>2021/1/18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505B420-5144-417F-B071-EE8A37D9D53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9098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062710F-B6ED-45D8-8714-844EB251D820}" type="datetime1">
              <a:rPr kumimoji="1" lang="ja-JP" altLang="en-US" smtClean="0"/>
              <a:t>2021/1/18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505B420-5144-417F-B071-EE8A37D9D53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76878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79DE9AC-2D8E-400B-83E4-04387BD3FA01}" type="datetime1">
              <a:rPr kumimoji="1" lang="ja-JP" altLang="en-US" smtClean="0"/>
              <a:t>2021/1/18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505B420-5144-417F-B071-EE8A37D9D53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2714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83C1C07-530F-4ED0-98F0-D95EC89442AE}" type="datetime1">
              <a:rPr kumimoji="1" lang="ja-JP" altLang="en-US" smtClean="0"/>
              <a:t>2021/1/18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505B420-5144-417F-B071-EE8A37D9D53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2293085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FD4802A-EF3D-4428-89D5-D0699A14880A}" type="datetime1">
              <a:rPr kumimoji="1" lang="ja-JP" altLang="en-US" smtClean="0"/>
              <a:t>2021/1/18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505B420-5144-417F-B071-EE8A37D9D53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91881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C1C07-530F-4ED0-98F0-D95EC89442AE}" type="datetime1">
              <a:rPr kumimoji="1" lang="ja-JP" altLang="en-US" smtClean="0"/>
              <a:t>2021/1/18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5B420-5144-417F-B071-EE8A37D9D53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61213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9BCCA28B-04AC-4B63-9C54-39F7E2F8D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9961" y="2503707"/>
            <a:ext cx="6752492" cy="23845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800" dirty="0"/>
              <a:t>Risk period (after influenza infection)</a:t>
            </a:r>
          </a:p>
          <a:p>
            <a:pPr marL="0" indent="0">
              <a:buNone/>
            </a:pPr>
            <a:r>
              <a:rPr lang="en-US" altLang="ja-JP" sz="2800" dirty="0"/>
              <a:t>Control</a:t>
            </a:r>
            <a:r>
              <a:rPr lang="ja-JP" altLang="en-US" sz="2800" dirty="0"/>
              <a:t> </a:t>
            </a:r>
            <a:r>
              <a:rPr lang="en-US" altLang="ja-JP" sz="2800" dirty="0"/>
              <a:t>period</a:t>
            </a:r>
          </a:p>
          <a:p>
            <a:pPr marL="0" indent="0">
              <a:buNone/>
            </a:pPr>
            <a:r>
              <a:rPr kumimoji="1" lang="en-US" altLang="ja-JP" sz="2800" dirty="0"/>
              <a:t>Influenza diagnosis</a:t>
            </a:r>
            <a:endParaRPr kumimoji="1" lang="ja-JP" altLang="en-US" sz="2800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1C59DD8-4B7B-40EA-8984-2A2D54B1B55F}"/>
              </a:ext>
            </a:extLst>
          </p:cNvPr>
          <p:cNvSpPr/>
          <p:nvPr/>
        </p:nvSpPr>
        <p:spPr>
          <a:xfrm>
            <a:off x="864156" y="2720282"/>
            <a:ext cx="582805" cy="2411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1FD6778-ADBA-49FC-A193-E249A8807C3E}"/>
              </a:ext>
            </a:extLst>
          </p:cNvPr>
          <p:cNvSpPr/>
          <p:nvPr/>
        </p:nvSpPr>
        <p:spPr>
          <a:xfrm>
            <a:off x="884254" y="3557081"/>
            <a:ext cx="582805" cy="2411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0C8D7B8-8343-4EE6-858C-55BC478F97A6}"/>
              </a:ext>
            </a:extLst>
          </p:cNvPr>
          <p:cNvSpPr txBox="1"/>
          <p:nvPr/>
        </p:nvSpPr>
        <p:spPr>
          <a:xfrm>
            <a:off x="110532" y="170822"/>
            <a:ext cx="7184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Supplement</a:t>
            </a:r>
            <a:r>
              <a:rPr kumimoji="1" lang="ja-JP" altLang="en-US" dirty="0"/>
              <a:t> </a:t>
            </a:r>
            <a:r>
              <a:rPr kumimoji="1" lang="en-US" altLang="ja-JP" dirty="0"/>
              <a:t>Figure</a:t>
            </a:r>
            <a:r>
              <a:rPr kumimoji="1" lang="ja-JP" altLang="en-US" dirty="0"/>
              <a:t> </a:t>
            </a:r>
            <a:r>
              <a:rPr kumimoji="1" lang="en-US" altLang="ja-JP" dirty="0"/>
              <a:t>S1. A self-controlled case series method </a:t>
            </a:r>
            <a:endParaRPr kumimoji="1" lang="ja-JP" altLang="en-US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E947F14-E95B-4B76-9113-ED88454DECCC}"/>
              </a:ext>
            </a:extLst>
          </p:cNvPr>
          <p:cNvGrpSpPr/>
          <p:nvPr/>
        </p:nvGrpSpPr>
        <p:grpSpPr>
          <a:xfrm>
            <a:off x="187212" y="1509633"/>
            <a:ext cx="8766970" cy="241164"/>
            <a:chOff x="189814" y="1517296"/>
            <a:chExt cx="8766970" cy="241164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D9DA7B45-3012-4E9A-AE17-6E1ACEEC2C4D}"/>
                </a:ext>
              </a:extLst>
            </p:cNvPr>
            <p:cNvSpPr/>
            <p:nvPr/>
          </p:nvSpPr>
          <p:spPr>
            <a:xfrm>
              <a:off x="189814" y="1517299"/>
              <a:ext cx="8766970" cy="24116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E2FF75D2-960B-4D9E-A3AA-3C7CE48AA860}"/>
                </a:ext>
              </a:extLst>
            </p:cNvPr>
            <p:cNvSpPr/>
            <p:nvPr/>
          </p:nvSpPr>
          <p:spPr>
            <a:xfrm>
              <a:off x="6737604" y="1517296"/>
              <a:ext cx="1481944" cy="24116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792387C-FFA0-474E-8D86-78E5D9B10D16}"/>
              </a:ext>
            </a:extLst>
          </p:cNvPr>
          <p:cNvSpPr txBox="1"/>
          <p:nvPr/>
        </p:nvSpPr>
        <p:spPr>
          <a:xfrm>
            <a:off x="187212" y="4888306"/>
            <a:ext cx="82898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2,196 cases experienced both influenza infection and the onset of type 1 diabetes during 3 years (from September 2014 to August 2017).</a:t>
            </a:r>
          </a:p>
          <a:p>
            <a:r>
              <a:rPr kumimoji="1" lang="en-US" altLang="ja-JP" dirty="0"/>
              <a:t>In this design, risk periods are defined as the term during 180 days after the influenza infection.</a:t>
            </a:r>
            <a:endParaRPr kumimoji="1"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07B7B562-6148-410A-8997-7B9AE8A9CA72}"/>
              </a:ext>
            </a:extLst>
          </p:cNvPr>
          <p:cNvGrpSpPr/>
          <p:nvPr/>
        </p:nvGrpSpPr>
        <p:grpSpPr>
          <a:xfrm>
            <a:off x="188513" y="2015955"/>
            <a:ext cx="8766970" cy="241161"/>
            <a:chOff x="189814" y="1517299"/>
            <a:chExt cx="8766970" cy="241161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20D39F87-64E9-4184-BB6A-A46F8486FFA2}"/>
                </a:ext>
              </a:extLst>
            </p:cNvPr>
            <p:cNvSpPr/>
            <p:nvPr/>
          </p:nvSpPr>
          <p:spPr>
            <a:xfrm>
              <a:off x="189814" y="1517299"/>
              <a:ext cx="8766970" cy="24116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CCD16A23-10C9-4F0F-93CB-5BE914B7D568}"/>
                </a:ext>
              </a:extLst>
            </p:cNvPr>
            <p:cNvSpPr/>
            <p:nvPr/>
          </p:nvSpPr>
          <p:spPr>
            <a:xfrm>
              <a:off x="653145" y="1517300"/>
              <a:ext cx="1488457" cy="2411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894C7E68-16AD-479B-A53A-D63CDF41E32B}"/>
                </a:ext>
              </a:extLst>
            </p:cNvPr>
            <p:cNvSpPr/>
            <p:nvPr/>
          </p:nvSpPr>
          <p:spPr>
            <a:xfrm>
              <a:off x="4571998" y="1517299"/>
              <a:ext cx="1488457" cy="2411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8413CDE-A169-4E19-9364-55C6BFCA67DE}"/>
              </a:ext>
            </a:extLst>
          </p:cNvPr>
          <p:cNvGrpSpPr/>
          <p:nvPr/>
        </p:nvGrpSpPr>
        <p:grpSpPr>
          <a:xfrm>
            <a:off x="188513" y="1003323"/>
            <a:ext cx="8766970" cy="241161"/>
            <a:chOff x="189814" y="1517299"/>
            <a:chExt cx="8766970" cy="241161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009EA39A-2535-4BD9-BBDC-EA22E2CF0B06}"/>
                </a:ext>
              </a:extLst>
            </p:cNvPr>
            <p:cNvSpPr/>
            <p:nvPr/>
          </p:nvSpPr>
          <p:spPr>
            <a:xfrm>
              <a:off x="189814" y="1517299"/>
              <a:ext cx="8766970" cy="24116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43DF7F79-D9B6-40EA-B989-BA0CE305E39C}"/>
                </a:ext>
              </a:extLst>
            </p:cNvPr>
            <p:cNvSpPr/>
            <p:nvPr/>
          </p:nvSpPr>
          <p:spPr>
            <a:xfrm>
              <a:off x="1668026" y="1517299"/>
              <a:ext cx="1488457" cy="2411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フローチャート: 組合せ 3">
            <a:extLst>
              <a:ext uri="{FF2B5EF4-FFF2-40B4-BE49-F238E27FC236}">
                <a16:creationId xmlns:a16="http://schemas.microsoft.com/office/drawing/2014/main" id="{5EF01BBE-F6DB-4616-9555-859FE7016059}"/>
              </a:ext>
            </a:extLst>
          </p:cNvPr>
          <p:cNvSpPr/>
          <p:nvPr/>
        </p:nvSpPr>
        <p:spPr>
          <a:xfrm>
            <a:off x="1588850" y="855519"/>
            <a:ext cx="155750" cy="119172"/>
          </a:xfrm>
          <a:prstGeom prst="flowChartMerge">
            <a:avLst/>
          </a:prstGeom>
          <a:solidFill>
            <a:schemeClr val="tx1"/>
          </a:solidFill>
          <a:ln>
            <a:solidFill>
              <a:srgbClr val="333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1" name="フローチャート: 組合せ 20">
            <a:extLst>
              <a:ext uri="{FF2B5EF4-FFF2-40B4-BE49-F238E27FC236}">
                <a16:creationId xmlns:a16="http://schemas.microsoft.com/office/drawing/2014/main" id="{7A20B6A7-EA6A-4774-BC2D-71B4D7AB018B}"/>
              </a:ext>
            </a:extLst>
          </p:cNvPr>
          <p:cNvSpPr/>
          <p:nvPr/>
        </p:nvSpPr>
        <p:spPr>
          <a:xfrm>
            <a:off x="6657127" y="1371903"/>
            <a:ext cx="155750" cy="119172"/>
          </a:xfrm>
          <a:prstGeom prst="flowChartMerge">
            <a:avLst/>
          </a:prstGeom>
          <a:solidFill>
            <a:schemeClr val="tx1"/>
          </a:solidFill>
          <a:ln>
            <a:solidFill>
              <a:srgbClr val="333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5" name="フローチャート: 組合せ 24">
            <a:extLst>
              <a:ext uri="{FF2B5EF4-FFF2-40B4-BE49-F238E27FC236}">
                <a16:creationId xmlns:a16="http://schemas.microsoft.com/office/drawing/2014/main" id="{B7BB01A2-62C7-48EE-97ED-BCE6DF39429A}"/>
              </a:ext>
            </a:extLst>
          </p:cNvPr>
          <p:cNvSpPr/>
          <p:nvPr/>
        </p:nvSpPr>
        <p:spPr>
          <a:xfrm>
            <a:off x="573969" y="1863765"/>
            <a:ext cx="155750" cy="119172"/>
          </a:xfrm>
          <a:prstGeom prst="flowChartMerge">
            <a:avLst/>
          </a:prstGeom>
          <a:solidFill>
            <a:schemeClr val="tx1"/>
          </a:solidFill>
          <a:ln>
            <a:solidFill>
              <a:srgbClr val="333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6" name="フローチャート: 組合せ 25">
            <a:extLst>
              <a:ext uri="{FF2B5EF4-FFF2-40B4-BE49-F238E27FC236}">
                <a16:creationId xmlns:a16="http://schemas.microsoft.com/office/drawing/2014/main" id="{A65FD4AD-D151-4530-A0DC-3F4888A24A56}"/>
              </a:ext>
            </a:extLst>
          </p:cNvPr>
          <p:cNvSpPr/>
          <p:nvPr/>
        </p:nvSpPr>
        <p:spPr>
          <a:xfrm>
            <a:off x="4492822" y="1860231"/>
            <a:ext cx="155750" cy="119172"/>
          </a:xfrm>
          <a:prstGeom prst="flowChartMerge">
            <a:avLst/>
          </a:prstGeom>
          <a:solidFill>
            <a:schemeClr val="tx1"/>
          </a:solidFill>
          <a:ln>
            <a:solidFill>
              <a:srgbClr val="333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フローチャート: 組合せ 26">
            <a:extLst>
              <a:ext uri="{FF2B5EF4-FFF2-40B4-BE49-F238E27FC236}">
                <a16:creationId xmlns:a16="http://schemas.microsoft.com/office/drawing/2014/main" id="{AE0CA51A-D70E-4C77-B7B9-AF95C649EEED}"/>
              </a:ext>
            </a:extLst>
          </p:cNvPr>
          <p:cNvSpPr/>
          <p:nvPr/>
        </p:nvSpPr>
        <p:spPr>
          <a:xfrm>
            <a:off x="1077683" y="4399328"/>
            <a:ext cx="155750" cy="119172"/>
          </a:xfrm>
          <a:prstGeom prst="flowChartMerge">
            <a:avLst/>
          </a:prstGeom>
          <a:solidFill>
            <a:schemeClr val="tx1"/>
          </a:solidFill>
          <a:ln>
            <a:solidFill>
              <a:srgbClr val="333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006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ユーザー定義 1">
      <a:dk1>
        <a:srgbClr val="333333"/>
      </a:dk1>
      <a:lt1>
        <a:srgbClr val="F8F8F8"/>
      </a:lt1>
      <a:dk2>
        <a:srgbClr val="0066CC"/>
      </a:dk2>
      <a:lt2>
        <a:srgbClr val="EAEAEA"/>
      </a:lt2>
      <a:accent1>
        <a:srgbClr val="0099FF"/>
      </a:accent1>
      <a:accent2>
        <a:srgbClr val="FF9933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パワーポイント基本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63</Words>
  <Application>Microsoft Office PowerPoint</Application>
  <PresentationFormat>画面に合わせる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Segoe UI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プログレス</dc:title>
  <dc:creator>西岡祐一</dc:creator>
  <cp:lastModifiedBy>西岡 祐一</cp:lastModifiedBy>
  <cp:revision>633</cp:revision>
  <cp:lastPrinted>2019-05-13T10:50:21Z</cp:lastPrinted>
  <dcterms:created xsi:type="dcterms:W3CDTF">2016-12-04T07:29:12Z</dcterms:created>
  <dcterms:modified xsi:type="dcterms:W3CDTF">2021-01-18T14:43:44Z</dcterms:modified>
</cp:coreProperties>
</file>