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6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013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168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51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290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3122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7840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810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099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7075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0898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506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8BF5D-430E-4D46-96D0-E9925F1437C4}" type="datetimeFigureOut">
              <a:rPr lang="zh-TW" altLang="en-US" smtClean="0"/>
              <a:t>3/23/2021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D1D19-A1A0-4A56-87FA-416CF2CA24C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587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37658" y="743634"/>
            <a:ext cx="91113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b="1" dirty="0" smtClean="0">
                <a:solidFill>
                  <a:srgbClr val="0070C0"/>
                </a:solidFill>
              </a:rPr>
              <a:t>Title: </a:t>
            </a:r>
            <a:r>
              <a:rPr lang="en-US" altLang="zh-TW" sz="2400" dirty="0" smtClean="0"/>
              <a:t>Analysis of the pan-Asian subgroup of patients in the NALA Trial: a randomized phase III NALA Trial comparing neratinib + capecitabine (N+C) vs lapatinib + capecitabine (L+C) in patients with HER2+ metastatic breast cancer (</a:t>
            </a:r>
            <a:r>
              <a:rPr lang="en-US" altLang="zh-TW" sz="2400" dirty="0" err="1" smtClean="0"/>
              <a:t>mBC</a:t>
            </a:r>
            <a:r>
              <a:rPr lang="en-US" altLang="zh-TW" sz="2400" dirty="0" smtClean="0"/>
              <a:t>) previously treated with two or more HER2-directed regimens</a:t>
            </a:r>
          </a:p>
          <a:p>
            <a:r>
              <a:rPr lang="en-US" altLang="zh-TW" sz="2400" b="1" dirty="0" smtClean="0">
                <a:solidFill>
                  <a:srgbClr val="0070C0"/>
                </a:solidFill>
              </a:rPr>
              <a:t>Journal: </a:t>
            </a:r>
            <a:r>
              <a:rPr lang="en-US" altLang="zh-TW" sz="2400" dirty="0" smtClean="0"/>
              <a:t>Breast Cancer Research and Treatment</a:t>
            </a:r>
          </a:p>
          <a:p>
            <a:r>
              <a:rPr lang="en-US" altLang="zh-TW" sz="2400" b="1" dirty="0" smtClean="0">
                <a:solidFill>
                  <a:srgbClr val="0070C0"/>
                </a:solidFill>
              </a:rPr>
              <a:t>Authors: </a:t>
            </a:r>
            <a:r>
              <a:rPr lang="en-US" altLang="zh-TW" sz="2400" dirty="0" smtClean="0"/>
              <a:t>M. S. Dai, Y. H. Feng, S. W. Chen, N. Masuda, T. </a:t>
            </a:r>
            <a:r>
              <a:rPr lang="en-US" altLang="zh-TW" sz="2400" dirty="0" err="1" smtClean="0"/>
              <a:t>Yau</a:t>
            </a:r>
            <a:r>
              <a:rPr lang="en-US" altLang="zh-TW" sz="2400" dirty="0" smtClean="0"/>
              <a:t>, S.T. Chen, Y. S. Lu, Y. S. Yap, P. C. S. </a:t>
            </a:r>
            <a:r>
              <a:rPr lang="en-US" altLang="zh-TW" sz="2400" dirty="0" err="1" smtClean="0"/>
              <a:t>Ang</a:t>
            </a:r>
            <a:r>
              <a:rPr lang="en-US" altLang="zh-TW" sz="2400" dirty="0" smtClean="0"/>
              <a:t>, S. C. Chu, A. </a:t>
            </a:r>
            <a:r>
              <a:rPr lang="en-US" altLang="zh-TW" sz="2400" dirty="0" err="1" smtClean="0"/>
              <a:t>Kwong</a:t>
            </a:r>
            <a:r>
              <a:rPr lang="en-US" altLang="zh-TW" sz="2400" dirty="0" smtClean="0"/>
              <a:t>, K. S. Lee, S. Ow, S. B. Kim, J. Lin, H. C. Chung, R. Ngan, V. C. </a:t>
            </a:r>
            <a:r>
              <a:rPr lang="en-US" altLang="zh-TW" sz="2400" dirty="0" err="1" smtClean="0"/>
              <a:t>Kok</a:t>
            </a:r>
            <a:r>
              <a:rPr lang="en-US" altLang="zh-TW" sz="2400" dirty="0" smtClean="0"/>
              <a:t>, K. M. Rau, T. </a:t>
            </a:r>
            <a:r>
              <a:rPr lang="en-US" altLang="zh-TW" sz="2400" dirty="0" err="1" smtClean="0"/>
              <a:t>Sangai</a:t>
            </a:r>
            <a:r>
              <a:rPr lang="en-US" altLang="zh-TW" sz="2400" dirty="0" smtClean="0"/>
              <a:t>, T. Y. Ng, L. M. Tseng, R. Bryce, K. </a:t>
            </a:r>
            <a:r>
              <a:rPr lang="en-US" altLang="zh-TW" sz="2400" dirty="0" err="1" smtClean="0"/>
              <a:t>Keyvanjah</a:t>
            </a:r>
            <a:r>
              <a:rPr lang="en-US" altLang="zh-TW" sz="2400" dirty="0" smtClean="0"/>
              <a:t>, J. </a:t>
            </a:r>
            <a:r>
              <a:rPr lang="en-US" altLang="zh-TW" sz="2400" dirty="0" err="1" smtClean="0"/>
              <a:t>Bebchuk</a:t>
            </a:r>
            <a:r>
              <a:rPr lang="en-US" altLang="zh-TW" sz="2400" dirty="0" smtClean="0"/>
              <a:t>, M. C. Chen, M. F. </a:t>
            </a:r>
            <a:r>
              <a:rPr lang="en-US" altLang="zh-TW" sz="2400" dirty="0" err="1" smtClean="0"/>
              <a:t>Hou</a:t>
            </a:r>
            <a:endParaRPr lang="en-US" altLang="zh-TW" sz="2400" dirty="0" smtClean="0"/>
          </a:p>
          <a:p>
            <a:r>
              <a:rPr lang="en-US" altLang="zh-TW" sz="2400" b="1" dirty="0" smtClean="0">
                <a:solidFill>
                  <a:srgbClr val="0070C0"/>
                </a:solidFill>
              </a:rPr>
              <a:t>Corresponding author:</a:t>
            </a:r>
            <a:endParaRPr lang="en-US" altLang="zh-TW" sz="2400" dirty="0" smtClean="0"/>
          </a:p>
          <a:p>
            <a:r>
              <a:rPr lang="en-US" altLang="zh-TW" sz="2400" dirty="0" smtClean="0"/>
              <a:t>Dr. Ming-Feng </a:t>
            </a:r>
            <a:r>
              <a:rPr lang="en-US" altLang="zh-TW" sz="2400" dirty="0" err="1" smtClean="0"/>
              <a:t>Hou</a:t>
            </a:r>
            <a:r>
              <a:rPr lang="en-US" altLang="zh-TW" sz="2400" dirty="0" smtClean="0"/>
              <a:t>, Division of Breast Oncology and Surgery </a:t>
            </a:r>
          </a:p>
          <a:p>
            <a:r>
              <a:rPr lang="en-US" altLang="zh-TW" sz="2400" dirty="0" smtClean="0"/>
              <a:t>Kaohsiung Medical University Chung-Ho Memorial Hospital </a:t>
            </a:r>
          </a:p>
          <a:p>
            <a:r>
              <a:rPr lang="en-US" altLang="zh-TW" sz="2400" dirty="0" smtClean="0"/>
              <a:t>E-mail: mifeho@kmu.edu.tw </a:t>
            </a:r>
          </a:p>
        </p:txBody>
      </p:sp>
    </p:spTree>
    <p:extLst>
      <p:ext uri="{BB962C8B-B14F-4D97-AF65-F5344CB8AC3E}">
        <p14:creationId xmlns:p14="http://schemas.microsoft.com/office/powerpoint/2010/main" val="417270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表格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27201"/>
              </p:ext>
            </p:extLst>
          </p:nvPr>
        </p:nvGraphicFramePr>
        <p:xfrm>
          <a:off x="2161472" y="2028966"/>
          <a:ext cx="8208001" cy="3405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6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136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685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8203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3007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57272">
                <a:tc>
                  <a:txBody>
                    <a:bodyPr/>
                    <a:lstStyle/>
                    <a:p>
                      <a:r>
                        <a:rPr lang="en-US" altLang="zh-TW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</a:t>
                      </a:r>
                      <a:endParaRPr lang="zh-TW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endParaRPr lang="zh-TW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100" b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 vs. 78</a:t>
                      </a:r>
                      <a:endParaRPr lang="zh-TW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 (0.41, 0.81)</a:t>
                      </a:r>
                      <a:endParaRPr lang="zh-TW" alt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7272"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group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7272">
                <a:tc>
                  <a:txBody>
                    <a:bodyPr/>
                    <a:lstStyle/>
                    <a:p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&lt; 65 years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 vs.</a:t>
                      </a:r>
                      <a:r>
                        <a:rPr lang="en-US" altLang="zh-TW" sz="11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67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 (0.39,</a:t>
                      </a:r>
                      <a:r>
                        <a:rPr lang="en-US" altLang="zh-TW" sz="11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0.81)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7272">
                <a:tc>
                  <a:txBody>
                    <a:bodyPr/>
                    <a:lstStyle/>
                    <a:p>
                      <a:r>
                        <a:rPr lang="zh-TW" alt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≥ </a:t>
                      </a:r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years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vs.11 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 (0.29, 1.64)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7272"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 Location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7272">
                <a:tc>
                  <a:txBody>
                    <a:bodyPr/>
                    <a:lstStyle/>
                    <a:p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Visceral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vs. 63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0.59 (0.41, 0.86)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7272">
                <a:tc>
                  <a:txBody>
                    <a:bodyPr/>
                    <a:lstStyle/>
                    <a:p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Non Visceral only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vs. 15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 (0.25, 1.17)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7272"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Hormone Receptor Status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57272">
                <a:tc>
                  <a:txBody>
                    <a:bodyPr/>
                    <a:lstStyle/>
                    <a:p>
                      <a:r>
                        <a:rPr lang="zh-TW" alt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vs. 42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 (0.23, 0.60)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7272">
                <a:tc>
                  <a:txBody>
                    <a:bodyPr/>
                    <a:lstStyle/>
                    <a:p>
                      <a:r>
                        <a:rPr lang="zh-TW" alt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vs. 36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 </a:t>
                      </a:r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(0.55, 1.44)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7272"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Previous HER2 Regimens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7272">
                <a:tc>
                  <a:txBody>
                    <a:bodyPr/>
                    <a:lstStyle/>
                    <a:p>
                      <a:r>
                        <a:rPr lang="zh-TW" alt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regimens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vs. 55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 (0.43, 0.94)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6737">
                <a:tc>
                  <a:txBody>
                    <a:bodyPr/>
                    <a:lstStyle/>
                    <a:p>
                      <a:r>
                        <a:rPr lang="zh-TW" alt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≥ </a:t>
                      </a:r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regimens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r>
                        <a:rPr lang="en-US" altLang="zh-TW" sz="11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vs. 23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 (0.23, 0.85)</a:t>
                      </a:r>
                      <a:endParaRPr lang="zh-TW" alt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grpSp>
        <p:nvGrpSpPr>
          <p:cNvPr id="2070" name="群組 2069"/>
          <p:cNvGrpSpPr/>
          <p:nvPr/>
        </p:nvGrpSpPr>
        <p:grpSpPr>
          <a:xfrm>
            <a:off x="5005392" y="2086511"/>
            <a:ext cx="2792014" cy="3671889"/>
            <a:chOff x="5005392" y="1965324"/>
            <a:chExt cx="2792014" cy="3671889"/>
          </a:xfrm>
          <a:solidFill>
            <a:srgbClr val="0282CB"/>
          </a:solidFill>
        </p:grpSpPr>
        <p:grpSp>
          <p:nvGrpSpPr>
            <p:cNvPr id="14" name="群組 13"/>
            <p:cNvGrpSpPr/>
            <p:nvPr/>
          </p:nvGrpSpPr>
          <p:grpSpPr>
            <a:xfrm>
              <a:off x="5088541" y="1965324"/>
              <a:ext cx="2668390" cy="3348000"/>
              <a:chOff x="5088541" y="1965324"/>
              <a:chExt cx="2668390" cy="3348000"/>
            </a:xfrm>
            <a:grpFill/>
          </p:grpSpPr>
          <p:grpSp>
            <p:nvGrpSpPr>
              <p:cNvPr id="9" name="群組 8"/>
              <p:cNvGrpSpPr/>
              <p:nvPr/>
            </p:nvGrpSpPr>
            <p:grpSpPr>
              <a:xfrm>
                <a:off x="5088541" y="5255587"/>
                <a:ext cx="2668390" cy="57696"/>
                <a:chOff x="5088541" y="5255587"/>
                <a:chExt cx="2668390" cy="57696"/>
              </a:xfrm>
              <a:grpFill/>
            </p:grpSpPr>
            <p:cxnSp>
              <p:nvCxnSpPr>
                <p:cNvPr id="3" name="肘形接點 2"/>
                <p:cNvCxnSpPr/>
                <p:nvPr/>
              </p:nvCxnSpPr>
              <p:spPr>
                <a:xfrm>
                  <a:off x="5806751" y="5255587"/>
                  <a:ext cx="1950180" cy="57600"/>
                </a:xfrm>
                <a:prstGeom prst="bentConnector3">
                  <a:avLst>
                    <a:gd name="adj1" fmla="val 10020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肘形接點 7"/>
                <p:cNvCxnSpPr/>
                <p:nvPr/>
              </p:nvCxnSpPr>
              <p:spPr>
                <a:xfrm flipH="1">
                  <a:off x="5088541" y="5255683"/>
                  <a:ext cx="720000" cy="57600"/>
                </a:xfrm>
                <a:prstGeom prst="bentConnector3">
                  <a:avLst>
                    <a:gd name="adj1" fmla="val 10020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" name="直線接點 10"/>
              <p:cNvCxnSpPr/>
              <p:nvPr/>
            </p:nvCxnSpPr>
            <p:spPr>
              <a:xfrm>
                <a:off x="6425407" y="1965324"/>
                <a:ext cx="0" cy="334800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49" name="群組 2048"/>
            <p:cNvGrpSpPr/>
            <p:nvPr/>
          </p:nvGrpSpPr>
          <p:grpSpPr>
            <a:xfrm>
              <a:off x="5276851" y="1983582"/>
              <a:ext cx="1281113" cy="1647393"/>
              <a:chOff x="5276851" y="1983582"/>
              <a:chExt cx="1281113" cy="1647393"/>
            </a:xfrm>
            <a:grpFill/>
          </p:grpSpPr>
          <p:grpSp>
            <p:nvGrpSpPr>
              <p:cNvPr id="25" name="群組 24"/>
              <p:cNvGrpSpPr/>
              <p:nvPr/>
            </p:nvGrpSpPr>
            <p:grpSpPr>
              <a:xfrm>
                <a:off x="5686425" y="1983582"/>
                <a:ext cx="561976" cy="97200"/>
                <a:chOff x="5686425" y="1983582"/>
                <a:chExt cx="561976" cy="97200"/>
              </a:xfrm>
              <a:grpFill/>
            </p:grpSpPr>
            <p:cxnSp>
              <p:nvCxnSpPr>
                <p:cNvPr id="13" name="直線接點 12"/>
                <p:cNvCxnSpPr/>
                <p:nvPr/>
              </p:nvCxnSpPr>
              <p:spPr>
                <a:xfrm>
                  <a:off x="5686425" y="2033586"/>
                  <a:ext cx="558000" cy="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/>
                <p:cNvCxnSpPr/>
                <p:nvPr/>
              </p:nvCxnSpPr>
              <p:spPr>
                <a:xfrm>
                  <a:off x="5686426" y="1983582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接點 25"/>
                <p:cNvCxnSpPr/>
                <p:nvPr/>
              </p:nvCxnSpPr>
              <p:spPr>
                <a:xfrm>
                  <a:off x="6248401" y="1983582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直線接點 18"/>
              <p:cNvCxnSpPr/>
              <p:nvPr/>
            </p:nvCxnSpPr>
            <p:spPr>
              <a:xfrm>
                <a:off x="5279233" y="3583779"/>
                <a:ext cx="1278000" cy="0"/>
              </a:xfrm>
              <a:prstGeom prst="line">
                <a:avLst/>
              </a:prstGeom>
              <a:grpFill/>
              <a:ln w="12700">
                <a:solidFill>
                  <a:srgbClr val="0282C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接點 41"/>
              <p:cNvCxnSpPr/>
              <p:nvPr/>
            </p:nvCxnSpPr>
            <p:spPr>
              <a:xfrm>
                <a:off x="5276851" y="3533775"/>
                <a:ext cx="0" cy="97200"/>
              </a:xfrm>
              <a:prstGeom prst="line">
                <a:avLst/>
              </a:prstGeom>
              <a:grpFill/>
              <a:ln w="12700">
                <a:solidFill>
                  <a:srgbClr val="0282C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接點 42"/>
              <p:cNvCxnSpPr/>
              <p:nvPr/>
            </p:nvCxnSpPr>
            <p:spPr>
              <a:xfrm>
                <a:off x="6557964" y="3533774"/>
                <a:ext cx="0" cy="97200"/>
              </a:xfrm>
              <a:prstGeom prst="line">
                <a:avLst/>
              </a:prstGeom>
              <a:grpFill/>
              <a:ln w="12700">
                <a:solidFill>
                  <a:srgbClr val="0282C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55" name="矩形 2054"/>
            <p:cNvSpPr/>
            <p:nvPr/>
          </p:nvSpPr>
          <p:spPr>
            <a:xfrm>
              <a:off x="5941219" y="2005010"/>
              <a:ext cx="46800" cy="46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grpSp>
          <p:nvGrpSpPr>
            <p:cNvPr id="2057" name="群組 2056"/>
            <p:cNvGrpSpPr/>
            <p:nvPr/>
          </p:nvGrpSpPr>
          <p:grpSpPr>
            <a:xfrm>
              <a:off x="5643563" y="2495551"/>
              <a:ext cx="611982" cy="97200"/>
              <a:chOff x="5643563" y="2495551"/>
              <a:chExt cx="611982" cy="97200"/>
            </a:xfrm>
            <a:grpFill/>
          </p:grpSpPr>
          <p:grpSp>
            <p:nvGrpSpPr>
              <p:cNvPr id="28" name="群組 27"/>
              <p:cNvGrpSpPr/>
              <p:nvPr/>
            </p:nvGrpSpPr>
            <p:grpSpPr>
              <a:xfrm>
                <a:off x="5643563" y="2495551"/>
                <a:ext cx="611982" cy="97200"/>
                <a:chOff x="5643563" y="2495551"/>
                <a:chExt cx="611982" cy="97200"/>
              </a:xfrm>
              <a:grpFill/>
            </p:grpSpPr>
            <p:cxnSp>
              <p:nvCxnSpPr>
                <p:cNvPr id="16" name="直線接點 15"/>
                <p:cNvCxnSpPr/>
                <p:nvPr/>
              </p:nvCxnSpPr>
              <p:spPr>
                <a:xfrm>
                  <a:off x="5645943" y="2543173"/>
                  <a:ext cx="608400" cy="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接點 26"/>
                <p:cNvCxnSpPr/>
                <p:nvPr/>
              </p:nvCxnSpPr>
              <p:spPr>
                <a:xfrm>
                  <a:off x="5643563" y="2495551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接點 28"/>
                <p:cNvCxnSpPr/>
                <p:nvPr/>
              </p:nvCxnSpPr>
              <p:spPr>
                <a:xfrm>
                  <a:off x="6255545" y="2495551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矩形 58"/>
              <p:cNvSpPr/>
              <p:nvPr/>
            </p:nvSpPr>
            <p:spPr>
              <a:xfrm>
                <a:off x="5924550" y="2516978"/>
                <a:ext cx="468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2056" name="群組 2055"/>
            <p:cNvGrpSpPr/>
            <p:nvPr/>
          </p:nvGrpSpPr>
          <p:grpSpPr>
            <a:xfrm>
              <a:off x="5407819" y="2750345"/>
              <a:ext cx="1426369" cy="97200"/>
              <a:chOff x="5407819" y="2750345"/>
              <a:chExt cx="1426369" cy="97200"/>
            </a:xfrm>
            <a:grpFill/>
          </p:grpSpPr>
          <p:grpSp>
            <p:nvGrpSpPr>
              <p:cNvPr id="30" name="群組 29"/>
              <p:cNvGrpSpPr/>
              <p:nvPr/>
            </p:nvGrpSpPr>
            <p:grpSpPr>
              <a:xfrm>
                <a:off x="5407819" y="2750345"/>
                <a:ext cx="1426369" cy="97200"/>
                <a:chOff x="5407819" y="2750345"/>
                <a:chExt cx="1426369" cy="97200"/>
              </a:xfrm>
              <a:grpFill/>
            </p:grpSpPr>
            <p:cxnSp>
              <p:nvCxnSpPr>
                <p:cNvPr id="17" name="直線接點 16"/>
                <p:cNvCxnSpPr/>
                <p:nvPr/>
              </p:nvCxnSpPr>
              <p:spPr>
                <a:xfrm>
                  <a:off x="5410200" y="2800349"/>
                  <a:ext cx="1422000" cy="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接點 30"/>
                <p:cNvCxnSpPr/>
                <p:nvPr/>
              </p:nvCxnSpPr>
              <p:spPr>
                <a:xfrm>
                  <a:off x="5407819" y="2750345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線接點 36"/>
                <p:cNvCxnSpPr/>
                <p:nvPr/>
              </p:nvCxnSpPr>
              <p:spPr>
                <a:xfrm>
                  <a:off x="6834188" y="2750345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0" name="矩形 59"/>
              <p:cNvSpPr/>
              <p:nvPr/>
            </p:nvSpPr>
            <p:spPr>
              <a:xfrm>
                <a:off x="6093619" y="2771771"/>
                <a:ext cx="468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2058" name="群組 2057"/>
            <p:cNvGrpSpPr/>
            <p:nvPr/>
          </p:nvGrpSpPr>
          <p:grpSpPr>
            <a:xfrm>
              <a:off x="5679281" y="3259933"/>
              <a:ext cx="622800" cy="99580"/>
              <a:chOff x="5679281" y="3259933"/>
              <a:chExt cx="622800" cy="99580"/>
            </a:xfrm>
            <a:grpFill/>
          </p:grpSpPr>
          <p:grpSp>
            <p:nvGrpSpPr>
              <p:cNvPr id="2048" name="群組 2047"/>
              <p:cNvGrpSpPr/>
              <p:nvPr/>
            </p:nvGrpSpPr>
            <p:grpSpPr>
              <a:xfrm>
                <a:off x="5679281" y="3259933"/>
                <a:ext cx="622800" cy="99580"/>
                <a:chOff x="5679281" y="3259933"/>
                <a:chExt cx="622800" cy="99580"/>
              </a:xfrm>
              <a:grpFill/>
            </p:grpSpPr>
            <p:cxnSp>
              <p:nvCxnSpPr>
                <p:cNvPr id="18" name="直線接點 17"/>
                <p:cNvCxnSpPr/>
                <p:nvPr/>
              </p:nvCxnSpPr>
              <p:spPr>
                <a:xfrm>
                  <a:off x="5679281" y="3309935"/>
                  <a:ext cx="622800" cy="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線接點 38"/>
                <p:cNvCxnSpPr/>
                <p:nvPr/>
              </p:nvCxnSpPr>
              <p:spPr>
                <a:xfrm>
                  <a:off x="5679281" y="3259933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線接點 39"/>
                <p:cNvCxnSpPr/>
                <p:nvPr/>
              </p:nvCxnSpPr>
              <p:spPr>
                <a:xfrm>
                  <a:off x="6300788" y="3262313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3" name="矩形 62"/>
              <p:cNvSpPr/>
              <p:nvPr/>
            </p:nvSpPr>
            <p:spPr>
              <a:xfrm>
                <a:off x="5965031" y="3283741"/>
                <a:ext cx="468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5895976" y="3555202"/>
              <a:ext cx="46800" cy="46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grpSp>
          <p:nvGrpSpPr>
            <p:cNvPr id="2059" name="群組 2058"/>
            <p:cNvGrpSpPr/>
            <p:nvPr/>
          </p:nvGrpSpPr>
          <p:grpSpPr>
            <a:xfrm>
              <a:off x="5193506" y="4062410"/>
              <a:ext cx="807245" cy="99582"/>
              <a:chOff x="5193506" y="4062410"/>
              <a:chExt cx="807245" cy="99582"/>
            </a:xfrm>
            <a:grpFill/>
          </p:grpSpPr>
          <p:grpSp>
            <p:nvGrpSpPr>
              <p:cNvPr id="2052" name="群組 2051"/>
              <p:cNvGrpSpPr/>
              <p:nvPr/>
            </p:nvGrpSpPr>
            <p:grpSpPr>
              <a:xfrm>
                <a:off x="5193506" y="4062410"/>
                <a:ext cx="807245" cy="99582"/>
                <a:chOff x="5193506" y="4062410"/>
                <a:chExt cx="807245" cy="99582"/>
              </a:xfrm>
              <a:grpFill/>
            </p:grpSpPr>
            <p:cxnSp>
              <p:nvCxnSpPr>
                <p:cNvPr id="20" name="直線接點 19"/>
                <p:cNvCxnSpPr/>
                <p:nvPr/>
              </p:nvCxnSpPr>
              <p:spPr>
                <a:xfrm>
                  <a:off x="5193506" y="4112412"/>
                  <a:ext cx="806400" cy="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線接點 43"/>
                <p:cNvCxnSpPr/>
                <p:nvPr/>
              </p:nvCxnSpPr>
              <p:spPr>
                <a:xfrm>
                  <a:off x="5193506" y="4062410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線接點 44"/>
                <p:cNvCxnSpPr/>
                <p:nvPr/>
              </p:nvCxnSpPr>
              <p:spPr>
                <a:xfrm>
                  <a:off x="6000751" y="4064792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矩形 65"/>
              <p:cNvSpPr/>
              <p:nvPr/>
            </p:nvSpPr>
            <p:spPr>
              <a:xfrm>
                <a:off x="5573712" y="4086235"/>
                <a:ext cx="468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2060" name="群組 2059"/>
            <p:cNvGrpSpPr/>
            <p:nvPr/>
          </p:nvGrpSpPr>
          <p:grpSpPr>
            <a:xfrm>
              <a:off x="5931693" y="4312443"/>
              <a:ext cx="799200" cy="97200"/>
              <a:chOff x="5931693" y="4312443"/>
              <a:chExt cx="799200" cy="97200"/>
            </a:xfrm>
            <a:grpFill/>
          </p:grpSpPr>
          <p:grpSp>
            <p:nvGrpSpPr>
              <p:cNvPr id="2051" name="群組 2050"/>
              <p:cNvGrpSpPr/>
              <p:nvPr/>
            </p:nvGrpSpPr>
            <p:grpSpPr>
              <a:xfrm>
                <a:off x="5931693" y="4312443"/>
                <a:ext cx="799200" cy="97200"/>
                <a:chOff x="5931693" y="4312443"/>
                <a:chExt cx="799200" cy="97200"/>
              </a:xfrm>
              <a:grpFill/>
            </p:grpSpPr>
            <p:cxnSp>
              <p:nvCxnSpPr>
                <p:cNvPr id="21" name="直線接點 20"/>
                <p:cNvCxnSpPr/>
                <p:nvPr/>
              </p:nvCxnSpPr>
              <p:spPr>
                <a:xfrm>
                  <a:off x="5931693" y="4360062"/>
                  <a:ext cx="799200" cy="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線接點 47"/>
                <p:cNvCxnSpPr/>
                <p:nvPr/>
              </p:nvCxnSpPr>
              <p:spPr>
                <a:xfrm>
                  <a:off x="6729413" y="4312443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線接點 48"/>
                <p:cNvCxnSpPr/>
                <p:nvPr/>
              </p:nvCxnSpPr>
              <p:spPr>
                <a:xfrm>
                  <a:off x="5931693" y="4312443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矩形 66"/>
              <p:cNvSpPr/>
              <p:nvPr/>
            </p:nvSpPr>
            <p:spPr>
              <a:xfrm>
                <a:off x="6305550" y="4331504"/>
                <a:ext cx="468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2061" name="群組 2060"/>
            <p:cNvGrpSpPr/>
            <p:nvPr/>
          </p:nvGrpSpPr>
          <p:grpSpPr>
            <a:xfrm>
              <a:off x="5712619" y="4829177"/>
              <a:ext cx="664370" cy="97200"/>
              <a:chOff x="5712619" y="4829177"/>
              <a:chExt cx="664370" cy="97200"/>
            </a:xfrm>
            <a:grpFill/>
          </p:grpSpPr>
          <p:grpSp>
            <p:nvGrpSpPr>
              <p:cNvPr id="2053" name="群組 2052"/>
              <p:cNvGrpSpPr/>
              <p:nvPr/>
            </p:nvGrpSpPr>
            <p:grpSpPr>
              <a:xfrm>
                <a:off x="5712619" y="4829177"/>
                <a:ext cx="664370" cy="97200"/>
                <a:chOff x="5712619" y="4829177"/>
                <a:chExt cx="664370" cy="97200"/>
              </a:xfrm>
              <a:grpFill/>
            </p:grpSpPr>
            <p:cxnSp>
              <p:nvCxnSpPr>
                <p:cNvPr id="22" name="直線接點 21"/>
                <p:cNvCxnSpPr/>
                <p:nvPr/>
              </p:nvCxnSpPr>
              <p:spPr>
                <a:xfrm>
                  <a:off x="5712619" y="4879178"/>
                  <a:ext cx="662400" cy="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線接點 50"/>
                <p:cNvCxnSpPr/>
                <p:nvPr/>
              </p:nvCxnSpPr>
              <p:spPr>
                <a:xfrm>
                  <a:off x="5712620" y="4829177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線接點 51"/>
                <p:cNvCxnSpPr/>
                <p:nvPr/>
              </p:nvCxnSpPr>
              <p:spPr>
                <a:xfrm>
                  <a:off x="6376989" y="4829177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8" name="矩形 67"/>
              <p:cNvSpPr/>
              <p:nvPr/>
            </p:nvSpPr>
            <p:spPr>
              <a:xfrm>
                <a:off x="6019800" y="4850617"/>
                <a:ext cx="468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2062" name="群組 2061"/>
            <p:cNvGrpSpPr/>
            <p:nvPr/>
          </p:nvGrpSpPr>
          <p:grpSpPr>
            <a:xfrm>
              <a:off x="5210171" y="5103021"/>
              <a:ext cx="1083607" cy="97200"/>
              <a:chOff x="5210171" y="5103021"/>
              <a:chExt cx="1083607" cy="97200"/>
            </a:xfrm>
            <a:grpFill/>
          </p:grpSpPr>
          <p:grpSp>
            <p:nvGrpSpPr>
              <p:cNvPr id="2054" name="群組 2053"/>
              <p:cNvGrpSpPr/>
              <p:nvPr/>
            </p:nvGrpSpPr>
            <p:grpSpPr>
              <a:xfrm>
                <a:off x="5210171" y="5103021"/>
                <a:ext cx="1083607" cy="97200"/>
                <a:chOff x="5210171" y="5103021"/>
                <a:chExt cx="1083607" cy="97200"/>
              </a:xfrm>
              <a:grpFill/>
            </p:grpSpPr>
            <p:cxnSp>
              <p:nvCxnSpPr>
                <p:cNvPr id="23" name="直線接點 22"/>
                <p:cNvCxnSpPr/>
                <p:nvPr/>
              </p:nvCxnSpPr>
              <p:spPr>
                <a:xfrm>
                  <a:off x="5210178" y="5153025"/>
                  <a:ext cx="1083600" cy="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線接點 53"/>
                <p:cNvCxnSpPr/>
                <p:nvPr/>
              </p:nvCxnSpPr>
              <p:spPr>
                <a:xfrm>
                  <a:off x="5210171" y="5103021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線接點 54"/>
                <p:cNvCxnSpPr/>
                <p:nvPr/>
              </p:nvCxnSpPr>
              <p:spPr>
                <a:xfrm>
                  <a:off x="6293639" y="5103021"/>
                  <a:ext cx="0" cy="97200"/>
                </a:xfrm>
                <a:prstGeom prst="line">
                  <a:avLst/>
                </a:prstGeom>
                <a:grpFill/>
                <a:ln w="12700">
                  <a:solidFill>
                    <a:srgbClr val="0282C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矩形 68"/>
              <p:cNvSpPr/>
              <p:nvPr/>
            </p:nvSpPr>
            <p:spPr>
              <a:xfrm>
                <a:off x="5736431" y="5124466"/>
                <a:ext cx="46800" cy="46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2069" name="群組 2068"/>
            <p:cNvGrpSpPr/>
            <p:nvPr/>
          </p:nvGrpSpPr>
          <p:grpSpPr>
            <a:xfrm>
              <a:off x="5005392" y="5555059"/>
              <a:ext cx="331346" cy="82154"/>
              <a:chOff x="5005392" y="5555059"/>
              <a:chExt cx="331346" cy="82154"/>
            </a:xfrm>
            <a:grpFill/>
          </p:grpSpPr>
          <p:sp>
            <p:nvSpPr>
              <p:cNvPr id="2063" name="等腰三角形 2062"/>
              <p:cNvSpPr/>
              <p:nvPr/>
            </p:nvSpPr>
            <p:spPr>
              <a:xfrm rot="16200000">
                <a:off x="5029203" y="5531248"/>
                <a:ext cx="82154" cy="129776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2067" name="直線接點 2066"/>
              <p:cNvCxnSpPr/>
              <p:nvPr/>
            </p:nvCxnSpPr>
            <p:spPr>
              <a:xfrm>
                <a:off x="5138738" y="5594350"/>
                <a:ext cx="19800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68" name="群組 2067"/>
            <p:cNvGrpSpPr/>
            <p:nvPr/>
          </p:nvGrpSpPr>
          <p:grpSpPr>
            <a:xfrm>
              <a:off x="7462838" y="5555058"/>
              <a:ext cx="334568" cy="82154"/>
              <a:chOff x="7462838" y="5555058"/>
              <a:chExt cx="334568" cy="82154"/>
            </a:xfrm>
            <a:grpFill/>
          </p:grpSpPr>
          <p:sp>
            <p:nvSpPr>
              <p:cNvPr id="75" name="等腰三角形 74"/>
              <p:cNvSpPr/>
              <p:nvPr/>
            </p:nvSpPr>
            <p:spPr>
              <a:xfrm rot="5400000" flipH="1">
                <a:off x="7691441" y="5531247"/>
                <a:ext cx="82154" cy="129776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80" name="直線接點 79"/>
              <p:cNvCxnSpPr/>
              <p:nvPr/>
            </p:nvCxnSpPr>
            <p:spPr>
              <a:xfrm>
                <a:off x="7462838" y="5596730"/>
                <a:ext cx="19800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72" name="群組 2071"/>
          <p:cNvGrpSpPr/>
          <p:nvPr/>
        </p:nvGrpSpPr>
        <p:grpSpPr>
          <a:xfrm>
            <a:off x="5273995" y="5582187"/>
            <a:ext cx="2250202" cy="261610"/>
            <a:chOff x="5273995" y="5410200"/>
            <a:chExt cx="2250202" cy="261610"/>
          </a:xfrm>
        </p:grpSpPr>
        <p:sp>
          <p:nvSpPr>
            <p:cNvPr id="2071" name="文字方塊 2070"/>
            <p:cNvSpPr txBox="1"/>
            <p:nvPr/>
          </p:nvSpPr>
          <p:spPr>
            <a:xfrm>
              <a:off x="5273995" y="5410200"/>
              <a:ext cx="8851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>
                  <a:latin typeface="Arial" panose="020B0604020202020204" pitchFamily="34" charset="0"/>
                  <a:cs typeface="Arial" panose="020B0604020202020204" pitchFamily="34" charset="0"/>
                </a:rPr>
                <a:t>N+C Better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文字方塊 85"/>
            <p:cNvSpPr txBox="1"/>
            <p:nvPr/>
          </p:nvSpPr>
          <p:spPr>
            <a:xfrm>
              <a:off x="6663064" y="5410200"/>
              <a:ext cx="8611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>
                  <a:latin typeface="Arial" panose="020B0604020202020204" pitchFamily="34" charset="0"/>
                  <a:cs typeface="Arial" panose="020B0604020202020204" pitchFamily="34" charset="0"/>
                </a:rPr>
                <a:t>L+C Better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8" name="文字方塊 87"/>
          <p:cNvSpPr txBox="1"/>
          <p:nvPr/>
        </p:nvSpPr>
        <p:spPr>
          <a:xfrm>
            <a:off x="2151382" y="1721387"/>
            <a:ext cx="914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Subgroup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字方塊 88"/>
          <p:cNvSpPr txBox="1"/>
          <p:nvPr/>
        </p:nvSpPr>
        <p:spPr>
          <a:xfrm>
            <a:off x="4424682" y="172138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字方塊 89"/>
          <p:cNvSpPr txBox="1"/>
          <p:nvPr/>
        </p:nvSpPr>
        <p:spPr>
          <a:xfrm>
            <a:off x="5845459" y="1721387"/>
            <a:ext cx="1124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Hazard Ratio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文字方塊 90"/>
          <p:cNvSpPr txBox="1"/>
          <p:nvPr/>
        </p:nvSpPr>
        <p:spPr>
          <a:xfrm>
            <a:off x="7737759" y="1638837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</a:p>
          <a:p>
            <a:pPr algn="ctr"/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N+C vs. L+C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文字方塊 91"/>
          <p:cNvSpPr txBox="1"/>
          <p:nvPr/>
        </p:nvSpPr>
        <p:spPr>
          <a:xfrm>
            <a:off x="9023172" y="1721387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HR (95% CI)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文字方塊 93"/>
          <p:cNvSpPr txBox="1"/>
          <p:nvPr/>
        </p:nvSpPr>
        <p:spPr>
          <a:xfrm>
            <a:off x="4906079" y="5404387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100" dirty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zh-TW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文字方塊 94"/>
          <p:cNvSpPr txBox="1"/>
          <p:nvPr/>
        </p:nvSpPr>
        <p:spPr>
          <a:xfrm>
            <a:off x="6291737" y="5404387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文字方塊 95"/>
          <p:cNvSpPr txBox="1"/>
          <p:nvPr/>
        </p:nvSpPr>
        <p:spPr>
          <a:xfrm>
            <a:off x="7631587" y="5404387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1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TW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8" name="直線接點 77"/>
          <p:cNvCxnSpPr/>
          <p:nvPr/>
        </p:nvCxnSpPr>
        <p:spPr>
          <a:xfrm>
            <a:off x="2171655" y="2044188"/>
            <a:ext cx="792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2160127" y="577985"/>
            <a:ext cx="7122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TW" b="1" kern="0" dirty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Supplementary Figure S1:</a:t>
            </a:r>
            <a:r>
              <a:rPr lang="en-US" altLang="zh-TW" b="1" kern="100" dirty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  <a:endParaRPr lang="en-US" altLang="zh-TW" b="1" kern="100" dirty="0" smtClean="0">
              <a:solidFill>
                <a:srgbClr val="0070C0"/>
              </a:solidFill>
              <a:latin typeface="Arial" panose="020B0604020202020204" pitchFamily="34" charset="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US" altLang="zh-TW" b="1" kern="0" dirty="0" smtClean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Forest </a:t>
            </a:r>
            <a:r>
              <a:rPr lang="en-US" altLang="zh-TW" b="1" kern="0" dirty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Plot of Progression-free Survival in the Asian Subgroup </a:t>
            </a:r>
            <a:endParaRPr lang="zh-TW" altLang="zh-TW" b="1" kern="100" dirty="0">
              <a:solidFill>
                <a:srgbClr val="0070C0"/>
              </a:solidFill>
              <a:effectLst/>
              <a:latin typeface="Arial" panose="020B0604020202020204" pitchFamily="34" charset="0"/>
              <a:ea typeface="Microsoft JhengHei UI" panose="020B0604030504040204" pitchFamily="34" charset="-120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90057" y="5981107"/>
            <a:ext cx="103087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TW" sz="1050" kern="0" dirty="0"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CI, confidence interval; HR, hazard ratio; L+C, lapatinib plus capecitabine; N+C, neratinib plus capecitabine.</a:t>
            </a:r>
            <a:endParaRPr lang="zh-TW" altLang="zh-TW" sz="1400" kern="100" dirty="0">
              <a:effectLst/>
              <a:latin typeface="Arial" panose="020B0604020202020204" pitchFamily="34" charset="0"/>
              <a:ea typeface="Microsoft JhengHei UI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37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651387" y="1846625"/>
            <a:ext cx="8687003" cy="4341971"/>
            <a:chOff x="1651387" y="1339850"/>
            <a:chExt cx="8687003" cy="4341971"/>
          </a:xfrm>
        </p:grpSpPr>
        <p:sp>
          <p:nvSpPr>
            <p:cNvPr id="130" name="文字方塊 129"/>
            <p:cNvSpPr txBox="1"/>
            <p:nvPr/>
          </p:nvSpPr>
          <p:spPr>
            <a:xfrm>
              <a:off x="1784350" y="5435600"/>
              <a:ext cx="53142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n/N: No. of patients with diarrhea / Total no. of patients treated at the beginning of the cycle</a:t>
              </a:r>
              <a:endParaRPr lang="zh-TW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6" name="群組 45"/>
            <p:cNvGrpSpPr/>
            <p:nvPr/>
          </p:nvGrpSpPr>
          <p:grpSpPr>
            <a:xfrm>
              <a:off x="2497931" y="2433638"/>
              <a:ext cx="208800" cy="2196635"/>
              <a:chOff x="2497931" y="2433638"/>
              <a:chExt cx="208800" cy="2196635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497931" y="2433638"/>
                <a:ext cx="208800" cy="5220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2497931" y="2954336"/>
                <a:ext cx="208800" cy="7380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497931" y="3694273"/>
                <a:ext cx="208800" cy="9360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73" name="群組 72"/>
            <p:cNvGrpSpPr/>
            <p:nvPr/>
          </p:nvGrpSpPr>
          <p:grpSpPr>
            <a:xfrm>
              <a:off x="3317079" y="4141006"/>
              <a:ext cx="208802" cy="486931"/>
              <a:chOff x="3317079" y="4141006"/>
              <a:chExt cx="208802" cy="486931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3317079" y="4275137"/>
                <a:ext cx="208800" cy="3528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3317081" y="4141006"/>
                <a:ext cx="208800" cy="648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3317079" y="4205299"/>
                <a:ext cx="208800" cy="720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72" name="群組 71"/>
            <p:cNvGrpSpPr/>
            <p:nvPr/>
          </p:nvGrpSpPr>
          <p:grpSpPr>
            <a:xfrm>
              <a:off x="3726656" y="4147356"/>
              <a:ext cx="208800" cy="479531"/>
              <a:chOff x="3726656" y="4147356"/>
              <a:chExt cx="208800" cy="479531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3726656" y="4147356"/>
                <a:ext cx="208800" cy="360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3726656" y="4183074"/>
                <a:ext cx="208800" cy="720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3726656" y="4256087"/>
                <a:ext cx="208800" cy="3708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56" name="群組 55"/>
            <p:cNvGrpSpPr/>
            <p:nvPr/>
          </p:nvGrpSpPr>
          <p:grpSpPr>
            <a:xfrm>
              <a:off x="2907506" y="3667137"/>
              <a:ext cx="208800" cy="960902"/>
              <a:chOff x="2907506" y="3667137"/>
              <a:chExt cx="208800" cy="954561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2907506" y="3667137"/>
                <a:ext cx="208800" cy="900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2907506" y="4031618"/>
                <a:ext cx="208800" cy="59008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2907506" y="3752054"/>
                <a:ext cx="208800" cy="2844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70" name="群組 69"/>
            <p:cNvGrpSpPr/>
            <p:nvPr/>
          </p:nvGrpSpPr>
          <p:grpSpPr>
            <a:xfrm>
              <a:off x="4545806" y="4279118"/>
              <a:ext cx="208800" cy="349070"/>
              <a:chOff x="4545806" y="4279118"/>
              <a:chExt cx="208800" cy="349070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4545806" y="4279118"/>
                <a:ext cx="208800" cy="828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4545806" y="4362463"/>
                <a:ext cx="208800" cy="864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4545806" y="4448188"/>
                <a:ext cx="208800" cy="1800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71" name="群組 70"/>
            <p:cNvGrpSpPr/>
            <p:nvPr/>
          </p:nvGrpSpPr>
          <p:grpSpPr>
            <a:xfrm>
              <a:off x="4136229" y="4141007"/>
              <a:ext cx="208804" cy="487305"/>
              <a:chOff x="4136229" y="4141007"/>
              <a:chExt cx="208804" cy="487305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4136233" y="4141007"/>
                <a:ext cx="208800" cy="1188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4136233" y="4260073"/>
                <a:ext cx="208800" cy="1188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4136229" y="4379912"/>
                <a:ext cx="208800" cy="2484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57" name="群組 56"/>
            <p:cNvGrpSpPr/>
            <p:nvPr/>
          </p:nvGrpSpPr>
          <p:grpSpPr>
            <a:xfrm>
              <a:off x="4955381" y="4302137"/>
              <a:ext cx="208800" cy="324945"/>
              <a:chOff x="4955381" y="4302137"/>
              <a:chExt cx="208800" cy="324945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4955381" y="4302137"/>
                <a:ext cx="208800" cy="432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4955381" y="4345794"/>
                <a:ext cx="208800" cy="900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4955381" y="4436282"/>
                <a:ext cx="208800" cy="1908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027" name="群組 1026"/>
            <p:cNvGrpSpPr/>
            <p:nvPr/>
          </p:nvGrpSpPr>
          <p:grpSpPr>
            <a:xfrm>
              <a:off x="5364955" y="4207686"/>
              <a:ext cx="208803" cy="418358"/>
              <a:chOff x="5364955" y="4207686"/>
              <a:chExt cx="208803" cy="418358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5364958" y="4207686"/>
                <a:ext cx="208800" cy="1548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5364955" y="4363244"/>
                <a:ext cx="208800" cy="2628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89" name="群組 88"/>
            <p:cNvGrpSpPr/>
            <p:nvPr/>
          </p:nvGrpSpPr>
          <p:grpSpPr>
            <a:xfrm>
              <a:off x="6184106" y="4255312"/>
              <a:ext cx="208802" cy="370551"/>
              <a:chOff x="6184106" y="4255312"/>
              <a:chExt cx="208802" cy="370551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6184108" y="4255312"/>
                <a:ext cx="208800" cy="1800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6184106" y="4438663"/>
                <a:ext cx="208800" cy="1872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88" name="群組 87"/>
            <p:cNvGrpSpPr/>
            <p:nvPr/>
          </p:nvGrpSpPr>
          <p:grpSpPr>
            <a:xfrm>
              <a:off x="6593680" y="4242603"/>
              <a:ext cx="208802" cy="384167"/>
              <a:chOff x="6593680" y="4242605"/>
              <a:chExt cx="208802" cy="371585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6593680" y="4363479"/>
                <a:ext cx="208800" cy="250711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6593681" y="4299916"/>
                <a:ext cx="208800" cy="648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6593682" y="4242605"/>
                <a:ext cx="208800" cy="612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74" name="群組 73"/>
            <p:cNvGrpSpPr/>
            <p:nvPr/>
          </p:nvGrpSpPr>
          <p:grpSpPr>
            <a:xfrm>
              <a:off x="5774529" y="4356906"/>
              <a:ext cx="208802" cy="269906"/>
              <a:chOff x="5774529" y="4356906"/>
              <a:chExt cx="208802" cy="269906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5774529" y="4418012"/>
                <a:ext cx="208800" cy="2088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5774531" y="4356906"/>
                <a:ext cx="208800" cy="576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7412831" y="4543436"/>
              <a:ext cx="208800" cy="82800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rgbClr val="0282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97" name="群組 96"/>
            <p:cNvGrpSpPr/>
            <p:nvPr/>
          </p:nvGrpSpPr>
          <p:grpSpPr>
            <a:xfrm>
              <a:off x="7822406" y="4450569"/>
              <a:ext cx="208800" cy="178163"/>
              <a:chOff x="7822406" y="4450569"/>
              <a:chExt cx="208800" cy="178163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7822406" y="4450569"/>
                <a:ext cx="208800" cy="828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7822406" y="4531532"/>
                <a:ext cx="208800" cy="972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79" name="群組 78"/>
            <p:cNvGrpSpPr/>
            <p:nvPr/>
          </p:nvGrpSpPr>
          <p:grpSpPr>
            <a:xfrm>
              <a:off x="7005638" y="4347380"/>
              <a:ext cx="208802" cy="279168"/>
              <a:chOff x="7005638" y="4347380"/>
              <a:chExt cx="208802" cy="279168"/>
            </a:xfrm>
          </p:grpSpPr>
          <p:sp>
            <p:nvSpPr>
              <p:cNvPr id="85" name="矩形 84"/>
              <p:cNvSpPr/>
              <p:nvPr/>
            </p:nvSpPr>
            <p:spPr>
              <a:xfrm>
                <a:off x="7005638" y="4347380"/>
                <a:ext cx="208800" cy="648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7005640" y="4412475"/>
                <a:ext cx="208800" cy="1440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7005640" y="4554548"/>
                <a:ext cx="208800" cy="720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96" name="矩形 95"/>
            <p:cNvSpPr/>
            <p:nvPr/>
          </p:nvSpPr>
          <p:spPr>
            <a:xfrm>
              <a:off x="8643936" y="4522008"/>
              <a:ext cx="208800" cy="104400"/>
            </a:xfrm>
            <a:prstGeom prst="rect">
              <a:avLst/>
            </a:prstGeom>
            <a:pattFill prst="openDmnd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rgbClr val="0282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105" name="群組 104"/>
            <p:cNvGrpSpPr/>
            <p:nvPr/>
          </p:nvGrpSpPr>
          <p:grpSpPr>
            <a:xfrm>
              <a:off x="9051131" y="4186250"/>
              <a:ext cx="208800" cy="442277"/>
              <a:chOff x="9051131" y="4186250"/>
              <a:chExt cx="208800" cy="442277"/>
            </a:xfrm>
          </p:grpSpPr>
          <p:sp>
            <p:nvSpPr>
              <p:cNvPr id="99" name="矩形 98"/>
              <p:cNvSpPr/>
              <p:nvPr/>
            </p:nvSpPr>
            <p:spPr>
              <a:xfrm>
                <a:off x="9051131" y="4186250"/>
                <a:ext cx="208800" cy="1080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9051131" y="4293407"/>
                <a:ext cx="208800" cy="1116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9051131" y="4405327"/>
                <a:ext cx="208800" cy="2232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98" name="群組 97"/>
            <p:cNvGrpSpPr/>
            <p:nvPr/>
          </p:nvGrpSpPr>
          <p:grpSpPr>
            <a:xfrm>
              <a:off x="9460706" y="4388658"/>
              <a:ext cx="208800" cy="240301"/>
              <a:chOff x="9460706" y="4388658"/>
              <a:chExt cx="208800" cy="240301"/>
            </a:xfrm>
          </p:grpSpPr>
          <p:sp>
            <p:nvSpPr>
              <p:cNvPr id="102" name="矩形 101"/>
              <p:cNvSpPr/>
              <p:nvPr/>
            </p:nvSpPr>
            <p:spPr>
              <a:xfrm>
                <a:off x="9460706" y="4388658"/>
                <a:ext cx="208800" cy="1152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9460706" y="4502959"/>
                <a:ext cx="208800" cy="1260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06" name="群組 105"/>
            <p:cNvGrpSpPr/>
            <p:nvPr/>
          </p:nvGrpSpPr>
          <p:grpSpPr>
            <a:xfrm>
              <a:off x="9870281" y="3893358"/>
              <a:ext cx="208801" cy="732957"/>
              <a:chOff x="9870281" y="3893358"/>
              <a:chExt cx="208801" cy="732957"/>
            </a:xfrm>
          </p:grpSpPr>
          <p:sp>
            <p:nvSpPr>
              <p:cNvPr id="104" name="矩形 103"/>
              <p:cNvSpPr/>
              <p:nvPr/>
            </p:nvSpPr>
            <p:spPr>
              <a:xfrm>
                <a:off x="9870281" y="3893358"/>
                <a:ext cx="208800" cy="1188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7" name="矩形 106"/>
              <p:cNvSpPr/>
              <p:nvPr/>
            </p:nvSpPr>
            <p:spPr>
              <a:xfrm>
                <a:off x="9870282" y="4013201"/>
                <a:ext cx="208800" cy="3672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8" name="矩形 107"/>
              <p:cNvSpPr/>
              <p:nvPr/>
            </p:nvSpPr>
            <p:spPr>
              <a:xfrm>
                <a:off x="9870281" y="4381515"/>
                <a:ext cx="208800" cy="2448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90" name="群組 89"/>
            <p:cNvGrpSpPr/>
            <p:nvPr/>
          </p:nvGrpSpPr>
          <p:grpSpPr>
            <a:xfrm>
              <a:off x="8231981" y="4343414"/>
              <a:ext cx="208800" cy="284887"/>
              <a:chOff x="8231981" y="4343414"/>
              <a:chExt cx="208800" cy="284887"/>
            </a:xfrm>
          </p:grpSpPr>
          <p:sp>
            <p:nvSpPr>
              <p:cNvPr id="93" name="矩形 92"/>
              <p:cNvSpPr/>
              <p:nvPr/>
            </p:nvSpPr>
            <p:spPr>
              <a:xfrm>
                <a:off x="8231981" y="4343414"/>
                <a:ext cx="208800" cy="900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8231981" y="4433901"/>
                <a:ext cx="208800" cy="1944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rgbClr val="0282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9" name="群組 8"/>
            <p:cNvGrpSpPr/>
            <p:nvPr/>
          </p:nvGrpSpPr>
          <p:grpSpPr>
            <a:xfrm>
              <a:off x="2270125" y="1466850"/>
              <a:ext cx="7705780" cy="3232150"/>
              <a:chOff x="2270125" y="1466850"/>
              <a:chExt cx="7705780" cy="3232150"/>
            </a:xfrm>
          </p:grpSpPr>
          <p:sp>
            <p:nvSpPr>
              <p:cNvPr id="8" name="手繪多邊形 7"/>
              <p:cNvSpPr/>
              <p:nvPr/>
            </p:nvSpPr>
            <p:spPr>
              <a:xfrm>
                <a:off x="2274094" y="1466850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2273300" y="2098675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2270125" y="2730500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2273300" y="3362325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2270125" y="3994150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2270125" y="4622800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 rot="5400000">
                <a:off x="2571750" y="4667250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 rot="5400000">
                <a:off x="2978150" y="4667250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 rot="5400000">
                <a:off x="3390900" y="4667250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 rot="5400000">
                <a:off x="3800475" y="4664869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 rot="5400000">
                <a:off x="4210050" y="4664869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 rot="5400000">
                <a:off x="4619641" y="4663282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 rot="5400000">
                <a:off x="5026837" y="4663282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 rot="5400000">
                <a:off x="7489050" y="4666457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 rot="5400000">
                <a:off x="5438793" y="4663282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6" name="手繪多邊形 25"/>
              <p:cNvSpPr/>
              <p:nvPr/>
            </p:nvSpPr>
            <p:spPr>
              <a:xfrm rot="5400000">
                <a:off x="5845987" y="4663282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手繪多邊形 26"/>
              <p:cNvSpPr/>
              <p:nvPr/>
            </p:nvSpPr>
            <p:spPr>
              <a:xfrm rot="5400000">
                <a:off x="6257943" y="4663282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手繪多邊形 27"/>
              <p:cNvSpPr/>
              <p:nvPr/>
            </p:nvSpPr>
            <p:spPr>
              <a:xfrm rot="5400000">
                <a:off x="6669900" y="4666456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9" name="手繪多邊形 28"/>
              <p:cNvSpPr/>
              <p:nvPr/>
            </p:nvSpPr>
            <p:spPr>
              <a:xfrm rot="5400000">
                <a:off x="7077094" y="4666458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0" name="手繪多邊形 29"/>
              <p:cNvSpPr/>
              <p:nvPr/>
            </p:nvSpPr>
            <p:spPr>
              <a:xfrm rot="5400000">
                <a:off x="7896243" y="4666458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1" name="手繪多邊形 30"/>
              <p:cNvSpPr/>
              <p:nvPr/>
            </p:nvSpPr>
            <p:spPr>
              <a:xfrm rot="5400000">
                <a:off x="8305854" y="4666458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2" name="手繪多邊形 31"/>
              <p:cNvSpPr/>
              <p:nvPr/>
            </p:nvSpPr>
            <p:spPr>
              <a:xfrm rot="5400000">
                <a:off x="8713048" y="4666459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3" name="手繪多邊形 32"/>
              <p:cNvSpPr/>
              <p:nvPr/>
            </p:nvSpPr>
            <p:spPr>
              <a:xfrm rot="5400000">
                <a:off x="9125004" y="4666458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4" name="手繪多邊形 33"/>
              <p:cNvSpPr/>
              <p:nvPr/>
            </p:nvSpPr>
            <p:spPr>
              <a:xfrm rot="5400000">
                <a:off x="9532197" y="4666458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5" name="手繪多邊形 34"/>
              <p:cNvSpPr/>
              <p:nvPr/>
            </p:nvSpPr>
            <p:spPr>
              <a:xfrm rot="5400000">
                <a:off x="9944155" y="4666458"/>
                <a:ext cx="63500" cy="0"/>
              </a:xfrm>
              <a:custGeom>
                <a:avLst/>
                <a:gdLst>
                  <a:gd name="connsiteX0" fmla="*/ 0 w 63500"/>
                  <a:gd name="connsiteY0" fmla="*/ 0 h 0"/>
                  <a:gd name="connsiteX1" fmla="*/ 57150 w 63500"/>
                  <a:gd name="connsiteY1" fmla="*/ 0 h 0"/>
                  <a:gd name="connsiteX2" fmla="*/ 63500 w 6350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00">
                    <a:moveTo>
                      <a:pt x="0" y="0"/>
                    </a:moveTo>
                    <a:lnTo>
                      <a:pt x="57150" y="0"/>
                    </a:lnTo>
                    <a:lnTo>
                      <a:pt x="635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40" name="文字方塊 39"/>
            <p:cNvSpPr txBox="1"/>
            <p:nvPr/>
          </p:nvSpPr>
          <p:spPr>
            <a:xfrm flipV="1">
              <a:off x="1651387" y="1870710"/>
              <a:ext cx="353943" cy="215219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Percent of Patients with Diarrhea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4" name="群組 43"/>
            <p:cNvGrpSpPr/>
            <p:nvPr/>
          </p:nvGrpSpPr>
          <p:grpSpPr>
            <a:xfrm>
              <a:off x="9258300" y="1485900"/>
              <a:ext cx="944278" cy="600164"/>
              <a:chOff x="9258300" y="1485900"/>
              <a:chExt cx="944278" cy="600164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9258300" y="1568450"/>
                <a:ext cx="292100" cy="114300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9258300" y="1720850"/>
                <a:ext cx="292100" cy="114300"/>
              </a:xfrm>
              <a:prstGeom prst="rect">
                <a:avLst/>
              </a:prstGeom>
              <a:pattFill prst="openDmnd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9258300" y="1879600"/>
                <a:ext cx="292100" cy="114300"/>
              </a:xfrm>
              <a:prstGeom prst="rect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1" name="文字方塊 40"/>
              <p:cNvSpPr txBox="1"/>
              <p:nvPr/>
            </p:nvSpPr>
            <p:spPr>
              <a:xfrm>
                <a:off x="9509760" y="1485900"/>
                <a:ext cx="692818" cy="600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Grade 3</a:t>
                </a:r>
              </a:p>
              <a:p>
                <a:r>
                  <a:rPr lang="en-US" altLang="zh-TW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Grade 2</a:t>
                </a:r>
              </a:p>
              <a:p>
                <a:r>
                  <a:rPr lang="en-US" altLang="zh-TW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Grade 1</a:t>
                </a:r>
                <a:endParaRPr lang="zh-TW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9" name="文字方塊 108"/>
            <p:cNvSpPr txBox="1"/>
            <p:nvPr/>
          </p:nvSpPr>
          <p:spPr>
            <a:xfrm>
              <a:off x="2386006" y="2200278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69.2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文字方塊 110"/>
            <p:cNvSpPr txBox="1"/>
            <p:nvPr/>
          </p:nvSpPr>
          <p:spPr>
            <a:xfrm>
              <a:off x="2781293" y="3438538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30.3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文字方塊 111"/>
            <p:cNvSpPr txBox="1"/>
            <p:nvPr/>
          </p:nvSpPr>
          <p:spPr>
            <a:xfrm>
              <a:off x="3190873" y="3914788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15.2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文字方塊 112"/>
            <p:cNvSpPr txBox="1"/>
            <p:nvPr/>
          </p:nvSpPr>
          <p:spPr>
            <a:xfrm>
              <a:off x="3600451" y="3914784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15.1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文字方塊 113"/>
            <p:cNvSpPr txBox="1"/>
            <p:nvPr/>
          </p:nvSpPr>
          <p:spPr>
            <a:xfrm>
              <a:off x="4014786" y="3914788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15.2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文字方塊 114"/>
            <p:cNvSpPr txBox="1"/>
            <p:nvPr/>
          </p:nvSpPr>
          <p:spPr>
            <a:xfrm>
              <a:off x="4419600" y="4052907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10.8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文字方塊 115"/>
            <p:cNvSpPr txBox="1"/>
            <p:nvPr/>
          </p:nvSpPr>
          <p:spPr>
            <a:xfrm>
              <a:off x="4829182" y="4071955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10.1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文字方塊 116"/>
            <p:cNvSpPr txBox="1"/>
            <p:nvPr/>
          </p:nvSpPr>
          <p:spPr>
            <a:xfrm>
              <a:off x="5229225" y="3981477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13.1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文字方塊 117"/>
            <p:cNvSpPr txBox="1"/>
            <p:nvPr/>
          </p:nvSpPr>
          <p:spPr>
            <a:xfrm>
              <a:off x="5691191" y="4129111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8.3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文字方塊 118"/>
            <p:cNvSpPr txBox="1"/>
            <p:nvPr/>
          </p:nvSpPr>
          <p:spPr>
            <a:xfrm>
              <a:off x="6053137" y="4033859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11.5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文字方塊 119"/>
            <p:cNvSpPr txBox="1"/>
            <p:nvPr/>
          </p:nvSpPr>
          <p:spPr>
            <a:xfrm>
              <a:off x="6472238" y="4010044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12.0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文字方塊 120"/>
            <p:cNvSpPr txBox="1"/>
            <p:nvPr/>
          </p:nvSpPr>
          <p:spPr>
            <a:xfrm>
              <a:off x="6929439" y="4119580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8.7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文字方塊 121"/>
            <p:cNvSpPr txBox="1"/>
            <p:nvPr/>
          </p:nvSpPr>
          <p:spPr>
            <a:xfrm>
              <a:off x="7329488" y="4314844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文字方塊 122"/>
            <p:cNvSpPr txBox="1"/>
            <p:nvPr/>
          </p:nvSpPr>
          <p:spPr>
            <a:xfrm>
              <a:off x="7748587" y="4219594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5.4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文字方塊 123"/>
            <p:cNvSpPr txBox="1"/>
            <p:nvPr/>
          </p:nvSpPr>
          <p:spPr>
            <a:xfrm>
              <a:off x="8148638" y="4110058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8.8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文字方塊 124"/>
            <p:cNvSpPr txBox="1"/>
            <p:nvPr/>
          </p:nvSpPr>
          <p:spPr>
            <a:xfrm>
              <a:off x="8562976" y="4295796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3.1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文字方塊 125"/>
            <p:cNvSpPr txBox="1"/>
            <p:nvPr/>
          </p:nvSpPr>
          <p:spPr>
            <a:xfrm>
              <a:off x="8924925" y="3957659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13.8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文字方塊 126"/>
            <p:cNvSpPr txBox="1"/>
            <p:nvPr/>
          </p:nvSpPr>
          <p:spPr>
            <a:xfrm>
              <a:off x="9386887" y="4162445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7.4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文字方塊 127"/>
            <p:cNvSpPr txBox="1"/>
            <p:nvPr/>
          </p:nvSpPr>
          <p:spPr>
            <a:xfrm>
              <a:off x="9753600" y="3662384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23.1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文字方塊 109"/>
            <p:cNvSpPr txBox="1"/>
            <p:nvPr/>
          </p:nvSpPr>
          <p:spPr>
            <a:xfrm>
              <a:off x="2457450" y="4672013"/>
              <a:ext cx="78149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800"/>
                </a:spcBef>
                <a:spcAft>
                  <a:spcPts val="2400"/>
                </a:spcAft>
              </a:pPr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        2         3         4        5         6         7        8         9        10      11       12       13      14       15       16      17       18      19+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4" name="文字方塊 1023"/>
            <p:cNvSpPr txBox="1"/>
            <p:nvPr/>
          </p:nvSpPr>
          <p:spPr>
            <a:xfrm>
              <a:off x="5854700" y="4883150"/>
              <a:ext cx="9380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Study Cycle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文字方塊 131"/>
            <p:cNvSpPr txBox="1"/>
            <p:nvPr/>
          </p:nvSpPr>
          <p:spPr>
            <a:xfrm>
              <a:off x="2266950" y="5086350"/>
              <a:ext cx="807144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TW" alt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altLang="zh-TW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72/104   30/99    14/92    13/86    12/79   </a:t>
              </a:r>
              <a:r>
                <a:rPr lang="zh-TW" alt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8/74      7/69      8/61      5/60      6/52     6/50      4/46      1/40      2/37      3/34      1/32     </a:t>
              </a:r>
              <a:r>
                <a:rPr lang="zh-TW" alt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4/29      2/27     6/26</a:t>
              </a:r>
              <a:endParaRPr lang="zh-TW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文字方塊 133"/>
            <p:cNvSpPr txBox="1"/>
            <p:nvPr/>
          </p:nvSpPr>
          <p:spPr>
            <a:xfrm>
              <a:off x="1924050" y="1339850"/>
              <a:ext cx="420308" cy="34163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spcBef>
                  <a:spcPts val="1800"/>
                </a:spcBef>
              </a:pPr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pPr algn="r">
                <a:spcBef>
                  <a:spcPts val="3600"/>
                </a:spcBef>
              </a:pPr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  <a:p>
              <a:pPr algn="r">
                <a:spcBef>
                  <a:spcPts val="3600"/>
                </a:spcBef>
              </a:pPr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  <a:p>
              <a:pPr algn="r">
                <a:spcBef>
                  <a:spcPts val="3800"/>
                </a:spcBef>
              </a:pPr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  <a:p>
              <a:pPr algn="r">
                <a:spcBef>
                  <a:spcPts val="3600"/>
                </a:spcBef>
              </a:pPr>
              <a:r>
                <a:rPr lang="en-US" altLang="zh-TW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  <a:p>
              <a:pPr algn="r">
                <a:spcBef>
                  <a:spcPts val="3600"/>
                </a:spcBef>
              </a:pPr>
              <a:r>
                <a:rPr lang="en-US" altLang="zh-TW" sz="11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TW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手繪多邊形 128"/>
            <p:cNvSpPr/>
            <p:nvPr/>
          </p:nvSpPr>
          <p:spPr>
            <a:xfrm>
              <a:off x="2339182" y="1339850"/>
              <a:ext cx="7909718" cy="3294858"/>
            </a:xfrm>
            <a:custGeom>
              <a:avLst/>
              <a:gdLst>
                <a:gd name="connsiteX0" fmla="*/ 0 w 7702550"/>
                <a:gd name="connsiteY0" fmla="*/ 0 h 3778250"/>
                <a:gd name="connsiteX1" fmla="*/ 0 w 7702550"/>
                <a:gd name="connsiteY1" fmla="*/ 3771900 h 3778250"/>
                <a:gd name="connsiteX2" fmla="*/ 7702550 w 7702550"/>
                <a:gd name="connsiteY2" fmla="*/ 3771900 h 3778250"/>
                <a:gd name="connsiteX3" fmla="*/ 7702550 w 7702550"/>
                <a:gd name="connsiteY3" fmla="*/ 3778250 h 377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02550" h="3778250">
                  <a:moveTo>
                    <a:pt x="0" y="0"/>
                  </a:moveTo>
                  <a:lnTo>
                    <a:pt x="0" y="3771900"/>
                  </a:lnTo>
                  <a:lnTo>
                    <a:pt x="7702550" y="3771900"/>
                  </a:lnTo>
                  <a:lnTo>
                    <a:pt x="7702550" y="377825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3" name="文字方塊 132"/>
            <p:cNvSpPr txBox="1"/>
            <p:nvPr/>
          </p:nvSpPr>
          <p:spPr>
            <a:xfrm>
              <a:off x="2012950" y="5086350"/>
              <a:ext cx="36420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n/N</a:t>
              </a:r>
              <a:endParaRPr lang="zh-TW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56491" y="825342"/>
            <a:ext cx="107451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TW" b="1" kern="0" dirty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Supplementary Figure S2: </a:t>
            </a:r>
            <a:endParaRPr lang="en-US" altLang="zh-TW" b="1" kern="0" dirty="0" smtClean="0">
              <a:solidFill>
                <a:srgbClr val="0070C0"/>
              </a:solidFill>
              <a:latin typeface="Arial" panose="020B0604020202020204" pitchFamily="34" charset="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US" altLang="zh-TW" b="1" kern="0" dirty="0" smtClean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Treatment-emergent </a:t>
            </a:r>
            <a:r>
              <a:rPr lang="en-US" altLang="zh-TW" b="1" kern="0" dirty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Diarrhea by Cycle in Asian Patients who Received Neratinib + Capecitabine</a:t>
            </a:r>
            <a:endParaRPr lang="zh-TW" altLang="zh-TW" b="1" kern="100" dirty="0">
              <a:solidFill>
                <a:srgbClr val="0070C0"/>
              </a:solidFill>
              <a:effectLst/>
              <a:latin typeface="Arial" panose="020B0604020202020204" pitchFamily="34" charset="0"/>
              <a:ea typeface="Microsoft JhengHei UI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89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群組 28"/>
          <p:cNvGrpSpPr/>
          <p:nvPr/>
        </p:nvGrpSpPr>
        <p:grpSpPr>
          <a:xfrm>
            <a:off x="1589455" y="1460700"/>
            <a:ext cx="8639157" cy="4770998"/>
            <a:chOff x="1589455" y="788670"/>
            <a:chExt cx="8639157" cy="4770998"/>
          </a:xfrm>
        </p:grpSpPr>
        <p:grpSp>
          <p:nvGrpSpPr>
            <p:cNvPr id="37" name="群組 36"/>
            <p:cNvGrpSpPr/>
            <p:nvPr/>
          </p:nvGrpSpPr>
          <p:grpSpPr>
            <a:xfrm>
              <a:off x="1827179" y="788670"/>
              <a:ext cx="8401433" cy="4023710"/>
              <a:chOff x="1827179" y="788670"/>
              <a:chExt cx="8401433" cy="4023710"/>
            </a:xfrm>
          </p:grpSpPr>
          <p:grpSp>
            <p:nvGrpSpPr>
              <p:cNvPr id="31" name="群組 30"/>
              <p:cNvGrpSpPr/>
              <p:nvPr/>
            </p:nvGrpSpPr>
            <p:grpSpPr>
              <a:xfrm>
                <a:off x="1827179" y="788670"/>
                <a:ext cx="8388421" cy="3860031"/>
                <a:chOff x="1827179" y="788670"/>
                <a:chExt cx="8388421" cy="3860031"/>
              </a:xfrm>
            </p:grpSpPr>
            <p:sp>
              <p:nvSpPr>
                <p:cNvPr id="3" name="手繪多邊形 2"/>
                <p:cNvSpPr/>
                <p:nvPr/>
              </p:nvSpPr>
              <p:spPr>
                <a:xfrm>
                  <a:off x="2184000" y="841572"/>
                  <a:ext cx="8031600" cy="3720308"/>
                </a:xfrm>
                <a:custGeom>
                  <a:avLst/>
                  <a:gdLst>
                    <a:gd name="connsiteX0" fmla="*/ 0 w 7702550"/>
                    <a:gd name="connsiteY0" fmla="*/ 0 h 3778250"/>
                    <a:gd name="connsiteX1" fmla="*/ 0 w 7702550"/>
                    <a:gd name="connsiteY1" fmla="*/ 3771900 h 3778250"/>
                    <a:gd name="connsiteX2" fmla="*/ 7702550 w 7702550"/>
                    <a:gd name="connsiteY2" fmla="*/ 3771900 h 3778250"/>
                    <a:gd name="connsiteX3" fmla="*/ 7702550 w 7702550"/>
                    <a:gd name="connsiteY3" fmla="*/ 3778250 h 377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702550" h="3778250">
                      <a:moveTo>
                        <a:pt x="0" y="0"/>
                      </a:moveTo>
                      <a:lnTo>
                        <a:pt x="0" y="3771900"/>
                      </a:lnTo>
                      <a:lnTo>
                        <a:pt x="7702550" y="3771900"/>
                      </a:lnTo>
                      <a:lnTo>
                        <a:pt x="7702550" y="37782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4" name="手繪多邊形 3"/>
                <p:cNvSpPr/>
                <p:nvPr/>
              </p:nvSpPr>
              <p:spPr>
                <a:xfrm rot="10800000">
                  <a:off x="2183243" y="835221"/>
                  <a:ext cx="8031600" cy="3720308"/>
                </a:xfrm>
                <a:custGeom>
                  <a:avLst/>
                  <a:gdLst>
                    <a:gd name="connsiteX0" fmla="*/ 0 w 7702550"/>
                    <a:gd name="connsiteY0" fmla="*/ 0 h 3778250"/>
                    <a:gd name="connsiteX1" fmla="*/ 0 w 7702550"/>
                    <a:gd name="connsiteY1" fmla="*/ 3771900 h 3778250"/>
                    <a:gd name="connsiteX2" fmla="*/ 7702550 w 7702550"/>
                    <a:gd name="connsiteY2" fmla="*/ 3771900 h 3778250"/>
                    <a:gd name="connsiteX3" fmla="*/ 7702550 w 7702550"/>
                    <a:gd name="connsiteY3" fmla="*/ 3778250 h 377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702550" h="3778250">
                      <a:moveTo>
                        <a:pt x="0" y="0"/>
                      </a:moveTo>
                      <a:lnTo>
                        <a:pt x="0" y="3771900"/>
                      </a:lnTo>
                      <a:lnTo>
                        <a:pt x="7702550" y="3771900"/>
                      </a:lnTo>
                      <a:lnTo>
                        <a:pt x="7702550" y="377825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5" name="手繪多邊形 4"/>
                <p:cNvSpPr/>
                <p:nvPr/>
              </p:nvSpPr>
              <p:spPr>
                <a:xfrm rot="5400000">
                  <a:off x="2597562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6" name="手繪多邊形 5"/>
                <p:cNvSpPr/>
                <p:nvPr/>
              </p:nvSpPr>
              <p:spPr>
                <a:xfrm rot="5400000">
                  <a:off x="3392547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7" name="手繪多邊形 6"/>
                <p:cNvSpPr/>
                <p:nvPr/>
              </p:nvSpPr>
              <p:spPr>
                <a:xfrm rot="5400000">
                  <a:off x="4187532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8" name="手繪多邊形 7"/>
                <p:cNvSpPr/>
                <p:nvPr/>
              </p:nvSpPr>
              <p:spPr>
                <a:xfrm rot="5400000">
                  <a:off x="4982517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9" name="手繪多邊形 8"/>
                <p:cNvSpPr/>
                <p:nvPr/>
              </p:nvSpPr>
              <p:spPr>
                <a:xfrm rot="5400000">
                  <a:off x="5777502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0" name="手繪多邊形 9"/>
                <p:cNvSpPr/>
                <p:nvPr/>
              </p:nvSpPr>
              <p:spPr>
                <a:xfrm rot="5400000">
                  <a:off x="6572487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2" name="手繪多邊形 11"/>
                <p:cNvSpPr/>
                <p:nvPr/>
              </p:nvSpPr>
              <p:spPr>
                <a:xfrm rot="5400000">
                  <a:off x="7367472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" name="手繪多邊形 12"/>
                <p:cNvSpPr/>
                <p:nvPr/>
              </p:nvSpPr>
              <p:spPr>
                <a:xfrm rot="5400000">
                  <a:off x="8162457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4" name="手繪多邊形 13"/>
                <p:cNvSpPr/>
                <p:nvPr/>
              </p:nvSpPr>
              <p:spPr>
                <a:xfrm rot="5400000">
                  <a:off x="8957442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5" name="手繪多邊形 14"/>
                <p:cNvSpPr/>
                <p:nvPr/>
              </p:nvSpPr>
              <p:spPr>
                <a:xfrm rot="5400000">
                  <a:off x="9752424" y="4582700"/>
                  <a:ext cx="46800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32" name="手繪多邊形 31"/>
                <p:cNvSpPr/>
                <p:nvPr/>
              </p:nvSpPr>
              <p:spPr>
                <a:xfrm flipV="1">
                  <a:off x="2132420" y="2695544"/>
                  <a:ext cx="45719" cy="0"/>
                </a:xfrm>
                <a:custGeom>
                  <a:avLst/>
                  <a:gdLst>
                    <a:gd name="connsiteX0" fmla="*/ 0 w 63500"/>
                    <a:gd name="connsiteY0" fmla="*/ 0 h 0"/>
                    <a:gd name="connsiteX1" fmla="*/ 57150 w 63500"/>
                    <a:gd name="connsiteY1" fmla="*/ 0 h 0"/>
                    <a:gd name="connsiteX2" fmla="*/ 63500 w 6350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3500">
                      <a:moveTo>
                        <a:pt x="0" y="0"/>
                      </a:moveTo>
                      <a:lnTo>
                        <a:pt x="57150" y="0"/>
                      </a:lnTo>
                      <a:lnTo>
                        <a:pt x="63500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grpSp>
              <p:nvGrpSpPr>
                <p:cNvPr id="24" name="群組 23"/>
                <p:cNvGrpSpPr/>
                <p:nvPr/>
              </p:nvGrpSpPr>
              <p:grpSpPr>
                <a:xfrm>
                  <a:off x="2127656" y="902462"/>
                  <a:ext cx="50400" cy="3582592"/>
                  <a:chOff x="2134799" y="902462"/>
                  <a:chExt cx="45720" cy="3582592"/>
                </a:xfrm>
              </p:grpSpPr>
              <p:grpSp>
                <p:nvGrpSpPr>
                  <p:cNvPr id="2" name="群組 1"/>
                  <p:cNvGrpSpPr/>
                  <p:nvPr/>
                </p:nvGrpSpPr>
                <p:grpSpPr>
                  <a:xfrm rot="5400000">
                    <a:off x="1081929" y="3386464"/>
                    <a:ext cx="2151460" cy="45720"/>
                    <a:chOff x="4332309" y="5542279"/>
                    <a:chExt cx="4005948" cy="46801"/>
                  </a:xfrm>
                </p:grpSpPr>
                <p:sp>
                  <p:nvSpPr>
                    <p:cNvPr id="18" name="手繪多邊形 17"/>
                    <p:cNvSpPr/>
                    <p:nvPr/>
                  </p:nvSpPr>
                  <p:spPr>
                    <a:xfrm rot="16200000" flipV="1">
                      <a:off x="4308909" y="5565680"/>
                      <a:ext cx="46800" cy="0"/>
                    </a:xfrm>
                    <a:custGeom>
                      <a:avLst/>
                      <a:gdLst>
                        <a:gd name="connsiteX0" fmla="*/ 0 w 63500"/>
                        <a:gd name="connsiteY0" fmla="*/ 0 h 0"/>
                        <a:gd name="connsiteX1" fmla="*/ 57150 w 63500"/>
                        <a:gd name="connsiteY1" fmla="*/ 0 h 0"/>
                        <a:gd name="connsiteX2" fmla="*/ 63500 w 63500"/>
                        <a:gd name="connsiteY2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63500">
                          <a:moveTo>
                            <a:pt x="0" y="0"/>
                          </a:moveTo>
                          <a:lnTo>
                            <a:pt x="57150" y="0"/>
                          </a:lnTo>
                          <a:lnTo>
                            <a:pt x="63500" y="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TW" altLang="en-US"/>
                    </a:p>
                  </p:txBody>
                </p:sp>
                <p:sp>
                  <p:nvSpPr>
                    <p:cNvPr id="19" name="手繪多邊形 18"/>
                    <p:cNvSpPr/>
                    <p:nvPr/>
                  </p:nvSpPr>
                  <p:spPr>
                    <a:xfrm rot="16200000" flipV="1">
                      <a:off x="5649244" y="5565680"/>
                      <a:ext cx="46800" cy="0"/>
                    </a:xfrm>
                    <a:custGeom>
                      <a:avLst/>
                      <a:gdLst>
                        <a:gd name="connsiteX0" fmla="*/ 0 w 63500"/>
                        <a:gd name="connsiteY0" fmla="*/ 0 h 0"/>
                        <a:gd name="connsiteX1" fmla="*/ 57150 w 63500"/>
                        <a:gd name="connsiteY1" fmla="*/ 0 h 0"/>
                        <a:gd name="connsiteX2" fmla="*/ 63500 w 63500"/>
                        <a:gd name="connsiteY2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63500">
                          <a:moveTo>
                            <a:pt x="0" y="0"/>
                          </a:moveTo>
                          <a:lnTo>
                            <a:pt x="57150" y="0"/>
                          </a:lnTo>
                          <a:lnTo>
                            <a:pt x="63500" y="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TW" altLang="en-US"/>
                    </a:p>
                  </p:txBody>
                </p:sp>
                <p:sp>
                  <p:nvSpPr>
                    <p:cNvPr id="20" name="手繪多邊形 19"/>
                    <p:cNvSpPr/>
                    <p:nvPr/>
                  </p:nvSpPr>
                  <p:spPr>
                    <a:xfrm rot="16200000" flipV="1">
                      <a:off x="6311218" y="5565680"/>
                      <a:ext cx="46800" cy="0"/>
                    </a:xfrm>
                    <a:custGeom>
                      <a:avLst/>
                      <a:gdLst>
                        <a:gd name="connsiteX0" fmla="*/ 0 w 63500"/>
                        <a:gd name="connsiteY0" fmla="*/ 0 h 0"/>
                        <a:gd name="connsiteX1" fmla="*/ 57150 w 63500"/>
                        <a:gd name="connsiteY1" fmla="*/ 0 h 0"/>
                        <a:gd name="connsiteX2" fmla="*/ 63500 w 63500"/>
                        <a:gd name="connsiteY2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63500">
                          <a:moveTo>
                            <a:pt x="0" y="0"/>
                          </a:moveTo>
                          <a:lnTo>
                            <a:pt x="57150" y="0"/>
                          </a:lnTo>
                          <a:lnTo>
                            <a:pt x="63500" y="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TW" altLang="en-US"/>
                    </a:p>
                  </p:txBody>
                </p:sp>
                <p:sp>
                  <p:nvSpPr>
                    <p:cNvPr id="21" name="手繪多邊形 20"/>
                    <p:cNvSpPr/>
                    <p:nvPr/>
                  </p:nvSpPr>
                  <p:spPr>
                    <a:xfrm rot="16200000" flipV="1">
                      <a:off x="6986488" y="5565680"/>
                      <a:ext cx="46800" cy="0"/>
                    </a:xfrm>
                    <a:custGeom>
                      <a:avLst/>
                      <a:gdLst>
                        <a:gd name="connsiteX0" fmla="*/ 0 w 63500"/>
                        <a:gd name="connsiteY0" fmla="*/ 0 h 0"/>
                        <a:gd name="connsiteX1" fmla="*/ 57150 w 63500"/>
                        <a:gd name="connsiteY1" fmla="*/ 0 h 0"/>
                        <a:gd name="connsiteX2" fmla="*/ 63500 w 63500"/>
                        <a:gd name="connsiteY2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63500">
                          <a:moveTo>
                            <a:pt x="0" y="0"/>
                          </a:moveTo>
                          <a:lnTo>
                            <a:pt x="57150" y="0"/>
                          </a:lnTo>
                          <a:lnTo>
                            <a:pt x="63500" y="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TW" altLang="en-US"/>
                    </a:p>
                  </p:txBody>
                </p:sp>
                <p:sp>
                  <p:nvSpPr>
                    <p:cNvPr id="22" name="手繪多邊形 21"/>
                    <p:cNvSpPr/>
                    <p:nvPr/>
                  </p:nvSpPr>
                  <p:spPr>
                    <a:xfrm rot="16200000" flipV="1">
                      <a:off x="7648452" y="5565679"/>
                      <a:ext cx="46800" cy="0"/>
                    </a:xfrm>
                    <a:custGeom>
                      <a:avLst/>
                      <a:gdLst>
                        <a:gd name="connsiteX0" fmla="*/ 0 w 63500"/>
                        <a:gd name="connsiteY0" fmla="*/ 0 h 0"/>
                        <a:gd name="connsiteX1" fmla="*/ 57150 w 63500"/>
                        <a:gd name="connsiteY1" fmla="*/ 0 h 0"/>
                        <a:gd name="connsiteX2" fmla="*/ 63500 w 63500"/>
                        <a:gd name="connsiteY2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63500">
                          <a:moveTo>
                            <a:pt x="0" y="0"/>
                          </a:moveTo>
                          <a:lnTo>
                            <a:pt x="57150" y="0"/>
                          </a:lnTo>
                          <a:lnTo>
                            <a:pt x="63500" y="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TW" altLang="en-US"/>
                    </a:p>
                  </p:txBody>
                </p:sp>
                <p:sp>
                  <p:nvSpPr>
                    <p:cNvPr id="23" name="手繪多邊形 22"/>
                    <p:cNvSpPr/>
                    <p:nvPr/>
                  </p:nvSpPr>
                  <p:spPr>
                    <a:xfrm rot="16200000" flipV="1">
                      <a:off x="8314857" y="5565680"/>
                      <a:ext cx="46800" cy="0"/>
                    </a:xfrm>
                    <a:custGeom>
                      <a:avLst/>
                      <a:gdLst>
                        <a:gd name="connsiteX0" fmla="*/ 0 w 63500"/>
                        <a:gd name="connsiteY0" fmla="*/ 0 h 0"/>
                        <a:gd name="connsiteX1" fmla="*/ 57150 w 63500"/>
                        <a:gd name="connsiteY1" fmla="*/ 0 h 0"/>
                        <a:gd name="connsiteX2" fmla="*/ 63500 w 63500"/>
                        <a:gd name="connsiteY2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63500">
                          <a:moveTo>
                            <a:pt x="0" y="0"/>
                          </a:moveTo>
                          <a:lnTo>
                            <a:pt x="57150" y="0"/>
                          </a:lnTo>
                          <a:lnTo>
                            <a:pt x="63500" y="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TW" altLang="en-US"/>
                    </a:p>
                  </p:txBody>
                </p:sp>
              </p:grpSp>
              <p:sp>
                <p:nvSpPr>
                  <p:cNvPr id="33" name="手繪多邊形 32"/>
                  <p:cNvSpPr/>
                  <p:nvPr/>
                </p:nvSpPr>
                <p:spPr>
                  <a:xfrm flipV="1">
                    <a:off x="2134800" y="1976407"/>
                    <a:ext cx="45719" cy="0"/>
                  </a:xfrm>
                  <a:custGeom>
                    <a:avLst/>
                    <a:gdLst>
                      <a:gd name="connsiteX0" fmla="*/ 0 w 63500"/>
                      <a:gd name="connsiteY0" fmla="*/ 0 h 0"/>
                      <a:gd name="connsiteX1" fmla="*/ 57150 w 63500"/>
                      <a:gd name="connsiteY1" fmla="*/ 0 h 0"/>
                      <a:gd name="connsiteX2" fmla="*/ 63500 w 63500"/>
                      <a:gd name="connsiteY2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3500">
                        <a:moveTo>
                          <a:pt x="0" y="0"/>
                        </a:moveTo>
                        <a:lnTo>
                          <a:pt x="57150" y="0"/>
                        </a:lnTo>
                        <a:lnTo>
                          <a:pt x="63500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/>
                  </a:p>
                </p:txBody>
              </p:sp>
              <p:sp>
                <p:nvSpPr>
                  <p:cNvPr id="34" name="手繪多邊形 33"/>
                  <p:cNvSpPr/>
                  <p:nvPr/>
                </p:nvSpPr>
                <p:spPr>
                  <a:xfrm flipV="1">
                    <a:off x="2134800" y="1619219"/>
                    <a:ext cx="45719" cy="0"/>
                  </a:xfrm>
                  <a:custGeom>
                    <a:avLst/>
                    <a:gdLst>
                      <a:gd name="connsiteX0" fmla="*/ 0 w 63500"/>
                      <a:gd name="connsiteY0" fmla="*/ 0 h 0"/>
                      <a:gd name="connsiteX1" fmla="*/ 57150 w 63500"/>
                      <a:gd name="connsiteY1" fmla="*/ 0 h 0"/>
                      <a:gd name="connsiteX2" fmla="*/ 63500 w 63500"/>
                      <a:gd name="connsiteY2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3500">
                        <a:moveTo>
                          <a:pt x="0" y="0"/>
                        </a:moveTo>
                        <a:lnTo>
                          <a:pt x="57150" y="0"/>
                        </a:lnTo>
                        <a:lnTo>
                          <a:pt x="63500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/>
                  </a:p>
                </p:txBody>
              </p:sp>
              <p:sp>
                <p:nvSpPr>
                  <p:cNvPr id="35" name="手繪多邊形 34"/>
                  <p:cNvSpPr/>
                  <p:nvPr/>
                </p:nvSpPr>
                <p:spPr>
                  <a:xfrm flipV="1">
                    <a:off x="2134800" y="1259650"/>
                    <a:ext cx="45719" cy="0"/>
                  </a:xfrm>
                  <a:custGeom>
                    <a:avLst/>
                    <a:gdLst>
                      <a:gd name="connsiteX0" fmla="*/ 0 w 63500"/>
                      <a:gd name="connsiteY0" fmla="*/ 0 h 0"/>
                      <a:gd name="connsiteX1" fmla="*/ 57150 w 63500"/>
                      <a:gd name="connsiteY1" fmla="*/ 0 h 0"/>
                      <a:gd name="connsiteX2" fmla="*/ 63500 w 63500"/>
                      <a:gd name="connsiteY2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3500">
                        <a:moveTo>
                          <a:pt x="0" y="0"/>
                        </a:moveTo>
                        <a:lnTo>
                          <a:pt x="57150" y="0"/>
                        </a:lnTo>
                        <a:lnTo>
                          <a:pt x="63500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/>
                  </a:p>
                </p:txBody>
              </p:sp>
              <p:sp>
                <p:nvSpPr>
                  <p:cNvPr id="36" name="手繪多邊形 35"/>
                  <p:cNvSpPr/>
                  <p:nvPr/>
                </p:nvSpPr>
                <p:spPr>
                  <a:xfrm flipV="1">
                    <a:off x="2134800" y="902462"/>
                    <a:ext cx="45719" cy="0"/>
                  </a:xfrm>
                  <a:custGeom>
                    <a:avLst/>
                    <a:gdLst>
                      <a:gd name="connsiteX0" fmla="*/ 0 w 63500"/>
                      <a:gd name="connsiteY0" fmla="*/ 0 h 0"/>
                      <a:gd name="connsiteX1" fmla="*/ 57150 w 63500"/>
                      <a:gd name="connsiteY1" fmla="*/ 0 h 0"/>
                      <a:gd name="connsiteX2" fmla="*/ 63500 w 63500"/>
                      <a:gd name="connsiteY2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3500">
                        <a:moveTo>
                          <a:pt x="0" y="0"/>
                        </a:moveTo>
                        <a:lnTo>
                          <a:pt x="57150" y="0"/>
                        </a:lnTo>
                        <a:lnTo>
                          <a:pt x="63500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TW" altLang="en-US"/>
                  </a:p>
                </p:txBody>
              </p:sp>
            </p:grpSp>
            <p:sp>
              <p:nvSpPr>
                <p:cNvPr id="39" name="文字方塊 38"/>
                <p:cNvSpPr txBox="1"/>
                <p:nvPr/>
              </p:nvSpPr>
              <p:spPr>
                <a:xfrm>
                  <a:off x="1827179" y="788670"/>
                  <a:ext cx="377026" cy="38600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spcBef>
                      <a:spcPts val="16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  <a:p>
                  <a:pPr algn="r">
                    <a:spcBef>
                      <a:spcPts val="17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90</a:t>
                  </a:r>
                </a:p>
                <a:p>
                  <a:pPr algn="r">
                    <a:spcBef>
                      <a:spcPts val="18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80</a:t>
                  </a:r>
                </a:p>
                <a:p>
                  <a:pPr algn="r">
                    <a:spcBef>
                      <a:spcPts val="18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70</a:t>
                  </a:r>
                </a:p>
                <a:p>
                  <a:pPr algn="r">
                    <a:spcBef>
                      <a:spcPts val="16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60</a:t>
                  </a:r>
                </a:p>
                <a:p>
                  <a:pPr algn="r">
                    <a:spcBef>
                      <a:spcPts val="18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  <a:p>
                  <a:pPr algn="r">
                    <a:spcBef>
                      <a:spcPts val="18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</a:p>
                <a:p>
                  <a:pPr algn="r">
                    <a:spcBef>
                      <a:spcPts val="18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</a:t>
                  </a:r>
                </a:p>
                <a:p>
                  <a:pPr algn="r">
                    <a:spcBef>
                      <a:spcPts val="17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</a:p>
                <a:p>
                  <a:pPr algn="r">
                    <a:spcBef>
                      <a:spcPts val="1700"/>
                    </a:spcBef>
                  </a:pP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  <a:p>
                  <a:pPr algn="r">
                    <a:spcBef>
                      <a:spcPts val="1800"/>
                    </a:spcBef>
                  </a:pPr>
                  <a:r>
                    <a:rPr lang="zh-TW" alt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</a:t>
                  </a:r>
                  <a:r>
                    <a:rPr lang="en-US" altLang="zh-TW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</p:grpSp>
          <p:sp>
            <p:nvSpPr>
              <p:cNvPr id="43" name="文字方塊 42"/>
              <p:cNvSpPr txBox="1"/>
              <p:nvPr/>
            </p:nvSpPr>
            <p:spPr>
              <a:xfrm>
                <a:off x="2240528" y="4581548"/>
                <a:ext cx="798808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BASELINE            C3D1         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C5D1       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C7D1                C9D1        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C11D1              C13D1      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C15D1 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C17D1  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C19D1    </a:t>
                </a:r>
                <a:endParaRPr lang="en-US" altLang="zh-TW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6" name="文字方塊 45"/>
            <p:cNvSpPr txBox="1"/>
            <p:nvPr/>
          </p:nvSpPr>
          <p:spPr>
            <a:xfrm flipV="1">
              <a:off x="1589455" y="2179320"/>
              <a:ext cx="323165" cy="1070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TW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Mean Score +/-</a:t>
              </a:r>
              <a:r>
                <a:rPr lang="zh-TW" alt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</a:t>
              </a:r>
              <a:endParaRPr lang="zh-TW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4" name="群組 43"/>
            <p:cNvGrpSpPr/>
            <p:nvPr/>
          </p:nvGrpSpPr>
          <p:grpSpPr>
            <a:xfrm>
              <a:off x="1605337" y="4909304"/>
              <a:ext cx="8419752" cy="650364"/>
              <a:chOff x="1605337" y="5134094"/>
              <a:chExt cx="8419752" cy="650364"/>
            </a:xfrm>
          </p:grpSpPr>
          <p:sp>
            <p:nvSpPr>
              <p:cNvPr id="47" name="文字方塊 46"/>
              <p:cNvSpPr txBox="1"/>
              <p:nvPr/>
            </p:nvSpPr>
            <p:spPr>
              <a:xfrm>
                <a:off x="1847850" y="5299710"/>
                <a:ext cx="8177239" cy="4847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N+C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101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87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76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60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51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45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37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33      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27</a:t>
                </a:r>
              </a:p>
              <a:p>
                <a:pPr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L+C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97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95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85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71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51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33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23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zh-TW" altLang="en-US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</a:t>
                </a:r>
                <a:r>
                  <a:rPr lang="en-US" altLang="zh-TW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endParaRPr lang="zh-TW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1605337" y="5134094"/>
                <a:ext cx="126829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Number of Patients:</a:t>
                </a:r>
                <a:r>
                  <a:rPr lang="zh-TW" alt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US" altLang="zh-TW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8" name="文字方塊 47"/>
            <p:cNvSpPr txBox="1"/>
            <p:nvPr/>
          </p:nvSpPr>
          <p:spPr>
            <a:xfrm>
              <a:off x="5798820" y="4782820"/>
              <a:ext cx="80021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Study Cycle</a:t>
              </a:r>
              <a:endParaRPr lang="zh-TW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" name="群組 25"/>
            <p:cNvGrpSpPr/>
            <p:nvPr/>
          </p:nvGrpSpPr>
          <p:grpSpPr>
            <a:xfrm>
              <a:off x="2580173" y="2141533"/>
              <a:ext cx="90000" cy="158400"/>
              <a:chOff x="2580173" y="2141533"/>
              <a:chExt cx="90000" cy="158400"/>
            </a:xfrm>
            <a:solidFill>
              <a:srgbClr val="0070C0"/>
            </a:solidFill>
          </p:grpSpPr>
          <p:grpSp>
            <p:nvGrpSpPr>
              <p:cNvPr id="134" name="群組 133"/>
              <p:cNvGrpSpPr/>
              <p:nvPr/>
            </p:nvGrpSpPr>
            <p:grpSpPr>
              <a:xfrm rot="5400000">
                <a:off x="2545973" y="2175733"/>
                <a:ext cx="158400" cy="90000"/>
                <a:chOff x="5686425" y="1983581"/>
                <a:chExt cx="561974" cy="106476"/>
              </a:xfrm>
              <a:grpFill/>
            </p:grpSpPr>
            <p:cxnSp>
              <p:nvCxnSpPr>
                <p:cNvPr id="136" name="直線接點 135"/>
                <p:cNvCxnSpPr/>
                <p:nvPr/>
              </p:nvCxnSpPr>
              <p:spPr>
                <a:xfrm>
                  <a:off x="5686425" y="2033586"/>
                  <a:ext cx="558000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直線接點 136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直線接點 137"/>
                <p:cNvCxnSpPr/>
                <p:nvPr/>
              </p:nvCxnSpPr>
              <p:spPr>
                <a:xfrm>
                  <a:off x="6248399" y="1983581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橢圓 24"/>
              <p:cNvSpPr/>
              <p:nvPr/>
            </p:nvSpPr>
            <p:spPr>
              <a:xfrm>
                <a:off x="2595563" y="2197894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49" name="群組 48"/>
            <p:cNvGrpSpPr/>
            <p:nvPr/>
          </p:nvGrpSpPr>
          <p:grpSpPr>
            <a:xfrm>
              <a:off x="2580174" y="2127245"/>
              <a:ext cx="90000" cy="158400"/>
              <a:chOff x="2580174" y="2127245"/>
              <a:chExt cx="90000" cy="158400"/>
            </a:xfrm>
            <a:solidFill>
              <a:srgbClr val="FF0000"/>
            </a:solidFill>
          </p:grpSpPr>
          <p:grpSp>
            <p:nvGrpSpPr>
              <p:cNvPr id="50" name="群組 49"/>
              <p:cNvGrpSpPr/>
              <p:nvPr/>
            </p:nvGrpSpPr>
            <p:grpSpPr>
              <a:xfrm rot="5400000">
                <a:off x="2545974" y="2161445"/>
                <a:ext cx="158400" cy="90000"/>
                <a:chOff x="5686425" y="1983581"/>
                <a:chExt cx="561974" cy="106476"/>
              </a:xfrm>
              <a:grpFill/>
            </p:grpSpPr>
            <p:cxnSp>
              <p:nvCxnSpPr>
                <p:cNvPr id="52" name="直線接點 51"/>
                <p:cNvCxnSpPr/>
                <p:nvPr/>
              </p:nvCxnSpPr>
              <p:spPr>
                <a:xfrm>
                  <a:off x="5686425" y="2033586"/>
                  <a:ext cx="558000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線接點 52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線接點 53"/>
                <p:cNvCxnSpPr/>
                <p:nvPr/>
              </p:nvCxnSpPr>
              <p:spPr>
                <a:xfrm>
                  <a:off x="6248399" y="1983581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矩形 50"/>
              <p:cNvSpPr/>
              <p:nvPr/>
            </p:nvSpPr>
            <p:spPr>
              <a:xfrm>
                <a:off x="2594769" y="2178841"/>
                <a:ext cx="61200" cy="612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sp>
          <p:nvSpPr>
            <p:cNvPr id="11" name="手繪多邊形 10"/>
            <p:cNvSpPr/>
            <p:nvPr/>
          </p:nvSpPr>
          <p:spPr>
            <a:xfrm>
              <a:off x="2622620" y="2100105"/>
              <a:ext cx="7159450" cy="231113"/>
            </a:xfrm>
            <a:custGeom>
              <a:avLst/>
              <a:gdLst>
                <a:gd name="connsiteX0" fmla="*/ 7159450 w 7159450"/>
                <a:gd name="connsiteY0" fmla="*/ 90436 h 231113"/>
                <a:gd name="connsiteX1" fmla="*/ 6365631 w 7159450"/>
                <a:gd name="connsiteY1" fmla="*/ 0 h 231113"/>
                <a:gd name="connsiteX2" fmla="*/ 5571811 w 7159450"/>
                <a:gd name="connsiteY2" fmla="*/ 226088 h 231113"/>
                <a:gd name="connsiteX3" fmla="*/ 4788039 w 7159450"/>
                <a:gd name="connsiteY3" fmla="*/ 216040 h 231113"/>
                <a:gd name="connsiteX4" fmla="*/ 3979147 w 7159450"/>
                <a:gd name="connsiteY4" fmla="*/ 160774 h 231113"/>
                <a:gd name="connsiteX5" fmla="*/ 3190351 w 7159450"/>
                <a:gd name="connsiteY5" fmla="*/ 231113 h 231113"/>
                <a:gd name="connsiteX6" fmla="*/ 2396532 w 7159450"/>
                <a:gd name="connsiteY6" fmla="*/ 211016 h 231113"/>
                <a:gd name="connsiteX7" fmla="*/ 1592664 w 7159450"/>
                <a:gd name="connsiteY7" fmla="*/ 195943 h 231113"/>
                <a:gd name="connsiteX8" fmla="*/ 798844 w 7159450"/>
                <a:gd name="connsiteY8" fmla="*/ 180871 h 231113"/>
                <a:gd name="connsiteX9" fmla="*/ 0 w 7159450"/>
                <a:gd name="connsiteY9" fmla="*/ 105508 h 231113"/>
                <a:gd name="connsiteX10" fmla="*/ 0 w 7159450"/>
                <a:gd name="connsiteY10" fmla="*/ 105508 h 2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59450" h="231113">
                  <a:moveTo>
                    <a:pt x="7159450" y="90436"/>
                  </a:moveTo>
                  <a:lnTo>
                    <a:pt x="6365631" y="0"/>
                  </a:lnTo>
                  <a:lnTo>
                    <a:pt x="5571811" y="226088"/>
                  </a:lnTo>
                  <a:lnTo>
                    <a:pt x="4788039" y="216040"/>
                  </a:lnTo>
                  <a:lnTo>
                    <a:pt x="3979147" y="160774"/>
                  </a:lnTo>
                  <a:lnTo>
                    <a:pt x="3190351" y="231113"/>
                  </a:lnTo>
                  <a:lnTo>
                    <a:pt x="2396532" y="211016"/>
                  </a:lnTo>
                  <a:lnTo>
                    <a:pt x="1592664" y="195943"/>
                  </a:lnTo>
                  <a:lnTo>
                    <a:pt x="798844" y="180871"/>
                  </a:lnTo>
                  <a:lnTo>
                    <a:pt x="0" y="105508"/>
                  </a:lnTo>
                  <a:lnTo>
                    <a:pt x="0" y="105508"/>
                  </a:ln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73" name="群組 72"/>
            <p:cNvGrpSpPr/>
            <p:nvPr/>
          </p:nvGrpSpPr>
          <p:grpSpPr>
            <a:xfrm>
              <a:off x="3373926" y="2200284"/>
              <a:ext cx="90000" cy="153583"/>
              <a:chOff x="2582557" y="2127254"/>
              <a:chExt cx="90000" cy="160896"/>
            </a:xfrm>
            <a:solidFill>
              <a:srgbClr val="FF0000"/>
            </a:solidFill>
          </p:grpSpPr>
          <p:grpSp>
            <p:nvGrpSpPr>
              <p:cNvPr id="74" name="群組 73"/>
              <p:cNvGrpSpPr/>
              <p:nvPr/>
            </p:nvGrpSpPr>
            <p:grpSpPr>
              <a:xfrm rot="5400000">
                <a:off x="2547109" y="2162702"/>
                <a:ext cx="160896" cy="90000"/>
                <a:chOff x="5686423" y="1980764"/>
                <a:chExt cx="570826" cy="106476"/>
              </a:xfrm>
              <a:grpFill/>
            </p:grpSpPr>
            <p:cxnSp>
              <p:nvCxnSpPr>
                <p:cNvPr id="76" name="直線接點 75"/>
                <p:cNvCxnSpPr/>
                <p:nvPr/>
              </p:nvCxnSpPr>
              <p:spPr>
                <a:xfrm>
                  <a:off x="5686423" y="2030769"/>
                  <a:ext cx="558002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線接點 76"/>
                <p:cNvCxnSpPr/>
                <p:nvPr/>
              </p:nvCxnSpPr>
              <p:spPr>
                <a:xfrm>
                  <a:off x="5707073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線接點 77"/>
                <p:cNvCxnSpPr/>
                <p:nvPr/>
              </p:nvCxnSpPr>
              <p:spPr>
                <a:xfrm>
                  <a:off x="6257249" y="1980764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5" name="矩形 74"/>
              <p:cNvSpPr/>
              <p:nvPr/>
            </p:nvSpPr>
            <p:spPr>
              <a:xfrm>
                <a:off x="2601119" y="2182167"/>
                <a:ext cx="54000" cy="56571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79" name="群組 78"/>
            <p:cNvGrpSpPr/>
            <p:nvPr/>
          </p:nvGrpSpPr>
          <p:grpSpPr>
            <a:xfrm>
              <a:off x="4171646" y="2224091"/>
              <a:ext cx="90000" cy="151202"/>
              <a:chOff x="2582558" y="2127253"/>
              <a:chExt cx="90000" cy="158402"/>
            </a:xfrm>
            <a:solidFill>
              <a:srgbClr val="FF0000"/>
            </a:solidFill>
          </p:grpSpPr>
          <p:grpSp>
            <p:nvGrpSpPr>
              <p:cNvPr id="80" name="群組 79"/>
              <p:cNvGrpSpPr/>
              <p:nvPr/>
            </p:nvGrpSpPr>
            <p:grpSpPr>
              <a:xfrm rot="5400000">
                <a:off x="2548357" y="2161454"/>
                <a:ext cx="158402" cy="90000"/>
                <a:chOff x="5686421" y="1980764"/>
                <a:chExt cx="561978" cy="106476"/>
              </a:xfrm>
              <a:grpFill/>
            </p:grpSpPr>
            <p:cxnSp>
              <p:nvCxnSpPr>
                <p:cNvPr id="82" name="直線接點 81"/>
                <p:cNvCxnSpPr/>
                <p:nvPr/>
              </p:nvCxnSpPr>
              <p:spPr>
                <a:xfrm>
                  <a:off x="5686421" y="2033586"/>
                  <a:ext cx="558003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線接點 82"/>
                <p:cNvCxnSpPr/>
                <p:nvPr/>
              </p:nvCxnSpPr>
              <p:spPr>
                <a:xfrm>
                  <a:off x="5707073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線接點 83"/>
                <p:cNvCxnSpPr/>
                <p:nvPr/>
              </p:nvCxnSpPr>
              <p:spPr>
                <a:xfrm>
                  <a:off x="6248399" y="1980764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1" name="矩形 80"/>
              <p:cNvSpPr/>
              <p:nvPr/>
            </p:nvSpPr>
            <p:spPr>
              <a:xfrm>
                <a:off x="2601119" y="2179672"/>
                <a:ext cx="50400" cy="52800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85" name="群組 84"/>
            <p:cNvGrpSpPr/>
            <p:nvPr/>
          </p:nvGrpSpPr>
          <p:grpSpPr>
            <a:xfrm>
              <a:off x="4966985" y="2231230"/>
              <a:ext cx="90000" cy="153582"/>
              <a:chOff x="2582558" y="2127244"/>
              <a:chExt cx="90000" cy="160895"/>
            </a:xfrm>
            <a:solidFill>
              <a:srgbClr val="FF0000"/>
            </a:solidFill>
          </p:grpSpPr>
          <p:grpSp>
            <p:nvGrpSpPr>
              <p:cNvPr id="86" name="群組 85"/>
              <p:cNvGrpSpPr/>
              <p:nvPr/>
            </p:nvGrpSpPr>
            <p:grpSpPr>
              <a:xfrm rot="5400000">
                <a:off x="2547110" y="2162692"/>
                <a:ext cx="160895" cy="90000"/>
                <a:chOff x="5686423" y="1980764"/>
                <a:chExt cx="570826" cy="106476"/>
              </a:xfrm>
              <a:grpFill/>
            </p:grpSpPr>
            <p:cxnSp>
              <p:nvCxnSpPr>
                <p:cNvPr id="88" name="直線接點 87"/>
                <p:cNvCxnSpPr/>
                <p:nvPr/>
              </p:nvCxnSpPr>
              <p:spPr>
                <a:xfrm>
                  <a:off x="5686423" y="2033586"/>
                  <a:ext cx="558003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線接點 88"/>
                <p:cNvCxnSpPr/>
                <p:nvPr/>
              </p:nvCxnSpPr>
              <p:spPr>
                <a:xfrm>
                  <a:off x="5707073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線接點 89"/>
                <p:cNvCxnSpPr/>
                <p:nvPr/>
              </p:nvCxnSpPr>
              <p:spPr>
                <a:xfrm>
                  <a:off x="6257249" y="1980764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7" name="矩形 86"/>
              <p:cNvSpPr/>
              <p:nvPr/>
            </p:nvSpPr>
            <p:spPr>
              <a:xfrm>
                <a:off x="2601119" y="2179673"/>
                <a:ext cx="54000" cy="56571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91" name="群組 90"/>
            <p:cNvGrpSpPr/>
            <p:nvPr/>
          </p:nvGrpSpPr>
          <p:grpSpPr>
            <a:xfrm>
              <a:off x="5764703" y="2233610"/>
              <a:ext cx="90000" cy="192883"/>
              <a:chOff x="2582558" y="2127244"/>
              <a:chExt cx="90000" cy="160895"/>
            </a:xfrm>
            <a:solidFill>
              <a:srgbClr val="FF0000"/>
            </a:solidFill>
          </p:grpSpPr>
          <p:grpSp>
            <p:nvGrpSpPr>
              <p:cNvPr id="92" name="群組 91"/>
              <p:cNvGrpSpPr/>
              <p:nvPr/>
            </p:nvGrpSpPr>
            <p:grpSpPr>
              <a:xfrm rot="5400000">
                <a:off x="2547110" y="2162692"/>
                <a:ext cx="160895" cy="90000"/>
                <a:chOff x="5686423" y="1980764"/>
                <a:chExt cx="570826" cy="106476"/>
              </a:xfrm>
              <a:grpFill/>
            </p:grpSpPr>
            <p:cxnSp>
              <p:nvCxnSpPr>
                <p:cNvPr id="94" name="直線接點 93"/>
                <p:cNvCxnSpPr/>
                <p:nvPr/>
              </p:nvCxnSpPr>
              <p:spPr>
                <a:xfrm>
                  <a:off x="5686423" y="2033586"/>
                  <a:ext cx="558003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接點 94"/>
                <p:cNvCxnSpPr/>
                <p:nvPr/>
              </p:nvCxnSpPr>
              <p:spPr>
                <a:xfrm>
                  <a:off x="5700028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接點 95"/>
                <p:cNvCxnSpPr/>
                <p:nvPr/>
              </p:nvCxnSpPr>
              <p:spPr>
                <a:xfrm>
                  <a:off x="6257249" y="1980764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3" name="矩形 92"/>
              <p:cNvSpPr/>
              <p:nvPr/>
            </p:nvSpPr>
            <p:spPr>
              <a:xfrm>
                <a:off x="2601119" y="2187617"/>
                <a:ext cx="54000" cy="45045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97" name="群組 96"/>
            <p:cNvGrpSpPr/>
            <p:nvPr/>
          </p:nvGrpSpPr>
          <p:grpSpPr>
            <a:xfrm>
              <a:off x="6555283" y="2145507"/>
              <a:ext cx="89999" cy="234000"/>
              <a:chOff x="2582563" y="2127246"/>
              <a:chExt cx="89999" cy="195193"/>
            </a:xfrm>
            <a:solidFill>
              <a:srgbClr val="FF0000"/>
            </a:solidFill>
          </p:grpSpPr>
          <p:grpSp>
            <p:nvGrpSpPr>
              <p:cNvPr id="98" name="群組 97"/>
              <p:cNvGrpSpPr/>
              <p:nvPr/>
            </p:nvGrpSpPr>
            <p:grpSpPr>
              <a:xfrm rot="5400000">
                <a:off x="2529966" y="2179843"/>
                <a:ext cx="195193" cy="89999"/>
                <a:chOff x="5686425" y="1980765"/>
                <a:chExt cx="692509" cy="106475"/>
              </a:xfrm>
              <a:grpFill/>
            </p:grpSpPr>
            <p:cxnSp>
              <p:nvCxnSpPr>
                <p:cNvPr id="100" name="直線接點 99"/>
                <p:cNvCxnSpPr/>
                <p:nvPr/>
              </p:nvCxnSpPr>
              <p:spPr>
                <a:xfrm>
                  <a:off x="5686425" y="2033586"/>
                  <a:ext cx="692509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線接點 100"/>
                <p:cNvCxnSpPr/>
                <p:nvPr/>
              </p:nvCxnSpPr>
              <p:spPr>
                <a:xfrm>
                  <a:off x="5700028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線接點 101"/>
                <p:cNvCxnSpPr/>
                <p:nvPr/>
              </p:nvCxnSpPr>
              <p:spPr>
                <a:xfrm>
                  <a:off x="6362955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9" name="矩形 98"/>
              <p:cNvSpPr/>
              <p:nvPr/>
            </p:nvSpPr>
            <p:spPr>
              <a:xfrm>
                <a:off x="2598738" y="2203505"/>
                <a:ext cx="54000" cy="45045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103" name="群組 102"/>
            <p:cNvGrpSpPr/>
            <p:nvPr/>
          </p:nvGrpSpPr>
          <p:grpSpPr>
            <a:xfrm>
              <a:off x="7350619" y="2171689"/>
              <a:ext cx="90000" cy="292896"/>
              <a:chOff x="2582560" y="2127224"/>
              <a:chExt cx="90000" cy="244320"/>
            </a:xfrm>
            <a:solidFill>
              <a:srgbClr val="FF0000"/>
            </a:solidFill>
          </p:grpSpPr>
          <p:grpSp>
            <p:nvGrpSpPr>
              <p:cNvPr id="104" name="群組 103"/>
              <p:cNvGrpSpPr/>
              <p:nvPr/>
            </p:nvGrpSpPr>
            <p:grpSpPr>
              <a:xfrm rot="5400000">
                <a:off x="2505400" y="2204384"/>
                <a:ext cx="244320" cy="90000"/>
                <a:chOff x="5686425" y="1980764"/>
                <a:chExt cx="866815" cy="106476"/>
              </a:xfrm>
              <a:grpFill/>
            </p:grpSpPr>
            <p:cxnSp>
              <p:nvCxnSpPr>
                <p:cNvPr id="106" name="直線接點 105"/>
                <p:cNvCxnSpPr/>
                <p:nvPr/>
              </p:nvCxnSpPr>
              <p:spPr>
                <a:xfrm>
                  <a:off x="5686425" y="2033586"/>
                  <a:ext cx="862980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直線接點 106"/>
                <p:cNvCxnSpPr/>
                <p:nvPr/>
              </p:nvCxnSpPr>
              <p:spPr>
                <a:xfrm>
                  <a:off x="5700028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直線接點 107"/>
                <p:cNvCxnSpPr/>
                <p:nvPr/>
              </p:nvCxnSpPr>
              <p:spPr>
                <a:xfrm>
                  <a:off x="6553240" y="1980764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5" name="矩形 104"/>
              <p:cNvSpPr/>
              <p:nvPr/>
            </p:nvSpPr>
            <p:spPr>
              <a:xfrm>
                <a:off x="2598738" y="2227344"/>
                <a:ext cx="57600" cy="45045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109" name="群組 108"/>
            <p:cNvGrpSpPr/>
            <p:nvPr/>
          </p:nvGrpSpPr>
          <p:grpSpPr>
            <a:xfrm>
              <a:off x="8145962" y="2171715"/>
              <a:ext cx="89999" cy="326235"/>
              <a:chOff x="2582565" y="2127240"/>
              <a:chExt cx="89999" cy="272129"/>
            </a:xfrm>
            <a:solidFill>
              <a:srgbClr val="FF0000"/>
            </a:solidFill>
          </p:grpSpPr>
          <p:grpSp>
            <p:nvGrpSpPr>
              <p:cNvPr id="110" name="群組 109"/>
              <p:cNvGrpSpPr/>
              <p:nvPr/>
            </p:nvGrpSpPr>
            <p:grpSpPr>
              <a:xfrm rot="5400000">
                <a:off x="2491500" y="2218305"/>
                <a:ext cx="272129" cy="89999"/>
                <a:chOff x="5686425" y="1980765"/>
                <a:chExt cx="965468" cy="106475"/>
              </a:xfrm>
              <a:grpFill/>
            </p:grpSpPr>
            <p:cxnSp>
              <p:nvCxnSpPr>
                <p:cNvPr id="112" name="直線接點 111"/>
                <p:cNvCxnSpPr/>
                <p:nvPr/>
              </p:nvCxnSpPr>
              <p:spPr>
                <a:xfrm>
                  <a:off x="5686425" y="2033585"/>
                  <a:ext cx="958854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線接點 112"/>
                <p:cNvCxnSpPr/>
                <p:nvPr/>
              </p:nvCxnSpPr>
              <p:spPr>
                <a:xfrm>
                  <a:off x="5700028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線接點 113"/>
                <p:cNvCxnSpPr/>
                <p:nvPr/>
              </p:nvCxnSpPr>
              <p:spPr>
                <a:xfrm>
                  <a:off x="6651893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1" name="矩形 110"/>
              <p:cNvSpPr/>
              <p:nvPr/>
            </p:nvSpPr>
            <p:spPr>
              <a:xfrm>
                <a:off x="2598738" y="2243232"/>
                <a:ext cx="57600" cy="45045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115" name="群組 114"/>
            <p:cNvGrpSpPr/>
            <p:nvPr/>
          </p:nvGrpSpPr>
          <p:grpSpPr>
            <a:xfrm>
              <a:off x="8943686" y="1883604"/>
              <a:ext cx="89999" cy="432000"/>
              <a:chOff x="2582570" y="2127245"/>
              <a:chExt cx="89999" cy="360351"/>
            </a:xfrm>
            <a:solidFill>
              <a:srgbClr val="FF0000"/>
            </a:solidFill>
          </p:grpSpPr>
          <p:grpSp>
            <p:nvGrpSpPr>
              <p:cNvPr id="116" name="群組 115"/>
              <p:cNvGrpSpPr/>
              <p:nvPr/>
            </p:nvGrpSpPr>
            <p:grpSpPr>
              <a:xfrm rot="5400000">
                <a:off x="2447394" y="2262421"/>
                <a:ext cx="360351" cy="89999"/>
                <a:chOff x="5686427" y="1980765"/>
                <a:chExt cx="1278463" cy="106475"/>
              </a:xfrm>
              <a:grpFill/>
            </p:grpSpPr>
            <p:cxnSp>
              <p:nvCxnSpPr>
                <p:cNvPr id="118" name="直線接點 117"/>
                <p:cNvCxnSpPr/>
                <p:nvPr/>
              </p:nvCxnSpPr>
              <p:spPr>
                <a:xfrm>
                  <a:off x="5686427" y="2033585"/>
                  <a:ext cx="1278463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直線接點 118"/>
                <p:cNvCxnSpPr/>
                <p:nvPr/>
              </p:nvCxnSpPr>
              <p:spPr>
                <a:xfrm>
                  <a:off x="5700028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直線接點 119"/>
                <p:cNvCxnSpPr/>
                <p:nvPr/>
              </p:nvCxnSpPr>
              <p:spPr>
                <a:xfrm>
                  <a:off x="6947876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7" name="矩形 116"/>
              <p:cNvSpPr/>
              <p:nvPr/>
            </p:nvSpPr>
            <p:spPr>
              <a:xfrm>
                <a:off x="2598738" y="2284944"/>
                <a:ext cx="57600" cy="45045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grpSp>
          <p:nvGrpSpPr>
            <p:cNvPr id="121" name="群組 120"/>
            <p:cNvGrpSpPr/>
            <p:nvPr/>
          </p:nvGrpSpPr>
          <p:grpSpPr>
            <a:xfrm>
              <a:off x="9739023" y="1871719"/>
              <a:ext cx="90000" cy="626282"/>
              <a:chOff x="2582569" y="2127244"/>
              <a:chExt cx="90000" cy="522406"/>
            </a:xfrm>
            <a:solidFill>
              <a:srgbClr val="FF0000"/>
            </a:solidFill>
          </p:grpSpPr>
          <p:grpSp>
            <p:nvGrpSpPr>
              <p:cNvPr id="122" name="群組 121"/>
              <p:cNvGrpSpPr/>
              <p:nvPr/>
            </p:nvGrpSpPr>
            <p:grpSpPr>
              <a:xfrm rot="5400000">
                <a:off x="2366366" y="2343447"/>
                <a:ext cx="522406" cy="90000"/>
                <a:chOff x="5686425" y="1980764"/>
                <a:chExt cx="1853407" cy="106476"/>
              </a:xfrm>
              <a:grpFill/>
            </p:grpSpPr>
            <p:cxnSp>
              <p:nvCxnSpPr>
                <p:cNvPr id="124" name="直線接點 123"/>
                <p:cNvCxnSpPr/>
                <p:nvPr/>
              </p:nvCxnSpPr>
              <p:spPr>
                <a:xfrm>
                  <a:off x="5686425" y="2033587"/>
                  <a:ext cx="1843102" cy="0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直線接點 124"/>
                <p:cNvCxnSpPr/>
                <p:nvPr/>
              </p:nvCxnSpPr>
              <p:spPr>
                <a:xfrm>
                  <a:off x="5700028" y="1980765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直線接點 125"/>
                <p:cNvCxnSpPr/>
                <p:nvPr/>
              </p:nvCxnSpPr>
              <p:spPr>
                <a:xfrm>
                  <a:off x="7539832" y="1980764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3" name="矩形 122"/>
              <p:cNvSpPr/>
              <p:nvPr/>
            </p:nvSpPr>
            <p:spPr>
              <a:xfrm>
                <a:off x="2598738" y="2368368"/>
                <a:ext cx="57600" cy="45045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</p:grpSp>
        <p:sp>
          <p:nvSpPr>
            <p:cNvPr id="17" name="手繪多邊形 16"/>
            <p:cNvSpPr/>
            <p:nvPr/>
          </p:nvSpPr>
          <p:spPr>
            <a:xfrm>
              <a:off x="2624138" y="1857375"/>
              <a:ext cx="7162800" cy="528638"/>
            </a:xfrm>
            <a:custGeom>
              <a:avLst/>
              <a:gdLst>
                <a:gd name="connsiteX0" fmla="*/ 0 w 7162800"/>
                <a:gd name="connsiteY0" fmla="*/ 366713 h 528638"/>
                <a:gd name="connsiteX1" fmla="*/ 800100 w 7162800"/>
                <a:gd name="connsiteY1" fmla="*/ 528638 h 528638"/>
                <a:gd name="connsiteX2" fmla="*/ 1595437 w 7162800"/>
                <a:gd name="connsiteY2" fmla="*/ 328613 h 528638"/>
                <a:gd name="connsiteX3" fmla="*/ 2386012 w 7162800"/>
                <a:gd name="connsiteY3" fmla="*/ 228600 h 528638"/>
                <a:gd name="connsiteX4" fmla="*/ 3186112 w 7162800"/>
                <a:gd name="connsiteY4" fmla="*/ 233363 h 528638"/>
                <a:gd name="connsiteX5" fmla="*/ 3976687 w 7162800"/>
                <a:gd name="connsiteY5" fmla="*/ 214313 h 528638"/>
                <a:gd name="connsiteX6" fmla="*/ 4772025 w 7162800"/>
                <a:gd name="connsiteY6" fmla="*/ 171450 h 528638"/>
                <a:gd name="connsiteX7" fmla="*/ 5567362 w 7162800"/>
                <a:gd name="connsiteY7" fmla="*/ 104775 h 528638"/>
                <a:gd name="connsiteX8" fmla="*/ 6362700 w 7162800"/>
                <a:gd name="connsiteY8" fmla="*/ 123825 h 528638"/>
                <a:gd name="connsiteX9" fmla="*/ 7162800 w 7162800"/>
                <a:gd name="connsiteY9" fmla="*/ 0 h 528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62800" h="528638">
                  <a:moveTo>
                    <a:pt x="0" y="366713"/>
                  </a:moveTo>
                  <a:lnTo>
                    <a:pt x="800100" y="528638"/>
                  </a:lnTo>
                  <a:lnTo>
                    <a:pt x="1595437" y="328613"/>
                  </a:lnTo>
                  <a:lnTo>
                    <a:pt x="2386012" y="228600"/>
                  </a:lnTo>
                  <a:lnTo>
                    <a:pt x="3186112" y="233363"/>
                  </a:lnTo>
                  <a:lnTo>
                    <a:pt x="3976687" y="214313"/>
                  </a:lnTo>
                  <a:lnTo>
                    <a:pt x="4772025" y="171450"/>
                  </a:lnTo>
                  <a:lnTo>
                    <a:pt x="5567362" y="104775"/>
                  </a:lnTo>
                  <a:lnTo>
                    <a:pt x="6362700" y="123825"/>
                  </a:lnTo>
                  <a:lnTo>
                    <a:pt x="7162800" y="0"/>
                  </a:lnTo>
                </a:path>
              </a:pathLst>
            </a:cu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139" name="群組 138"/>
            <p:cNvGrpSpPr/>
            <p:nvPr/>
          </p:nvGrpSpPr>
          <p:grpSpPr>
            <a:xfrm>
              <a:off x="3377098" y="2303457"/>
              <a:ext cx="90000" cy="164750"/>
              <a:chOff x="2580173" y="2141532"/>
              <a:chExt cx="90000" cy="164750"/>
            </a:xfrm>
            <a:solidFill>
              <a:srgbClr val="0070C0"/>
            </a:solidFill>
          </p:grpSpPr>
          <p:grpSp>
            <p:nvGrpSpPr>
              <p:cNvPr id="140" name="群組 139"/>
              <p:cNvGrpSpPr/>
              <p:nvPr/>
            </p:nvGrpSpPr>
            <p:grpSpPr>
              <a:xfrm rot="5400000">
                <a:off x="2542798" y="2178907"/>
                <a:ext cx="164750" cy="90000"/>
                <a:chOff x="5686425" y="1983581"/>
                <a:chExt cx="584503" cy="106476"/>
              </a:xfrm>
              <a:grpFill/>
            </p:grpSpPr>
            <p:cxnSp>
              <p:nvCxnSpPr>
                <p:cNvPr id="142" name="直線接點 141"/>
                <p:cNvCxnSpPr/>
                <p:nvPr/>
              </p:nvCxnSpPr>
              <p:spPr>
                <a:xfrm>
                  <a:off x="5686425" y="2033586"/>
                  <a:ext cx="574747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直線接點 142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直線接點 143"/>
                <p:cNvCxnSpPr/>
                <p:nvPr/>
              </p:nvCxnSpPr>
              <p:spPr>
                <a:xfrm>
                  <a:off x="6270928" y="1983581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1" name="橢圓 140"/>
              <p:cNvSpPr/>
              <p:nvPr/>
            </p:nvSpPr>
            <p:spPr>
              <a:xfrm>
                <a:off x="2598738" y="2201069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45" name="群組 144"/>
            <p:cNvGrpSpPr/>
            <p:nvPr/>
          </p:nvGrpSpPr>
          <p:grpSpPr>
            <a:xfrm>
              <a:off x="4170852" y="2112959"/>
              <a:ext cx="89999" cy="154801"/>
              <a:chOff x="2580177" y="2141534"/>
              <a:chExt cx="89999" cy="154801"/>
            </a:xfrm>
            <a:solidFill>
              <a:srgbClr val="0070C0"/>
            </a:solidFill>
          </p:grpSpPr>
          <p:grpSp>
            <p:nvGrpSpPr>
              <p:cNvPr id="146" name="群組 145"/>
              <p:cNvGrpSpPr/>
              <p:nvPr/>
            </p:nvGrpSpPr>
            <p:grpSpPr>
              <a:xfrm rot="5400000">
                <a:off x="2547776" y="2173935"/>
                <a:ext cx="154801" cy="89999"/>
                <a:chOff x="5686425" y="1983582"/>
                <a:chExt cx="549205" cy="106475"/>
              </a:xfrm>
              <a:grpFill/>
            </p:grpSpPr>
            <p:cxnSp>
              <p:nvCxnSpPr>
                <p:cNvPr id="148" name="直線接點 147"/>
                <p:cNvCxnSpPr/>
                <p:nvPr/>
              </p:nvCxnSpPr>
              <p:spPr>
                <a:xfrm>
                  <a:off x="5686427" y="2033586"/>
                  <a:ext cx="549203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直線接點 148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直線接點 149"/>
                <p:cNvCxnSpPr/>
                <p:nvPr/>
              </p:nvCxnSpPr>
              <p:spPr>
                <a:xfrm>
                  <a:off x="6214603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7" name="橢圓 146"/>
              <p:cNvSpPr/>
              <p:nvPr/>
            </p:nvSpPr>
            <p:spPr>
              <a:xfrm>
                <a:off x="2598738" y="2191544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51" name="群組 150"/>
            <p:cNvGrpSpPr/>
            <p:nvPr/>
          </p:nvGrpSpPr>
          <p:grpSpPr>
            <a:xfrm>
              <a:off x="4967777" y="2020884"/>
              <a:ext cx="89999" cy="147601"/>
              <a:chOff x="2580177" y="2141534"/>
              <a:chExt cx="89999" cy="147601"/>
            </a:xfrm>
            <a:solidFill>
              <a:srgbClr val="0070C0"/>
            </a:solidFill>
          </p:grpSpPr>
          <p:grpSp>
            <p:nvGrpSpPr>
              <p:cNvPr id="152" name="群組 151"/>
              <p:cNvGrpSpPr/>
              <p:nvPr/>
            </p:nvGrpSpPr>
            <p:grpSpPr>
              <a:xfrm rot="5400000">
                <a:off x="2551376" y="2170335"/>
                <a:ext cx="147601" cy="89999"/>
                <a:chOff x="5686425" y="1983582"/>
                <a:chExt cx="523661" cy="106475"/>
              </a:xfrm>
              <a:grpFill/>
            </p:grpSpPr>
            <p:cxnSp>
              <p:nvCxnSpPr>
                <p:cNvPr id="154" name="直線接點 153"/>
                <p:cNvCxnSpPr/>
                <p:nvPr/>
              </p:nvCxnSpPr>
              <p:spPr>
                <a:xfrm>
                  <a:off x="5686429" y="2033587"/>
                  <a:ext cx="523657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直線接點 154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線接點 155"/>
                <p:cNvCxnSpPr/>
                <p:nvPr/>
              </p:nvCxnSpPr>
              <p:spPr>
                <a:xfrm>
                  <a:off x="619207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3" name="橢圓 152"/>
              <p:cNvSpPr/>
              <p:nvPr/>
            </p:nvSpPr>
            <p:spPr>
              <a:xfrm>
                <a:off x="2596357" y="2182813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57" name="群組 156"/>
            <p:cNvGrpSpPr/>
            <p:nvPr/>
          </p:nvGrpSpPr>
          <p:grpSpPr>
            <a:xfrm>
              <a:off x="5761527" y="2017709"/>
              <a:ext cx="89999" cy="158401"/>
              <a:chOff x="2580177" y="2141534"/>
              <a:chExt cx="89999" cy="158401"/>
            </a:xfrm>
            <a:solidFill>
              <a:srgbClr val="0070C0"/>
            </a:solidFill>
          </p:grpSpPr>
          <p:grpSp>
            <p:nvGrpSpPr>
              <p:cNvPr id="158" name="群組 157"/>
              <p:cNvGrpSpPr/>
              <p:nvPr/>
            </p:nvGrpSpPr>
            <p:grpSpPr>
              <a:xfrm rot="5400000">
                <a:off x="2545976" y="2175735"/>
                <a:ext cx="158401" cy="89999"/>
                <a:chOff x="5686425" y="1983582"/>
                <a:chExt cx="561977" cy="106475"/>
              </a:xfrm>
              <a:grpFill/>
            </p:grpSpPr>
            <p:cxnSp>
              <p:nvCxnSpPr>
                <p:cNvPr id="160" name="直線接點 159"/>
                <p:cNvCxnSpPr/>
                <p:nvPr/>
              </p:nvCxnSpPr>
              <p:spPr>
                <a:xfrm>
                  <a:off x="5686427" y="2033586"/>
                  <a:ext cx="561975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直線接點 160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直線接點 161"/>
                <p:cNvCxnSpPr/>
                <p:nvPr/>
              </p:nvCxnSpPr>
              <p:spPr>
                <a:xfrm>
                  <a:off x="6237132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9" name="橢圓 158"/>
              <p:cNvSpPr/>
              <p:nvPr/>
            </p:nvSpPr>
            <p:spPr>
              <a:xfrm>
                <a:off x="2599532" y="2191544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63" name="群組 162"/>
            <p:cNvGrpSpPr/>
            <p:nvPr/>
          </p:nvGrpSpPr>
          <p:grpSpPr>
            <a:xfrm>
              <a:off x="6555277" y="1970082"/>
              <a:ext cx="89999" cy="199675"/>
              <a:chOff x="2580177" y="2141532"/>
              <a:chExt cx="89999" cy="199675"/>
            </a:xfrm>
            <a:solidFill>
              <a:srgbClr val="0070C0"/>
            </a:solidFill>
          </p:grpSpPr>
          <p:grpSp>
            <p:nvGrpSpPr>
              <p:cNvPr id="164" name="群組 163"/>
              <p:cNvGrpSpPr/>
              <p:nvPr/>
            </p:nvGrpSpPr>
            <p:grpSpPr>
              <a:xfrm rot="5400000">
                <a:off x="2525339" y="2196370"/>
                <a:ext cx="199675" cy="89999"/>
                <a:chOff x="5686425" y="1983582"/>
                <a:chExt cx="708410" cy="106475"/>
              </a:xfrm>
              <a:grpFill/>
            </p:grpSpPr>
            <p:cxnSp>
              <p:nvCxnSpPr>
                <p:cNvPr id="166" name="直線接點 165"/>
                <p:cNvCxnSpPr/>
                <p:nvPr/>
              </p:nvCxnSpPr>
              <p:spPr>
                <a:xfrm>
                  <a:off x="5686429" y="2033587"/>
                  <a:ext cx="702467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直線接點 166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直線接點 167"/>
                <p:cNvCxnSpPr/>
                <p:nvPr/>
              </p:nvCxnSpPr>
              <p:spPr>
                <a:xfrm>
                  <a:off x="639483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5" name="橢圓 164"/>
              <p:cNvSpPr/>
              <p:nvPr/>
            </p:nvSpPr>
            <p:spPr>
              <a:xfrm>
                <a:off x="2596357" y="2216944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69" name="群組 168"/>
            <p:cNvGrpSpPr/>
            <p:nvPr/>
          </p:nvGrpSpPr>
          <p:grpSpPr>
            <a:xfrm>
              <a:off x="7350615" y="1910553"/>
              <a:ext cx="90000" cy="230628"/>
              <a:chOff x="2580178" y="2141535"/>
              <a:chExt cx="90000" cy="230628"/>
            </a:xfrm>
            <a:solidFill>
              <a:srgbClr val="0070C0"/>
            </a:solidFill>
          </p:grpSpPr>
          <p:grpSp>
            <p:nvGrpSpPr>
              <p:cNvPr id="170" name="群組 169"/>
              <p:cNvGrpSpPr/>
              <p:nvPr/>
            </p:nvGrpSpPr>
            <p:grpSpPr>
              <a:xfrm rot="5400000">
                <a:off x="2509864" y="2211849"/>
                <a:ext cx="230628" cy="90000"/>
                <a:chOff x="5686425" y="1983582"/>
                <a:chExt cx="818223" cy="106476"/>
              </a:xfrm>
              <a:grpFill/>
            </p:grpSpPr>
            <p:cxnSp>
              <p:nvCxnSpPr>
                <p:cNvPr id="172" name="直線接點 171"/>
                <p:cNvCxnSpPr/>
                <p:nvPr/>
              </p:nvCxnSpPr>
              <p:spPr>
                <a:xfrm>
                  <a:off x="5686429" y="2033588"/>
                  <a:ext cx="804642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接點 172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直線接點 173"/>
                <p:cNvCxnSpPr/>
                <p:nvPr/>
              </p:nvCxnSpPr>
              <p:spPr>
                <a:xfrm>
                  <a:off x="6504648" y="1983583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1" name="橢圓 170"/>
              <p:cNvSpPr/>
              <p:nvPr/>
            </p:nvSpPr>
            <p:spPr>
              <a:xfrm>
                <a:off x="2598738" y="2228849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75" name="群組 174"/>
            <p:cNvGrpSpPr/>
            <p:nvPr/>
          </p:nvGrpSpPr>
          <p:grpSpPr>
            <a:xfrm>
              <a:off x="8145957" y="1820077"/>
              <a:ext cx="90000" cy="285396"/>
              <a:chOff x="2580183" y="2141547"/>
              <a:chExt cx="90000" cy="285396"/>
            </a:xfrm>
            <a:solidFill>
              <a:srgbClr val="0070C0"/>
            </a:solidFill>
          </p:grpSpPr>
          <p:grpSp>
            <p:nvGrpSpPr>
              <p:cNvPr id="176" name="群組 175"/>
              <p:cNvGrpSpPr/>
              <p:nvPr/>
            </p:nvGrpSpPr>
            <p:grpSpPr>
              <a:xfrm rot="5400000">
                <a:off x="2482485" y="2239245"/>
                <a:ext cx="285396" cy="90000"/>
                <a:chOff x="5686425" y="1983582"/>
                <a:chExt cx="1012521" cy="106476"/>
              </a:xfrm>
              <a:grpFill/>
            </p:grpSpPr>
            <p:cxnSp>
              <p:nvCxnSpPr>
                <p:cNvPr id="178" name="直線接點 177"/>
                <p:cNvCxnSpPr/>
                <p:nvPr/>
              </p:nvCxnSpPr>
              <p:spPr>
                <a:xfrm>
                  <a:off x="5686429" y="2033588"/>
                  <a:ext cx="996215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直線接點 178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直線接點 179"/>
                <p:cNvCxnSpPr/>
                <p:nvPr/>
              </p:nvCxnSpPr>
              <p:spPr>
                <a:xfrm>
                  <a:off x="6698946" y="1983583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7" name="橢圓 176"/>
              <p:cNvSpPr/>
              <p:nvPr/>
            </p:nvSpPr>
            <p:spPr>
              <a:xfrm>
                <a:off x="2598738" y="2255041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81" name="群組 180"/>
            <p:cNvGrpSpPr/>
            <p:nvPr/>
          </p:nvGrpSpPr>
          <p:grpSpPr>
            <a:xfrm>
              <a:off x="8941295" y="1843881"/>
              <a:ext cx="90000" cy="278248"/>
              <a:chOff x="2580183" y="2141538"/>
              <a:chExt cx="90000" cy="278248"/>
            </a:xfrm>
            <a:solidFill>
              <a:srgbClr val="0070C0"/>
            </a:solidFill>
          </p:grpSpPr>
          <p:grpSp>
            <p:nvGrpSpPr>
              <p:cNvPr id="182" name="群組 181"/>
              <p:cNvGrpSpPr/>
              <p:nvPr/>
            </p:nvGrpSpPr>
            <p:grpSpPr>
              <a:xfrm rot="5400000">
                <a:off x="2486059" y="2235662"/>
                <a:ext cx="278248" cy="90000"/>
                <a:chOff x="5686425" y="1983582"/>
                <a:chExt cx="987168" cy="106476"/>
              </a:xfrm>
              <a:grpFill/>
            </p:grpSpPr>
            <p:cxnSp>
              <p:nvCxnSpPr>
                <p:cNvPr id="184" name="直線接點 183"/>
                <p:cNvCxnSpPr/>
                <p:nvPr/>
              </p:nvCxnSpPr>
              <p:spPr>
                <a:xfrm>
                  <a:off x="5686429" y="2033588"/>
                  <a:ext cx="983450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直線接點 184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直線接點 185"/>
                <p:cNvCxnSpPr/>
                <p:nvPr/>
              </p:nvCxnSpPr>
              <p:spPr>
                <a:xfrm>
                  <a:off x="6673593" y="1983583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3" name="橢圓 182"/>
              <p:cNvSpPr/>
              <p:nvPr/>
            </p:nvSpPr>
            <p:spPr>
              <a:xfrm>
                <a:off x="2598738" y="2250278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87" name="群組 186"/>
            <p:cNvGrpSpPr/>
            <p:nvPr/>
          </p:nvGrpSpPr>
          <p:grpSpPr>
            <a:xfrm>
              <a:off x="9739015" y="1724813"/>
              <a:ext cx="90000" cy="259201"/>
              <a:chOff x="2580184" y="2141533"/>
              <a:chExt cx="90000" cy="259201"/>
            </a:xfrm>
            <a:solidFill>
              <a:srgbClr val="0070C0"/>
            </a:solidFill>
          </p:grpSpPr>
          <p:grpSp>
            <p:nvGrpSpPr>
              <p:cNvPr id="188" name="群組 187"/>
              <p:cNvGrpSpPr/>
              <p:nvPr/>
            </p:nvGrpSpPr>
            <p:grpSpPr>
              <a:xfrm rot="5400000">
                <a:off x="2495583" y="2226134"/>
                <a:ext cx="259201" cy="90000"/>
                <a:chOff x="5686425" y="1983582"/>
                <a:chExt cx="919596" cy="106476"/>
              </a:xfrm>
              <a:grpFill/>
            </p:grpSpPr>
            <p:cxnSp>
              <p:nvCxnSpPr>
                <p:cNvPr id="190" name="直線接點 189"/>
                <p:cNvCxnSpPr/>
                <p:nvPr/>
              </p:nvCxnSpPr>
              <p:spPr>
                <a:xfrm>
                  <a:off x="5686430" y="2033587"/>
                  <a:ext cx="919591" cy="0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直線接點 190"/>
                <p:cNvCxnSpPr/>
                <p:nvPr/>
              </p:nvCxnSpPr>
              <p:spPr>
                <a:xfrm>
                  <a:off x="5686425" y="1983582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直線接點 191"/>
                <p:cNvCxnSpPr/>
                <p:nvPr/>
              </p:nvCxnSpPr>
              <p:spPr>
                <a:xfrm>
                  <a:off x="6606011" y="1983583"/>
                  <a:ext cx="0" cy="106475"/>
                </a:xfrm>
                <a:prstGeom prst="line">
                  <a:avLst/>
                </a:prstGeom>
                <a:grpFill/>
                <a:ln w="952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9" name="橢圓 188"/>
              <p:cNvSpPr/>
              <p:nvPr/>
            </p:nvSpPr>
            <p:spPr>
              <a:xfrm>
                <a:off x="2598738" y="2243135"/>
                <a:ext cx="54000" cy="54000"/>
              </a:xfrm>
              <a:prstGeom prst="ellipse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28" name="群組 27"/>
            <p:cNvGrpSpPr/>
            <p:nvPr/>
          </p:nvGrpSpPr>
          <p:grpSpPr>
            <a:xfrm>
              <a:off x="8389093" y="4079242"/>
              <a:ext cx="1618505" cy="246221"/>
              <a:chOff x="8204943" y="3920492"/>
              <a:chExt cx="1618505" cy="246221"/>
            </a:xfrm>
          </p:grpSpPr>
          <p:grpSp>
            <p:nvGrpSpPr>
              <p:cNvPr id="193" name="群組 192"/>
              <p:cNvGrpSpPr/>
              <p:nvPr/>
            </p:nvGrpSpPr>
            <p:grpSpPr>
              <a:xfrm>
                <a:off x="9002033" y="3920492"/>
                <a:ext cx="821415" cy="246221"/>
                <a:chOff x="8776630" y="3433649"/>
                <a:chExt cx="818692" cy="246221"/>
              </a:xfrm>
            </p:grpSpPr>
            <p:sp>
              <p:nvSpPr>
                <p:cNvPr id="195" name="TextBox 127">
                  <a:extLst>
                    <a:ext uri="{FF2B5EF4-FFF2-40B4-BE49-F238E27FC236}">
                      <a16:creationId xmlns:a16="http://schemas.microsoft.com/office/drawing/2014/main" xmlns="" id="{0F851708-C2AB-4A2A-88A0-E7F76F1B26A2}"/>
                    </a:ext>
                  </a:extLst>
                </p:cNvPr>
                <p:cNvSpPr txBox="1"/>
                <p:nvPr/>
              </p:nvSpPr>
              <p:spPr>
                <a:xfrm>
                  <a:off x="9077078" y="3433649"/>
                  <a:ext cx="51824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L+C</a:t>
                  </a:r>
                  <a:endParaRPr lang="en-US" sz="10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97" name="Straight Connector 132">
                  <a:extLst>
                    <a:ext uri="{FF2B5EF4-FFF2-40B4-BE49-F238E27FC236}">
                      <a16:creationId xmlns:a16="http://schemas.microsoft.com/office/drawing/2014/main" xmlns="" id="{854FDCED-2603-4300-8E69-10AC56A0F0AC}"/>
                    </a:ext>
                  </a:extLst>
                </p:cNvPr>
                <p:cNvCxnSpPr/>
                <p:nvPr/>
              </p:nvCxnSpPr>
              <p:spPr>
                <a:xfrm>
                  <a:off x="8776630" y="3555728"/>
                  <a:ext cx="288000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群組 26"/>
              <p:cNvGrpSpPr/>
              <p:nvPr/>
            </p:nvGrpSpPr>
            <p:grpSpPr>
              <a:xfrm>
                <a:off x="8204943" y="3920492"/>
                <a:ext cx="812057" cy="246221"/>
                <a:chOff x="8204943" y="3938696"/>
                <a:chExt cx="812057" cy="246221"/>
              </a:xfrm>
            </p:grpSpPr>
            <p:sp>
              <p:nvSpPr>
                <p:cNvPr id="198" name="TextBox 120">
                  <a:extLst>
                    <a:ext uri="{FF2B5EF4-FFF2-40B4-BE49-F238E27FC236}">
                      <a16:creationId xmlns:a16="http://schemas.microsoft.com/office/drawing/2014/main" xmlns="" id="{F9F22494-6B3F-4270-9884-803EDC8A9599}"/>
                    </a:ext>
                  </a:extLst>
                </p:cNvPr>
                <p:cNvSpPr txBox="1"/>
                <p:nvPr/>
              </p:nvSpPr>
              <p:spPr>
                <a:xfrm>
                  <a:off x="8509730" y="3938696"/>
                  <a:ext cx="507270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N+C</a:t>
                  </a:r>
                  <a:endParaRPr lang="en-US" sz="10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99" name="Straight Connector 131">
                  <a:extLst>
                    <a:ext uri="{FF2B5EF4-FFF2-40B4-BE49-F238E27FC236}">
                      <a16:creationId xmlns:a16="http://schemas.microsoft.com/office/drawing/2014/main" xmlns="" id="{22543549-35FB-4ABB-ACC4-8E0E1259F4B9}"/>
                    </a:ext>
                  </a:extLst>
                </p:cNvPr>
                <p:cNvCxnSpPr/>
                <p:nvPr/>
              </p:nvCxnSpPr>
              <p:spPr>
                <a:xfrm>
                  <a:off x="8204943" y="4060775"/>
                  <a:ext cx="288958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6" name="矩形 15"/>
          <p:cNvSpPr/>
          <p:nvPr/>
        </p:nvSpPr>
        <p:spPr>
          <a:xfrm>
            <a:off x="1637842" y="506777"/>
            <a:ext cx="9356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TW" b="1" kern="0" dirty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Supplementary Figure S3: </a:t>
            </a:r>
            <a:endParaRPr lang="en-US" altLang="zh-TW" b="1" kern="0" dirty="0" smtClean="0">
              <a:solidFill>
                <a:srgbClr val="0070C0"/>
              </a:solidFill>
              <a:latin typeface="Arial" panose="020B0604020202020204" pitchFamily="34" charset="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US" altLang="zh-TW" b="1" kern="0" dirty="0" smtClean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Mean </a:t>
            </a:r>
            <a:r>
              <a:rPr lang="en-US" altLang="zh-TW" b="1" kern="0" dirty="0">
                <a:solidFill>
                  <a:srgbClr val="0070C0"/>
                </a:solidFill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EORTC QLQ-C30-Global Health Status Score by Cycle in the Asian Subgroup</a:t>
            </a:r>
            <a:endParaRPr lang="zh-TW" altLang="zh-TW" b="1" kern="100" dirty="0">
              <a:solidFill>
                <a:srgbClr val="0070C0"/>
              </a:solidFill>
              <a:effectLst/>
              <a:latin typeface="Arial" panose="020B0604020202020204" pitchFamily="34" charset="0"/>
              <a:ea typeface="Microsoft JhengHei UI" panose="020B0604030504040204" pitchFamily="34" charset="-120"/>
              <a:cs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803093" y="6365905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TW" sz="1000" kern="0" dirty="0">
                <a:latin typeface="Arial" panose="020B0604020202020204" pitchFamily="34" charset="0"/>
                <a:ea typeface="Microsoft JhengHei UI" panose="020B0604030504040204" pitchFamily="34" charset="-120"/>
                <a:cs typeface="Arial" panose="020B0604020202020204" pitchFamily="34" charset="0"/>
              </a:rPr>
              <a:t>L+C, lapatinib plus capecitabine; N+C, neratinib plus capecitabine; SE, standard error.</a:t>
            </a:r>
            <a:endParaRPr lang="zh-TW" altLang="zh-TW" sz="1000" kern="100" dirty="0">
              <a:effectLst/>
              <a:latin typeface="Arial" panose="020B0604020202020204" pitchFamily="34" charset="0"/>
              <a:ea typeface="Microsoft JhengHei UI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01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621</Words>
  <Application>Microsoft Office PowerPoint</Application>
  <PresentationFormat>寬螢幕</PresentationFormat>
  <Paragraphs>119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0" baseType="lpstr">
      <vt:lpstr>Microsoft JhengHei UI</vt:lpstr>
      <vt:lpstr>新細明體</vt:lpstr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Ned</dc:creator>
  <cp:lastModifiedBy>Ned</cp:lastModifiedBy>
  <cp:revision>5</cp:revision>
  <dcterms:created xsi:type="dcterms:W3CDTF">2021-03-23T03:48:54Z</dcterms:created>
  <dcterms:modified xsi:type="dcterms:W3CDTF">2021-03-23T04:13:10Z</dcterms:modified>
</cp:coreProperties>
</file>