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8" r:id="rId2"/>
  </p:sldIdLst>
  <p:sldSz cx="611981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9" autoAdjust="0"/>
    <p:restoredTop sz="94660"/>
  </p:normalViewPr>
  <p:slideViewPr>
    <p:cSldViewPr snapToGrid="0">
      <p:cViewPr>
        <p:scale>
          <a:sx n="60" d="100"/>
          <a:sy n="60" d="100"/>
        </p:scale>
        <p:origin x="3654" y="14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942577"/>
            <a:ext cx="5201841" cy="2005142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3025045"/>
            <a:ext cx="4589860" cy="1390533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02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58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306637"/>
            <a:ext cx="1319585" cy="488086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306637"/>
            <a:ext cx="3882256" cy="488086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110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947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1435864"/>
            <a:ext cx="5278339" cy="2395771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3854300"/>
            <a:ext cx="5278339" cy="1259879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27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1533187"/>
            <a:ext cx="2600921" cy="365431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1533187"/>
            <a:ext cx="2600921" cy="365431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74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306639"/>
            <a:ext cx="5278339" cy="111322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411865"/>
            <a:ext cx="2588967" cy="69193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2103799"/>
            <a:ext cx="2588967" cy="30943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411865"/>
            <a:ext cx="2601718" cy="69193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2103799"/>
            <a:ext cx="2601718" cy="30943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574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813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383963"/>
            <a:ext cx="1973799" cy="1343872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829256"/>
            <a:ext cx="3098155" cy="4092942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1727835"/>
            <a:ext cx="1973799" cy="3201028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458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383963"/>
            <a:ext cx="1973799" cy="1343872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829256"/>
            <a:ext cx="3098155" cy="4092942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1727835"/>
            <a:ext cx="1973799" cy="3201028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28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306639"/>
            <a:ext cx="5278339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1533187"/>
            <a:ext cx="5278339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5338158"/>
            <a:ext cx="1376958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5338158"/>
            <a:ext cx="2065437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5338158"/>
            <a:ext cx="1376958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90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0" name="Grupo 849">
            <a:extLst>
              <a:ext uri="{FF2B5EF4-FFF2-40B4-BE49-F238E27FC236}">
                <a16:creationId xmlns:a16="http://schemas.microsoft.com/office/drawing/2014/main" id="{E07ECCE8-6426-45E3-8FCA-584E981D719C}"/>
              </a:ext>
            </a:extLst>
          </p:cNvPr>
          <p:cNvGrpSpPr/>
          <p:nvPr/>
        </p:nvGrpSpPr>
        <p:grpSpPr>
          <a:xfrm>
            <a:off x="25321" y="153111"/>
            <a:ext cx="6052689" cy="5512581"/>
            <a:chOff x="410329" y="377699"/>
            <a:chExt cx="6052689" cy="5512581"/>
          </a:xfrm>
        </p:grpSpPr>
        <p:sp>
          <p:nvSpPr>
            <p:cNvPr id="851" name="Rectángulo 850">
              <a:extLst>
                <a:ext uri="{FF2B5EF4-FFF2-40B4-BE49-F238E27FC236}">
                  <a16:creationId xmlns:a16="http://schemas.microsoft.com/office/drawing/2014/main" id="{0A13CA21-AA2F-4EA2-AA00-8555613B690D}"/>
                </a:ext>
              </a:extLst>
            </p:cNvPr>
            <p:cNvSpPr/>
            <p:nvPr/>
          </p:nvSpPr>
          <p:spPr>
            <a:xfrm>
              <a:off x="1668100" y="1691247"/>
              <a:ext cx="54000" cy="54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852" name="CuadroTexto 851">
              <a:extLst>
                <a:ext uri="{FF2B5EF4-FFF2-40B4-BE49-F238E27FC236}">
                  <a16:creationId xmlns:a16="http://schemas.microsoft.com/office/drawing/2014/main" id="{91C10736-3023-47F4-A172-3D66E11FFE0C}"/>
                </a:ext>
              </a:extLst>
            </p:cNvPr>
            <p:cNvSpPr txBox="1"/>
            <p:nvPr/>
          </p:nvSpPr>
          <p:spPr>
            <a:xfrm>
              <a:off x="1671379" y="1610247"/>
              <a:ext cx="504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/>
                <a:t>200 </a:t>
              </a:r>
              <a:r>
                <a:rPr lang="es-ES" sz="800" dirty="0" err="1"/>
                <a:t>nM</a:t>
              </a:r>
              <a:endParaRPr lang="en-US" sz="800" dirty="0"/>
            </a:p>
          </p:txBody>
        </p:sp>
        <p:sp>
          <p:nvSpPr>
            <p:cNvPr id="853" name="Rectángulo 852">
              <a:extLst>
                <a:ext uri="{FF2B5EF4-FFF2-40B4-BE49-F238E27FC236}">
                  <a16:creationId xmlns:a16="http://schemas.microsoft.com/office/drawing/2014/main" id="{14743529-BB14-42D7-907B-C4EEFCA7BCF0}"/>
                </a:ext>
              </a:extLst>
            </p:cNvPr>
            <p:cNvSpPr/>
            <p:nvPr/>
          </p:nvSpPr>
          <p:spPr>
            <a:xfrm>
              <a:off x="1668100" y="1844127"/>
              <a:ext cx="54000" cy="5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854" name="Rectángulo 853">
              <a:extLst>
                <a:ext uri="{FF2B5EF4-FFF2-40B4-BE49-F238E27FC236}">
                  <a16:creationId xmlns:a16="http://schemas.microsoft.com/office/drawing/2014/main" id="{349DF282-F5D8-40D8-90E4-05A84BCEBB40}"/>
                </a:ext>
              </a:extLst>
            </p:cNvPr>
            <p:cNvSpPr/>
            <p:nvPr/>
          </p:nvSpPr>
          <p:spPr>
            <a:xfrm>
              <a:off x="2153735" y="1691247"/>
              <a:ext cx="54000" cy="54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855" name="CuadroTexto 854">
              <a:extLst>
                <a:ext uri="{FF2B5EF4-FFF2-40B4-BE49-F238E27FC236}">
                  <a16:creationId xmlns:a16="http://schemas.microsoft.com/office/drawing/2014/main" id="{ADD92367-A6B9-4636-A044-981CB13E8ED1}"/>
                </a:ext>
              </a:extLst>
            </p:cNvPr>
            <p:cNvSpPr txBox="1"/>
            <p:nvPr/>
          </p:nvSpPr>
          <p:spPr>
            <a:xfrm>
              <a:off x="2154274" y="1610247"/>
              <a:ext cx="432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/>
                <a:t>1 µM</a:t>
              </a:r>
              <a:endParaRPr lang="en-US" sz="800" dirty="0"/>
            </a:p>
          </p:txBody>
        </p:sp>
        <p:sp>
          <p:nvSpPr>
            <p:cNvPr id="856" name="Rectángulo 855">
              <a:extLst>
                <a:ext uri="{FF2B5EF4-FFF2-40B4-BE49-F238E27FC236}">
                  <a16:creationId xmlns:a16="http://schemas.microsoft.com/office/drawing/2014/main" id="{2597E9A1-1E81-4925-9538-2297DF454652}"/>
                </a:ext>
              </a:extLst>
            </p:cNvPr>
            <p:cNvSpPr/>
            <p:nvPr/>
          </p:nvSpPr>
          <p:spPr>
            <a:xfrm>
              <a:off x="2153735" y="1844127"/>
              <a:ext cx="54000" cy="5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857" name="CuadroTexto 856">
              <a:extLst>
                <a:ext uri="{FF2B5EF4-FFF2-40B4-BE49-F238E27FC236}">
                  <a16:creationId xmlns:a16="http://schemas.microsoft.com/office/drawing/2014/main" id="{B3A40668-12E8-4A6F-A371-146A6B59861D}"/>
                </a:ext>
              </a:extLst>
            </p:cNvPr>
            <p:cNvSpPr txBox="1"/>
            <p:nvPr/>
          </p:nvSpPr>
          <p:spPr>
            <a:xfrm>
              <a:off x="1991191" y="5674280"/>
              <a:ext cx="612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/>
                <a:t>PCI-24781</a:t>
              </a:r>
            </a:p>
            <a:p>
              <a:pPr algn="ctr"/>
              <a:endParaRPr lang="en-US" sz="800" dirty="0"/>
            </a:p>
          </p:txBody>
        </p:sp>
        <p:sp>
          <p:nvSpPr>
            <p:cNvPr id="858" name="CuadroTexto 857">
              <a:extLst>
                <a:ext uri="{FF2B5EF4-FFF2-40B4-BE49-F238E27FC236}">
                  <a16:creationId xmlns:a16="http://schemas.microsoft.com/office/drawing/2014/main" id="{34C528C8-16CD-4A07-BB5A-92B804F21E36}"/>
                </a:ext>
              </a:extLst>
            </p:cNvPr>
            <p:cNvSpPr txBox="1"/>
            <p:nvPr/>
          </p:nvSpPr>
          <p:spPr>
            <a:xfrm>
              <a:off x="2463882" y="5674280"/>
              <a:ext cx="540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/>
                <a:t>TMP195</a:t>
              </a:r>
            </a:p>
            <a:p>
              <a:pPr algn="ctr"/>
              <a:endParaRPr lang="en-US" sz="800" dirty="0"/>
            </a:p>
          </p:txBody>
        </p:sp>
        <p:sp>
          <p:nvSpPr>
            <p:cNvPr id="859" name="CuadroTexto 858">
              <a:extLst>
                <a:ext uri="{FF2B5EF4-FFF2-40B4-BE49-F238E27FC236}">
                  <a16:creationId xmlns:a16="http://schemas.microsoft.com/office/drawing/2014/main" id="{51B85581-16F3-4685-8D71-C33EF4D122AE}"/>
                </a:ext>
              </a:extLst>
            </p:cNvPr>
            <p:cNvSpPr txBox="1"/>
            <p:nvPr/>
          </p:nvSpPr>
          <p:spPr>
            <a:xfrm>
              <a:off x="1487048" y="5674280"/>
              <a:ext cx="789247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/>
                <a:t>TSA </a:t>
              </a:r>
            </a:p>
            <a:p>
              <a:pPr algn="ctr"/>
              <a:endParaRPr lang="en-US" sz="800" dirty="0"/>
            </a:p>
          </p:txBody>
        </p:sp>
        <p:sp>
          <p:nvSpPr>
            <p:cNvPr id="860" name="CuadroTexto 859">
              <a:extLst>
                <a:ext uri="{FF2B5EF4-FFF2-40B4-BE49-F238E27FC236}">
                  <a16:creationId xmlns:a16="http://schemas.microsoft.com/office/drawing/2014/main" id="{6CF8B31C-0016-4876-9EAE-7A9D9F7AED33}"/>
                </a:ext>
              </a:extLst>
            </p:cNvPr>
            <p:cNvSpPr txBox="1"/>
            <p:nvPr/>
          </p:nvSpPr>
          <p:spPr>
            <a:xfrm>
              <a:off x="2913440" y="5674280"/>
              <a:ext cx="504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 err="1"/>
                <a:t>Sirtinol</a:t>
              </a:r>
              <a:endParaRPr lang="es-ES" sz="800" dirty="0"/>
            </a:p>
            <a:p>
              <a:pPr algn="ctr"/>
              <a:r>
                <a:rPr lang="es-ES" sz="800" dirty="0"/>
                <a:t> </a:t>
              </a:r>
              <a:endParaRPr lang="en-US" sz="800" dirty="0"/>
            </a:p>
          </p:txBody>
        </p:sp>
        <p:cxnSp>
          <p:nvCxnSpPr>
            <p:cNvPr id="861" name="Conector recto 860">
              <a:extLst>
                <a:ext uri="{FF2B5EF4-FFF2-40B4-BE49-F238E27FC236}">
                  <a16:creationId xmlns:a16="http://schemas.microsoft.com/office/drawing/2014/main" id="{8166B84A-B7D1-467D-A012-B012C87F9059}"/>
                </a:ext>
              </a:extLst>
            </p:cNvPr>
            <p:cNvCxnSpPr/>
            <p:nvPr/>
          </p:nvCxnSpPr>
          <p:spPr>
            <a:xfrm>
              <a:off x="1498516" y="1551557"/>
              <a:ext cx="1728000" cy="0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62" name="CuadroTexto 861">
              <a:extLst>
                <a:ext uri="{FF2B5EF4-FFF2-40B4-BE49-F238E27FC236}">
                  <a16:creationId xmlns:a16="http://schemas.microsoft.com/office/drawing/2014/main" id="{D7636533-A3F0-462D-9964-A95EF859F993}"/>
                </a:ext>
              </a:extLst>
            </p:cNvPr>
            <p:cNvSpPr txBox="1"/>
            <p:nvPr/>
          </p:nvSpPr>
          <p:spPr>
            <a:xfrm>
              <a:off x="2085064" y="1221839"/>
              <a:ext cx="5732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" sz="1200" b="1" dirty="0"/>
                <a:t>HK-2</a:t>
              </a:r>
              <a:endParaRPr lang="en-US" sz="1200" b="1" dirty="0"/>
            </a:p>
          </p:txBody>
        </p:sp>
        <p:sp>
          <p:nvSpPr>
            <p:cNvPr id="863" name="CuadroTexto 862">
              <a:extLst>
                <a:ext uri="{FF2B5EF4-FFF2-40B4-BE49-F238E27FC236}">
                  <a16:creationId xmlns:a16="http://schemas.microsoft.com/office/drawing/2014/main" id="{EC5C7211-8D3A-452D-9392-32727CF09839}"/>
                </a:ext>
              </a:extLst>
            </p:cNvPr>
            <p:cNvSpPr txBox="1"/>
            <p:nvPr/>
          </p:nvSpPr>
          <p:spPr>
            <a:xfrm>
              <a:off x="1119210" y="5674280"/>
              <a:ext cx="789247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/>
                <a:t>Ctrl </a:t>
              </a:r>
            </a:p>
          </p:txBody>
        </p:sp>
        <p:graphicFrame>
          <p:nvGraphicFramePr>
            <p:cNvPr id="864" name="Objeto 863">
              <a:extLst>
                <a:ext uri="{FF2B5EF4-FFF2-40B4-BE49-F238E27FC236}">
                  <a16:creationId xmlns:a16="http://schemas.microsoft.com/office/drawing/2014/main" id="{48BBCD88-4719-448F-82A3-6F22D725E0E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25261300"/>
                </p:ext>
              </p:extLst>
            </p:nvPr>
          </p:nvGraphicFramePr>
          <p:xfrm>
            <a:off x="1087428" y="1897656"/>
            <a:ext cx="2304000" cy="14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7" r:id="rId2" imgW="5095200" imgH="3405977" progId="Prism7.Document">
                    <p:embed/>
                  </p:oleObj>
                </mc:Choice>
                <mc:Fallback>
                  <p:oleObj name="Prism 7" r:id="rId2" imgW="5095200" imgH="3405977" progId="Prism7.Document">
                    <p:embed/>
                    <p:pic>
                      <p:nvPicPr>
                        <p:cNvPr id="78" name="Objeto 77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087428" y="1897656"/>
                          <a:ext cx="2304000" cy="1404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65" name="CuadroTexto 864">
              <a:extLst>
                <a:ext uri="{FF2B5EF4-FFF2-40B4-BE49-F238E27FC236}">
                  <a16:creationId xmlns:a16="http://schemas.microsoft.com/office/drawing/2014/main" id="{A71DDF04-7D98-4695-90BE-0F8CEB11B06A}"/>
                </a:ext>
              </a:extLst>
            </p:cNvPr>
            <p:cNvSpPr txBox="1"/>
            <p:nvPr/>
          </p:nvSpPr>
          <p:spPr>
            <a:xfrm>
              <a:off x="1671379" y="1763127"/>
              <a:ext cx="504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/>
                <a:t>400 </a:t>
              </a:r>
              <a:r>
                <a:rPr lang="es-ES" sz="800" dirty="0" err="1"/>
                <a:t>nM</a:t>
              </a:r>
              <a:endParaRPr lang="en-US" sz="800" dirty="0"/>
            </a:p>
          </p:txBody>
        </p:sp>
        <p:sp>
          <p:nvSpPr>
            <p:cNvPr id="866" name="CuadroTexto 865">
              <a:extLst>
                <a:ext uri="{FF2B5EF4-FFF2-40B4-BE49-F238E27FC236}">
                  <a16:creationId xmlns:a16="http://schemas.microsoft.com/office/drawing/2014/main" id="{F66F5B2A-DD0C-42F7-A496-7799034F2FF6}"/>
                </a:ext>
              </a:extLst>
            </p:cNvPr>
            <p:cNvSpPr txBox="1"/>
            <p:nvPr/>
          </p:nvSpPr>
          <p:spPr>
            <a:xfrm>
              <a:off x="2154274" y="1763127"/>
              <a:ext cx="432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/>
                <a:t>2 µM</a:t>
              </a:r>
              <a:endParaRPr lang="en-US" sz="800" dirty="0"/>
            </a:p>
          </p:txBody>
        </p:sp>
        <p:sp>
          <p:nvSpPr>
            <p:cNvPr id="867" name="Rectángulo 866">
              <a:extLst>
                <a:ext uri="{FF2B5EF4-FFF2-40B4-BE49-F238E27FC236}">
                  <a16:creationId xmlns:a16="http://schemas.microsoft.com/office/drawing/2014/main" id="{2DE38BD8-CC47-4808-81E5-D7D1A2B0AA97}"/>
                </a:ext>
              </a:extLst>
            </p:cNvPr>
            <p:cNvSpPr/>
            <p:nvPr/>
          </p:nvSpPr>
          <p:spPr>
            <a:xfrm>
              <a:off x="2560457" y="1691247"/>
              <a:ext cx="54000" cy="54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868" name="CuadroTexto 867">
              <a:extLst>
                <a:ext uri="{FF2B5EF4-FFF2-40B4-BE49-F238E27FC236}">
                  <a16:creationId xmlns:a16="http://schemas.microsoft.com/office/drawing/2014/main" id="{38871890-B1D9-497B-A012-6AC8B513837B}"/>
                </a:ext>
              </a:extLst>
            </p:cNvPr>
            <p:cNvSpPr txBox="1"/>
            <p:nvPr/>
          </p:nvSpPr>
          <p:spPr>
            <a:xfrm>
              <a:off x="2560996" y="1610247"/>
              <a:ext cx="432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/>
                <a:t>5 µM</a:t>
              </a:r>
              <a:endParaRPr lang="en-US" sz="800" dirty="0"/>
            </a:p>
          </p:txBody>
        </p:sp>
        <p:sp>
          <p:nvSpPr>
            <p:cNvPr id="869" name="Rectángulo 868">
              <a:extLst>
                <a:ext uri="{FF2B5EF4-FFF2-40B4-BE49-F238E27FC236}">
                  <a16:creationId xmlns:a16="http://schemas.microsoft.com/office/drawing/2014/main" id="{470D6BC1-D2D2-4EBF-B047-E2EA92FF0B25}"/>
                </a:ext>
              </a:extLst>
            </p:cNvPr>
            <p:cNvSpPr/>
            <p:nvPr/>
          </p:nvSpPr>
          <p:spPr>
            <a:xfrm>
              <a:off x="2560457" y="1844127"/>
              <a:ext cx="54000" cy="5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870" name="CuadroTexto 869">
              <a:extLst>
                <a:ext uri="{FF2B5EF4-FFF2-40B4-BE49-F238E27FC236}">
                  <a16:creationId xmlns:a16="http://schemas.microsoft.com/office/drawing/2014/main" id="{DEF1012D-BFAE-474F-BA90-7C87C8C314E3}"/>
                </a:ext>
              </a:extLst>
            </p:cNvPr>
            <p:cNvSpPr txBox="1"/>
            <p:nvPr/>
          </p:nvSpPr>
          <p:spPr>
            <a:xfrm>
              <a:off x="2560996" y="1763127"/>
              <a:ext cx="468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/>
                <a:t>10 µM</a:t>
              </a:r>
              <a:endParaRPr lang="en-US" sz="800" dirty="0"/>
            </a:p>
          </p:txBody>
        </p:sp>
        <p:sp>
          <p:nvSpPr>
            <p:cNvPr id="871" name="Rectángulo 870">
              <a:extLst>
                <a:ext uri="{FF2B5EF4-FFF2-40B4-BE49-F238E27FC236}">
                  <a16:creationId xmlns:a16="http://schemas.microsoft.com/office/drawing/2014/main" id="{3CFA5138-981C-477B-BE2F-0C18B746152A}"/>
                </a:ext>
              </a:extLst>
            </p:cNvPr>
            <p:cNvSpPr/>
            <p:nvPr/>
          </p:nvSpPr>
          <p:spPr>
            <a:xfrm>
              <a:off x="2968135" y="1691247"/>
              <a:ext cx="54000" cy="54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872" name="CuadroTexto 871">
              <a:extLst>
                <a:ext uri="{FF2B5EF4-FFF2-40B4-BE49-F238E27FC236}">
                  <a16:creationId xmlns:a16="http://schemas.microsoft.com/office/drawing/2014/main" id="{38855F6B-E38E-48B2-9B5E-E49C519D9455}"/>
                </a:ext>
              </a:extLst>
            </p:cNvPr>
            <p:cNvSpPr txBox="1"/>
            <p:nvPr/>
          </p:nvSpPr>
          <p:spPr>
            <a:xfrm>
              <a:off x="2968674" y="1610247"/>
              <a:ext cx="432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/>
                <a:t>5 µM</a:t>
              </a:r>
              <a:endParaRPr lang="en-US" sz="800" dirty="0"/>
            </a:p>
          </p:txBody>
        </p:sp>
        <p:sp>
          <p:nvSpPr>
            <p:cNvPr id="873" name="Rectángulo 872">
              <a:extLst>
                <a:ext uri="{FF2B5EF4-FFF2-40B4-BE49-F238E27FC236}">
                  <a16:creationId xmlns:a16="http://schemas.microsoft.com/office/drawing/2014/main" id="{1BC2463E-F060-4087-99D4-E1D2466A54DF}"/>
                </a:ext>
              </a:extLst>
            </p:cNvPr>
            <p:cNvSpPr/>
            <p:nvPr/>
          </p:nvSpPr>
          <p:spPr>
            <a:xfrm>
              <a:off x="2968135" y="1844127"/>
              <a:ext cx="54000" cy="5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874" name="CuadroTexto 873">
              <a:extLst>
                <a:ext uri="{FF2B5EF4-FFF2-40B4-BE49-F238E27FC236}">
                  <a16:creationId xmlns:a16="http://schemas.microsoft.com/office/drawing/2014/main" id="{94E743C6-8F48-484B-B8EF-C3D4C34AD4C4}"/>
                </a:ext>
              </a:extLst>
            </p:cNvPr>
            <p:cNvSpPr txBox="1"/>
            <p:nvPr/>
          </p:nvSpPr>
          <p:spPr>
            <a:xfrm>
              <a:off x="2968674" y="1763127"/>
              <a:ext cx="468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/>
                <a:t>10 µM</a:t>
              </a:r>
              <a:endParaRPr lang="en-US" sz="800" dirty="0"/>
            </a:p>
          </p:txBody>
        </p:sp>
        <p:sp>
          <p:nvSpPr>
            <p:cNvPr id="875" name="CuadroTexto 874">
              <a:extLst>
                <a:ext uri="{FF2B5EF4-FFF2-40B4-BE49-F238E27FC236}">
                  <a16:creationId xmlns:a16="http://schemas.microsoft.com/office/drawing/2014/main" id="{0E27EFEC-DE5B-44A9-B348-5930B703A60D}"/>
                </a:ext>
              </a:extLst>
            </p:cNvPr>
            <p:cNvSpPr txBox="1"/>
            <p:nvPr/>
          </p:nvSpPr>
          <p:spPr>
            <a:xfrm rot="16200000">
              <a:off x="-40164" y="2444598"/>
              <a:ext cx="18631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00" dirty="0"/>
                <a:t>ACE-2/GAPDH (2e-dCT, x 10</a:t>
              </a:r>
              <a:r>
                <a:rPr lang="es-ES" sz="1000" baseline="30000" dirty="0"/>
                <a:t>3</a:t>
              </a:r>
              <a:r>
                <a:rPr lang="es-ES" sz="1000" dirty="0"/>
                <a:t>)</a:t>
              </a:r>
            </a:p>
          </p:txBody>
        </p:sp>
        <p:sp>
          <p:nvSpPr>
            <p:cNvPr id="876" name="CuadroTexto 875">
              <a:extLst>
                <a:ext uri="{FF2B5EF4-FFF2-40B4-BE49-F238E27FC236}">
                  <a16:creationId xmlns:a16="http://schemas.microsoft.com/office/drawing/2014/main" id="{58157759-A1D6-4FF7-A100-A3F0CE46E906}"/>
                </a:ext>
              </a:extLst>
            </p:cNvPr>
            <p:cNvSpPr txBox="1"/>
            <p:nvPr/>
          </p:nvSpPr>
          <p:spPr>
            <a:xfrm rot="16200000">
              <a:off x="203236" y="4913451"/>
              <a:ext cx="13981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000" dirty="0"/>
                <a:t>NRP1/GAPDH  (2e-dCT)</a:t>
              </a:r>
            </a:p>
          </p:txBody>
        </p:sp>
        <p:graphicFrame>
          <p:nvGraphicFramePr>
            <p:cNvPr id="877" name="Objeto 876">
              <a:extLst>
                <a:ext uri="{FF2B5EF4-FFF2-40B4-BE49-F238E27FC236}">
                  <a16:creationId xmlns:a16="http://schemas.microsoft.com/office/drawing/2014/main" id="{B93A9FF2-7B09-4763-8768-DB24A46C66B9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23480024"/>
                </p:ext>
              </p:extLst>
            </p:nvPr>
          </p:nvGraphicFramePr>
          <p:xfrm>
            <a:off x="3649261" y="1897655"/>
            <a:ext cx="2304000" cy="14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7" r:id="rId4" imgW="4875517" imgH="3405977" progId="Prism7.Document">
                    <p:embed/>
                  </p:oleObj>
                </mc:Choice>
                <mc:Fallback>
                  <p:oleObj name="Prism 7" r:id="rId4" imgW="4875517" imgH="3405977" progId="Prism7.Document">
                    <p:embed/>
                    <p:pic>
                      <p:nvPicPr>
                        <p:cNvPr id="91" name="Objeto 90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649261" y="1897655"/>
                          <a:ext cx="2304000" cy="1404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78" name="CuadroTexto 877">
              <a:extLst>
                <a:ext uri="{FF2B5EF4-FFF2-40B4-BE49-F238E27FC236}">
                  <a16:creationId xmlns:a16="http://schemas.microsoft.com/office/drawing/2014/main" id="{AEC9279C-1D8B-42B2-8F5A-0729ED506BF9}"/>
                </a:ext>
              </a:extLst>
            </p:cNvPr>
            <p:cNvSpPr txBox="1"/>
            <p:nvPr/>
          </p:nvSpPr>
          <p:spPr>
            <a:xfrm>
              <a:off x="4524471" y="5674280"/>
              <a:ext cx="612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/>
                <a:t>PCI-24781</a:t>
              </a:r>
            </a:p>
            <a:p>
              <a:pPr algn="ctr"/>
              <a:endParaRPr lang="en-US" sz="800" dirty="0"/>
            </a:p>
          </p:txBody>
        </p:sp>
        <p:sp>
          <p:nvSpPr>
            <p:cNvPr id="879" name="CuadroTexto 878">
              <a:extLst>
                <a:ext uri="{FF2B5EF4-FFF2-40B4-BE49-F238E27FC236}">
                  <a16:creationId xmlns:a16="http://schemas.microsoft.com/office/drawing/2014/main" id="{8C80B13C-FA59-44AB-A542-7397A84EB31C}"/>
                </a:ext>
              </a:extLst>
            </p:cNvPr>
            <p:cNvSpPr txBox="1"/>
            <p:nvPr/>
          </p:nvSpPr>
          <p:spPr>
            <a:xfrm>
              <a:off x="4997162" y="5674280"/>
              <a:ext cx="540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/>
                <a:t>TMP195</a:t>
              </a:r>
            </a:p>
            <a:p>
              <a:pPr algn="ctr"/>
              <a:endParaRPr lang="en-US" sz="800" dirty="0"/>
            </a:p>
          </p:txBody>
        </p:sp>
        <p:sp>
          <p:nvSpPr>
            <p:cNvPr id="880" name="CuadroTexto 879">
              <a:extLst>
                <a:ext uri="{FF2B5EF4-FFF2-40B4-BE49-F238E27FC236}">
                  <a16:creationId xmlns:a16="http://schemas.microsoft.com/office/drawing/2014/main" id="{9AAA6FEB-389E-4626-BD35-1ACB6E51BE23}"/>
                </a:ext>
              </a:extLst>
            </p:cNvPr>
            <p:cNvSpPr txBox="1"/>
            <p:nvPr/>
          </p:nvSpPr>
          <p:spPr>
            <a:xfrm>
              <a:off x="4020328" y="5674280"/>
              <a:ext cx="789247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/>
                <a:t>TSA </a:t>
              </a:r>
            </a:p>
            <a:p>
              <a:pPr algn="ctr"/>
              <a:endParaRPr lang="en-US" sz="800" dirty="0"/>
            </a:p>
          </p:txBody>
        </p:sp>
        <p:sp>
          <p:nvSpPr>
            <p:cNvPr id="881" name="CuadroTexto 880">
              <a:extLst>
                <a:ext uri="{FF2B5EF4-FFF2-40B4-BE49-F238E27FC236}">
                  <a16:creationId xmlns:a16="http://schemas.microsoft.com/office/drawing/2014/main" id="{F79A8290-8E1C-4168-870B-0C321DB4D6AF}"/>
                </a:ext>
              </a:extLst>
            </p:cNvPr>
            <p:cNvSpPr txBox="1"/>
            <p:nvPr/>
          </p:nvSpPr>
          <p:spPr>
            <a:xfrm>
              <a:off x="5446720" y="5674280"/>
              <a:ext cx="504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 err="1"/>
                <a:t>Sirtinol</a:t>
              </a:r>
              <a:endParaRPr lang="es-ES" sz="800" dirty="0"/>
            </a:p>
            <a:p>
              <a:pPr algn="ctr"/>
              <a:r>
                <a:rPr lang="es-ES" sz="800" dirty="0"/>
                <a:t> </a:t>
              </a:r>
              <a:endParaRPr lang="en-US" sz="800" dirty="0"/>
            </a:p>
          </p:txBody>
        </p:sp>
        <p:sp>
          <p:nvSpPr>
            <p:cNvPr id="882" name="CuadroTexto 881">
              <a:extLst>
                <a:ext uri="{FF2B5EF4-FFF2-40B4-BE49-F238E27FC236}">
                  <a16:creationId xmlns:a16="http://schemas.microsoft.com/office/drawing/2014/main" id="{F59F5A56-6E54-44EA-99FE-17A0283FEFAE}"/>
                </a:ext>
              </a:extLst>
            </p:cNvPr>
            <p:cNvSpPr txBox="1"/>
            <p:nvPr/>
          </p:nvSpPr>
          <p:spPr>
            <a:xfrm>
              <a:off x="3652490" y="5674280"/>
              <a:ext cx="789247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/>
                <a:t>Ctrl </a:t>
              </a:r>
            </a:p>
          </p:txBody>
        </p:sp>
        <p:cxnSp>
          <p:nvCxnSpPr>
            <p:cNvPr id="883" name="Conector recto 882">
              <a:extLst>
                <a:ext uri="{FF2B5EF4-FFF2-40B4-BE49-F238E27FC236}">
                  <a16:creationId xmlns:a16="http://schemas.microsoft.com/office/drawing/2014/main" id="{1C43F6C5-48F2-4B40-8756-F3F4AE2E684B}"/>
                </a:ext>
              </a:extLst>
            </p:cNvPr>
            <p:cNvCxnSpPr/>
            <p:nvPr/>
          </p:nvCxnSpPr>
          <p:spPr>
            <a:xfrm>
              <a:off x="3980042" y="1548685"/>
              <a:ext cx="1728000" cy="0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84" name="CuadroTexto 883">
              <a:extLst>
                <a:ext uri="{FF2B5EF4-FFF2-40B4-BE49-F238E27FC236}">
                  <a16:creationId xmlns:a16="http://schemas.microsoft.com/office/drawing/2014/main" id="{2FC4BD51-77D9-4FA4-81C7-6381FEEBDF73}"/>
                </a:ext>
              </a:extLst>
            </p:cNvPr>
            <p:cNvSpPr txBox="1"/>
            <p:nvPr/>
          </p:nvSpPr>
          <p:spPr>
            <a:xfrm>
              <a:off x="4566588" y="1218967"/>
              <a:ext cx="576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" sz="1200" b="1" dirty="0"/>
                <a:t>Huh-7</a:t>
              </a:r>
              <a:endParaRPr lang="en-US" sz="1200" b="1" dirty="0"/>
            </a:p>
          </p:txBody>
        </p:sp>
        <p:grpSp>
          <p:nvGrpSpPr>
            <p:cNvPr id="885" name="Grupo 884">
              <a:extLst>
                <a:ext uri="{FF2B5EF4-FFF2-40B4-BE49-F238E27FC236}">
                  <a16:creationId xmlns:a16="http://schemas.microsoft.com/office/drawing/2014/main" id="{972C84AA-95B8-4B3B-942A-1FAF21E5BE42}"/>
                </a:ext>
              </a:extLst>
            </p:cNvPr>
            <p:cNvGrpSpPr/>
            <p:nvPr/>
          </p:nvGrpSpPr>
          <p:grpSpPr>
            <a:xfrm>
              <a:off x="4149626" y="1607375"/>
              <a:ext cx="1768574" cy="368880"/>
              <a:chOff x="4149626" y="1432278"/>
              <a:chExt cx="1768574" cy="368880"/>
            </a:xfrm>
          </p:grpSpPr>
          <p:sp>
            <p:nvSpPr>
              <p:cNvPr id="948" name="Rectángulo 947">
                <a:extLst>
                  <a:ext uri="{FF2B5EF4-FFF2-40B4-BE49-F238E27FC236}">
                    <a16:creationId xmlns:a16="http://schemas.microsoft.com/office/drawing/2014/main" id="{5DC2749E-7C90-46F6-8F57-A5A6774E050B}"/>
                  </a:ext>
                </a:extLst>
              </p:cNvPr>
              <p:cNvSpPr/>
              <p:nvPr/>
            </p:nvSpPr>
            <p:spPr>
              <a:xfrm>
                <a:off x="4149626" y="1513278"/>
                <a:ext cx="54000" cy="54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175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49" name="CuadroTexto 948">
                <a:extLst>
                  <a:ext uri="{FF2B5EF4-FFF2-40B4-BE49-F238E27FC236}">
                    <a16:creationId xmlns:a16="http://schemas.microsoft.com/office/drawing/2014/main" id="{5F71FDD5-06DF-4546-9B44-665B096BDA3B}"/>
                  </a:ext>
                </a:extLst>
              </p:cNvPr>
              <p:cNvSpPr txBox="1"/>
              <p:nvPr/>
            </p:nvSpPr>
            <p:spPr>
              <a:xfrm>
                <a:off x="4152905" y="1432278"/>
                <a:ext cx="504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200 </a:t>
                </a:r>
                <a:r>
                  <a:rPr lang="es-ES" sz="800" dirty="0" err="1"/>
                  <a:t>nM</a:t>
                </a:r>
                <a:endParaRPr lang="en-US" sz="800" dirty="0"/>
              </a:p>
            </p:txBody>
          </p:sp>
          <p:sp>
            <p:nvSpPr>
              <p:cNvPr id="950" name="Rectángulo 949">
                <a:extLst>
                  <a:ext uri="{FF2B5EF4-FFF2-40B4-BE49-F238E27FC236}">
                    <a16:creationId xmlns:a16="http://schemas.microsoft.com/office/drawing/2014/main" id="{EDC408A4-044D-4006-B578-75CCF2ADE469}"/>
                  </a:ext>
                </a:extLst>
              </p:cNvPr>
              <p:cNvSpPr/>
              <p:nvPr/>
            </p:nvSpPr>
            <p:spPr>
              <a:xfrm>
                <a:off x="4149626" y="1666158"/>
                <a:ext cx="54000" cy="54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175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51" name="Rectángulo 950">
                <a:extLst>
                  <a:ext uri="{FF2B5EF4-FFF2-40B4-BE49-F238E27FC236}">
                    <a16:creationId xmlns:a16="http://schemas.microsoft.com/office/drawing/2014/main" id="{39A7CD31-2D37-4A57-87D8-7ADF5A0F55E4}"/>
                  </a:ext>
                </a:extLst>
              </p:cNvPr>
              <p:cNvSpPr/>
              <p:nvPr/>
            </p:nvSpPr>
            <p:spPr>
              <a:xfrm>
                <a:off x="4635261" y="1513278"/>
                <a:ext cx="54000" cy="54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175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52" name="CuadroTexto 951">
                <a:extLst>
                  <a:ext uri="{FF2B5EF4-FFF2-40B4-BE49-F238E27FC236}">
                    <a16:creationId xmlns:a16="http://schemas.microsoft.com/office/drawing/2014/main" id="{5937E962-79D4-4822-B0C9-766DAF90D6FF}"/>
                  </a:ext>
                </a:extLst>
              </p:cNvPr>
              <p:cNvSpPr txBox="1"/>
              <p:nvPr/>
            </p:nvSpPr>
            <p:spPr>
              <a:xfrm>
                <a:off x="4635800" y="1432278"/>
                <a:ext cx="432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1 µM</a:t>
                </a:r>
                <a:endParaRPr lang="en-US" sz="800" dirty="0"/>
              </a:p>
            </p:txBody>
          </p:sp>
          <p:sp>
            <p:nvSpPr>
              <p:cNvPr id="953" name="Rectángulo 952">
                <a:extLst>
                  <a:ext uri="{FF2B5EF4-FFF2-40B4-BE49-F238E27FC236}">
                    <a16:creationId xmlns:a16="http://schemas.microsoft.com/office/drawing/2014/main" id="{EE33A699-0801-4F61-BF05-D2E742CC2927}"/>
                  </a:ext>
                </a:extLst>
              </p:cNvPr>
              <p:cNvSpPr/>
              <p:nvPr/>
            </p:nvSpPr>
            <p:spPr>
              <a:xfrm>
                <a:off x="4635261" y="1666158"/>
                <a:ext cx="54000" cy="54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175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54" name="CuadroTexto 953">
                <a:extLst>
                  <a:ext uri="{FF2B5EF4-FFF2-40B4-BE49-F238E27FC236}">
                    <a16:creationId xmlns:a16="http://schemas.microsoft.com/office/drawing/2014/main" id="{55E33C5C-A076-4A54-8D1F-B6BA20D760E3}"/>
                  </a:ext>
                </a:extLst>
              </p:cNvPr>
              <p:cNvSpPr txBox="1"/>
              <p:nvPr/>
            </p:nvSpPr>
            <p:spPr>
              <a:xfrm>
                <a:off x="4152905" y="1585158"/>
                <a:ext cx="504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400 </a:t>
                </a:r>
                <a:r>
                  <a:rPr lang="es-ES" sz="800" dirty="0" err="1"/>
                  <a:t>nM</a:t>
                </a:r>
                <a:endParaRPr lang="en-US" sz="800" dirty="0"/>
              </a:p>
            </p:txBody>
          </p:sp>
          <p:sp>
            <p:nvSpPr>
              <p:cNvPr id="955" name="CuadroTexto 954">
                <a:extLst>
                  <a:ext uri="{FF2B5EF4-FFF2-40B4-BE49-F238E27FC236}">
                    <a16:creationId xmlns:a16="http://schemas.microsoft.com/office/drawing/2014/main" id="{F197779C-D0F3-4760-8429-03B4E0BB840D}"/>
                  </a:ext>
                </a:extLst>
              </p:cNvPr>
              <p:cNvSpPr txBox="1"/>
              <p:nvPr/>
            </p:nvSpPr>
            <p:spPr>
              <a:xfrm>
                <a:off x="4635800" y="1585158"/>
                <a:ext cx="432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2 µM</a:t>
                </a:r>
                <a:endParaRPr lang="en-US" sz="800" dirty="0"/>
              </a:p>
            </p:txBody>
          </p:sp>
          <p:sp>
            <p:nvSpPr>
              <p:cNvPr id="956" name="Rectángulo 955">
                <a:extLst>
                  <a:ext uri="{FF2B5EF4-FFF2-40B4-BE49-F238E27FC236}">
                    <a16:creationId xmlns:a16="http://schemas.microsoft.com/office/drawing/2014/main" id="{DA489814-C487-47DD-A10A-583716FF5F4C}"/>
                  </a:ext>
                </a:extLst>
              </p:cNvPr>
              <p:cNvSpPr/>
              <p:nvPr/>
            </p:nvSpPr>
            <p:spPr>
              <a:xfrm>
                <a:off x="5041983" y="1513278"/>
                <a:ext cx="54000" cy="54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175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57" name="CuadroTexto 956">
                <a:extLst>
                  <a:ext uri="{FF2B5EF4-FFF2-40B4-BE49-F238E27FC236}">
                    <a16:creationId xmlns:a16="http://schemas.microsoft.com/office/drawing/2014/main" id="{58F9DC8F-7A73-424C-8A93-99CA9DB956C3}"/>
                  </a:ext>
                </a:extLst>
              </p:cNvPr>
              <p:cNvSpPr txBox="1"/>
              <p:nvPr/>
            </p:nvSpPr>
            <p:spPr>
              <a:xfrm>
                <a:off x="5042522" y="1432278"/>
                <a:ext cx="432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5 µM</a:t>
                </a:r>
                <a:endParaRPr lang="en-US" sz="800" dirty="0"/>
              </a:p>
            </p:txBody>
          </p:sp>
          <p:sp>
            <p:nvSpPr>
              <p:cNvPr id="958" name="Rectángulo 957">
                <a:extLst>
                  <a:ext uri="{FF2B5EF4-FFF2-40B4-BE49-F238E27FC236}">
                    <a16:creationId xmlns:a16="http://schemas.microsoft.com/office/drawing/2014/main" id="{B78A71FC-C722-46F5-926C-43DB1F476D37}"/>
                  </a:ext>
                </a:extLst>
              </p:cNvPr>
              <p:cNvSpPr/>
              <p:nvPr/>
            </p:nvSpPr>
            <p:spPr>
              <a:xfrm>
                <a:off x="5041983" y="1666158"/>
                <a:ext cx="54000" cy="54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175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59" name="CuadroTexto 958">
                <a:extLst>
                  <a:ext uri="{FF2B5EF4-FFF2-40B4-BE49-F238E27FC236}">
                    <a16:creationId xmlns:a16="http://schemas.microsoft.com/office/drawing/2014/main" id="{5A5C6EFF-9DD3-4A70-8E29-70D746789240}"/>
                  </a:ext>
                </a:extLst>
              </p:cNvPr>
              <p:cNvSpPr txBox="1"/>
              <p:nvPr/>
            </p:nvSpPr>
            <p:spPr>
              <a:xfrm>
                <a:off x="5042522" y="1585158"/>
                <a:ext cx="468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10 µM</a:t>
                </a:r>
                <a:endParaRPr lang="en-US" sz="800" dirty="0"/>
              </a:p>
            </p:txBody>
          </p:sp>
          <p:sp>
            <p:nvSpPr>
              <p:cNvPr id="960" name="Rectángulo 959">
                <a:extLst>
                  <a:ext uri="{FF2B5EF4-FFF2-40B4-BE49-F238E27FC236}">
                    <a16:creationId xmlns:a16="http://schemas.microsoft.com/office/drawing/2014/main" id="{A437AC41-AF02-4311-BD54-C1C089AD64D1}"/>
                  </a:ext>
                </a:extLst>
              </p:cNvPr>
              <p:cNvSpPr/>
              <p:nvPr/>
            </p:nvSpPr>
            <p:spPr>
              <a:xfrm>
                <a:off x="5449661" y="1513278"/>
                <a:ext cx="54000" cy="54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175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61" name="CuadroTexto 960">
                <a:extLst>
                  <a:ext uri="{FF2B5EF4-FFF2-40B4-BE49-F238E27FC236}">
                    <a16:creationId xmlns:a16="http://schemas.microsoft.com/office/drawing/2014/main" id="{1D96808E-C9CD-4B20-B55D-FEEA63D137DF}"/>
                  </a:ext>
                </a:extLst>
              </p:cNvPr>
              <p:cNvSpPr txBox="1"/>
              <p:nvPr/>
            </p:nvSpPr>
            <p:spPr>
              <a:xfrm>
                <a:off x="5450200" y="1432278"/>
                <a:ext cx="432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5 µM</a:t>
                </a:r>
                <a:endParaRPr lang="en-US" sz="800" dirty="0"/>
              </a:p>
            </p:txBody>
          </p:sp>
          <p:sp>
            <p:nvSpPr>
              <p:cNvPr id="962" name="Rectángulo 961">
                <a:extLst>
                  <a:ext uri="{FF2B5EF4-FFF2-40B4-BE49-F238E27FC236}">
                    <a16:creationId xmlns:a16="http://schemas.microsoft.com/office/drawing/2014/main" id="{F14924F6-4999-4E59-9F38-AE21D1BC1BE0}"/>
                  </a:ext>
                </a:extLst>
              </p:cNvPr>
              <p:cNvSpPr/>
              <p:nvPr/>
            </p:nvSpPr>
            <p:spPr>
              <a:xfrm>
                <a:off x="5449661" y="1666158"/>
                <a:ext cx="54000" cy="54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175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63" name="CuadroTexto 962">
                <a:extLst>
                  <a:ext uri="{FF2B5EF4-FFF2-40B4-BE49-F238E27FC236}">
                    <a16:creationId xmlns:a16="http://schemas.microsoft.com/office/drawing/2014/main" id="{28B1B08A-E0D4-4E38-890D-92707A014270}"/>
                  </a:ext>
                </a:extLst>
              </p:cNvPr>
              <p:cNvSpPr txBox="1"/>
              <p:nvPr/>
            </p:nvSpPr>
            <p:spPr>
              <a:xfrm>
                <a:off x="5450200" y="1585158"/>
                <a:ext cx="468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10 µM</a:t>
                </a:r>
                <a:endParaRPr lang="en-US" sz="800" dirty="0"/>
              </a:p>
            </p:txBody>
          </p:sp>
        </p:grpSp>
        <p:graphicFrame>
          <p:nvGraphicFramePr>
            <p:cNvPr id="886" name="Objeto 885">
              <a:extLst>
                <a:ext uri="{FF2B5EF4-FFF2-40B4-BE49-F238E27FC236}">
                  <a16:creationId xmlns:a16="http://schemas.microsoft.com/office/drawing/2014/main" id="{ADFA42BF-2958-4930-ABE4-1AD7C18561F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56113003"/>
                </p:ext>
              </p:extLst>
            </p:nvPr>
          </p:nvGraphicFramePr>
          <p:xfrm>
            <a:off x="1158696" y="4300058"/>
            <a:ext cx="2232000" cy="14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7" r:id="rId6" imgW="5223048" imgH="3405977" progId="Prism7.Document">
                    <p:embed/>
                  </p:oleObj>
                </mc:Choice>
                <mc:Fallback>
                  <p:oleObj name="Prism 7" r:id="rId6" imgW="5223048" imgH="3405977" progId="Prism7.Document">
                    <p:embed/>
                    <p:pic>
                      <p:nvPicPr>
                        <p:cNvPr id="115" name="Objeto 114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158696" y="4300058"/>
                          <a:ext cx="2232000" cy="1404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87" name="Objeto 886">
              <a:extLst>
                <a:ext uri="{FF2B5EF4-FFF2-40B4-BE49-F238E27FC236}">
                  <a16:creationId xmlns:a16="http://schemas.microsoft.com/office/drawing/2014/main" id="{8540D3C6-500E-48D2-A36C-EA2F5331865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72798079"/>
                </p:ext>
              </p:extLst>
            </p:nvPr>
          </p:nvGraphicFramePr>
          <p:xfrm>
            <a:off x="3591135" y="4290688"/>
            <a:ext cx="2376000" cy="14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7" r:id="rId8" imgW="5360260" imgH="3405977" progId="Prism7.Document">
                    <p:embed/>
                  </p:oleObj>
                </mc:Choice>
                <mc:Fallback>
                  <p:oleObj name="Prism 7" r:id="rId8" imgW="5360260" imgH="3405977" progId="Prism7.Document">
                    <p:embed/>
                    <p:pic>
                      <p:nvPicPr>
                        <p:cNvPr id="116" name="Objeto 115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591135" y="4290688"/>
                          <a:ext cx="2376000" cy="1404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88" name="CuadroTexto 887">
              <a:extLst>
                <a:ext uri="{FF2B5EF4-FFF2-40B4-BE49-F238E27FC236}">
                  <a16:creationId xmlns:a16="http://schemas.microsoft.com/office/drawing/2014/main" id="{BD0AD468-1C1E-46C3-8C8D-E02E430E48E4}"/>
                </a:ext>
              </a:extLst>
            </p:cNvPr>
            <p:cNvSpPr txBox="1"/>
            <p:nvPr/>
          </p:nvSpPr>
          <p:spPr>
            <a:xfrm>
              <a:off x="1858126" y="2567708"/>
              <a:ext cx="1714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900" dirty="0"/>
                <a:t>*</a:t>
              </a:r>
              <a:endParaRPr lang="en-US" sz="900" dirty="0"/>
            </a:p>
          </p:txBody>
        </p:sp>
        <p:sp>
          <p:nvSpPr>
            <p:cNvPr id="889" name="CuadroTexto 888">
              <a:extLst>
                <a:ext uri="{FF2B5EF4-FFF2-40B4-BE49-F238E27FC236}">
                  <a16:creationId xmlns:a16="http://schemas.microsoft.com/office/drawing/2014/main" id="{B9A9D9B9-1A27-48B3-877F-223C31C02692}"/>
                </a:ext>
              </a:extLst>
            </p:cNvPr>
            <p:cNvSpPr txBox="1"/>
            <p:nvPr/>
          </p:nvSpPr>
          <p:spPr>
            <a:xfrm>
              <a:off x="2139978" y="2567708"/>
              <a:ext cx="1714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900" dirty="0"/>
                <a:t>*</a:t>
              </a:r>
              <a:endParaRPr lang="en-US" sz="900" dirty="0"/>
            </a:p>
          </p:txBody>
        </p:sp>
        <p:sp>
          <p:nvSpPr>
            <p:cNvPr id="890" name="CuadroTexto 889">
              <a:extLst>
                <a:ext uri="{FF2B5EF4-FFF2-40B4-BE49-F238E27FC236}">
                  <a16:creationId xmlns:a16="http://schemas.microsoft.com/office/drawing/2014/main" id="{D4CF6C9F-4565-4EE1-ADFB-843DB04D83A0}"/>
                </a:ext>
              </a:extLst>
            </p:cNvPr>
            <p:cNvSpPr txBox="1"/>
            <p:nvPr/>
          </p:nvSpPr>
          <p:spPr>
            <a:xfrm>
              <a:off x="2278875" y="2821613"/>
              <a:ext cx="1714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900" dirty="0"/>
                <a:t>*</a:t>
              </a:r>
              <a:endParaRPr lang="en-US" sz="900" dirty="0"/>
            </a:p>
          </p:txBody>
        </p:sp>
        <p:sp>
          <p:nvSpPr>
            <p:cNvPr id="891" name="CuadroTexto 890">
              <a:extLst>
                <a:ext uri="{FF2B5EF4-FFF2-40B4-BE49-F238E27FC236}">
                  <a16:creationId xmlns:a16="http://schemas.microsoft.com/office/drawing/2014/main" id="{7769B68F-27EC-40AD-ACA3-E3A3BC100D30}"/>
                </a:ext>
              </a:extLst>
            </p:cNvPr>
            <p:cNvSpPr txBox="1"/>
            <p:nvPr/>
          </p:nvSpPr>
          <p:spPr>
            <a:xfrm>
              <a:off x="4351950" y="2830172"/>
              <a:ext cx="1714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900" dirty="0"/>
                <a:t>*</a:t>
              </a:r>
              <a:endParaRPr lang="en-US" sz="900" dirty="0"/>
            </a:p>
          </p:txBody>
        </p:sp>
        <p:sp>
          <p:nvSpPr>
            <p:cNvPr id="892" name="CuadroTexto 891">
              <a:extLst>
                <a:ext uri="{FF2B5EF4-FFF2-40B4-BE49-F238E27FC236}">
                  <a16:creationId xmlns:a16="http://schemas.microsoft.com/office/drawing/2014/main" id="{7FA013C8-792A-47B8-9799-870B6FBB2904}"/>
                </a:ext>
              </a:extLst>
            </p:cNvPr>
            <p:cNvSpPr txBox="1"/>
            <p:nvPr/>
          </p:nvSpPr>
          <p:spPr>
            <a:xfrm>
              <a:off x="4648135" y="2692110"/>
              <a:ext cx="1714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900" dirty="0"/>
                <a:t>*</a:t>
              </a:r>
              <a:endParaRPr lang="en-US" sz="900" dirty="0"/>
            </a:p>
          </p:txBody>
        </p:sp>
        <p:sp>
          <p:nvSpPr>
            <p:cNvPr id="893" name="CuadroTexto 892">
              <a:extLst>
                <a:ext uri="{FF2B5EF4-FFF2-40B4-BE49-F238E27FC236}">
                  <a16:creationId xmlns:a16="http://schemas.microsoft.com/office/drawing/2014/main" id="{717AA563-C711-4473-9FE4-5B4E55B5F15C}"/>
                </a:ext>
              </a:extLst>
            </p:cNvPr>
            <p:cNvSpPr txBox="1"/>
            <p:nvPr/>
          </p:nvSpPr>
          <p:spPr>
            <a:xfrm>
              <a:off x="4792838" y="2874531"/>
              <a:ext cx="1714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900" dirty="0"/>
                <a:t>*</a:t>
              </a:r>
              <a:endParaRPr lang="en-US" sz="900" dirty="0"/>
            </a:p>
          </p:txBody>
        </p:sp>
        <p:sp>
          <p:nvSpPr>
            <p:cNvPr id="894" name="CuadroTexto 893">
              <a:extLst>
                <a:ext uri="{FF2B5EF4-FFF2-40B4-BE49-F238E27FC236}">
                  <a16:creationId xmlns:a16="http://schemas.microsoft.com/office/drawing/2014/main" id="{A05F392A-0C89-40D1-A0DF-39FBE3BD4A40}"/>
                </a:ext>
              </a:extLst>
            </p:cNvPr>
            <p:cNvSpPr txBox="1"/>
            <p:nvPr/>
          </p:nvSpPr>
          <p:spPr>
            <a:xfrm>
              <a:off x="1862188" y="5042100"/>
              <a:ext cx="1714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900" dirty="0"/>
                <a:t>*</a:t>
              </a:r>
              <a:endParaRPr lang="en-US" sz="900" dirty="0"/>
            </a:p>
          </p:txBody>
        </p:sp>
        <p:sp>
          <p:nvSpPr>
            <p:cNvPr id="895" name="CuadroTexto 894">
              <a:extLst>
                <a:ext uri="{FF2B5EF4-FFF2-40B4-BE49-F238E27FC236}">
                  <a16:creationId xmlns:a16="http://schemas.microsoft.com/office/drawing/2014/main" id="{151E759C-A73C-4337-A470-8248E1CACB81}"/>
                </a:ext>
              </a:extLst>
            </p:cNvPr>
            <p:cNvSpPr txBox="1"/>
            <p:nvPr/>
          </p:nvSpPr>
          <p:spPr>
            <a:xfrm>
              <a:off x="2136718" y="4992688"/>
              <a:ext cx="1714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900" dirty="0"/>
                <a:t>*</a:t>
              </a:r>
              <a:endParaRPr lang="en-US" sz="900" dirty="0"/>
            </a:p>
          </p:txBody>
        </p:sp>
        <p:sp>
          <p:nvSpPr>
            <p:cNvPr id="896" name="CuadroTexto 895">
              <a:extLst>
                <a:ext uri="{FF2B5EF4-FFF2-40B4-BE49-F238E27FC236}">
                  <a16:creationId xmlns:a16="http://schemas.microsoft.com/office/drawing/2014/main" id="{27281C1E-9AA7-42FA-B816-1CEBA075D818}"/>
                </a:ext>
              </a:extLst>
            </p:cNvPr>
            <p:cNvSpPr txBox="1"/>
            <p:nvPr/>
          </p:nvSpPr>
          <p:spPr>
            <a:xfrm>
              <a:off x="2280974" y="5223520"/>
              <a:ext cx="1714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900" dirty="0"/>
                <a:t>*</a:t>
              </a:r>
              <a:endParaRPr lang="en-US" sz="900" dirty="0"/>
            </a:p>
          </p:txBody>
        </p:sp>
        <p:sp>
          <p:nvSpPr>
            <p:cNvPr id="897" name="CuadroTexto 896">
              <a:extLst>
                <a:ext uri="{FF2B5EF4-FFF2-40B4-BE49-F238E27FC236}">
                  <a16:creationId xmlns:a16="http://schemas.microsoft.com/office/drawing/2014/main" id="{AE584470-4866-4D42-8A56-A08012EBCE0A}"/>
                </a:ext>
              </a:extLst>
            </p:cNvPr>
            <p:cNvSpPr txBox="1"/>
            <p:nvPr/>
          </p:nvSpPr>
          <p:spPr>
            <a:xfrm>
              <a:off x="4381478" y="5106185"/>
              <a:ext cx="1714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900" dirty="0"/>
                <a:t>*</a:t>
              </a:r>
              <a:endParaRPr lang="en-US" sz="900" dirty="0"/>
            </a:p>
          </p:txBody>
        </p:sp>
        <p:sp>
          <p:nvSpPr>
            <p:cNvPr id="898" name="CuadroTexto 897">
              <a:extLst>
                <a:ext uri="{FF2B5EF4-FFF2-40B4-BE49-F238E27FC236}">
                  <a16:creationId xmlns:a16="http://schemas.microsoft.com/office/drawing/2014/main" id="{A45D1EA7-D949-48A9-98DB-C2DF4B1947B9}"/>
                </a:ext>
              </a:extLst>
            </p:cNvPr>
            <p:cNvSpPr txBox="1"/>
            <p:nvPr/>
          </p:nvSpPr>
          <p:spPr>
            <a:xfrm>
              <a:off x="4667791" y="5171130"/>
              <a:ext cx="1714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900" dirty="0"/>
                <a:t>*</a:t>
              </a:r>
              <a:endParaRPr lang="en-US" sz="900" dirty="0"/>
            </a:p>
          </p:txBody>
        </p:sp>
        <p:sp>
          <p:nvSpPr>
            <p:cNvPr id="899" name="CuadroTexto 898">
              <a:extLst>
                <a:ext uri="{FF2B5EF4-FFF2-40B4-BE49-F238E27FC236}">
                  <a16:creationId xmlns:a16="http://schemas.microsoft.com/office/drawing/2014/main" id="{F5273541-E259-43ED-8F1F-6C6F967010AC}"/>
                </a:ext>
              </a:extLst>
            </p:cNvPr>
            <p:cNvSpPr txBox="1"/>
            <p:nvPr/>
          </p:nvSpPr>
          <p:spPr>
            <a:xfrm>
              <a:off x="4831335" y="5286546"/>
              <a:ext cx="150065" cy="2398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900" dirty="0"/>
                <a:t>*</a:t>
              </a:r>
              <a:endParaRPr lang="en-US" sz="900" dirty="0"/>
            </a:p>
          </p:txBody>
        </p:sp>
        <p:sp>
          <p:nvSpPr>
            <p:cNvPr id="900" name="Rectángulo 899">
              <a:extLst>
                <a:ext uri="{FF2B5EF4-FFF2-40B4-BE49-F238E27FC236}">
                  <a16:creationId xmlns:a16="http://schemas.microsoft.com/office/drawing/2014/main" id="{32946B7F-7B30-44CE-8CB2-2FBBC6CFBABA}"/>
                </a:ext>
              </a:extLst>
            </p:cNvPr>
            <p:cNvSpPr/>
            <p:nvPr/>
          </p:nvSpPr>
          <p:spPr>
            <a:xfrm>
              <a:off x="410329" y="377699"/>
              <a:ext cx="605268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400" b="1" dirty="0">
                  <a:effectLst/>
                  <a:ea typeface="Calibri" panose="020F0502020204030204" pitchFamily="34" charset="0"/>
                </a:rPr>
                <a:t>Figure S3.</a:t>
              </a:r>
              <a:r>
                <a:rPr lang="en-US" sz="1400" b="1" dirty="0"/>
                <a:t> </a:t>
              </a:r>
              <a:r>
                <a:rPr lang="es-ES" sz="1400" dirty="0"/>
                <a:t>Treatment </a:t>
              </a:r>
              <a:r>
                <a:rPr lang="es-ES" sz="1400" dirty="0" err="1"/>
                <a:t>with</a:t>
              </a:r>
              <a:r>
                <a:rPr lang="es-ES" sz="1400" dirty="0"/>
                <a:t> HDAC </a:t>
              </a:r>
              <a:r>
                <a:rPr lang="es-ES" sz="1400" dirty="0" err="1"/>
                <a:t>inhibitors</a:t>
              </a:r>
              <a:r>
                <a:rPr lang="es-ES" sz="1400" dirty="0"/>
                <a:t> reduces </a:t>
              </a:r>
              <a:r>
                <a:rPr lang="es-ES" sz="1400" dirty="0" err="1"/>
                <a:t>the</a:t>
              </a:r>
              <a:r>
                <a:rPr lang="es-ES" sz="1400" dirty="0"/>
                <a:t> transcriptional </a:t>
              </a:r>
              <a:r>
                <a:rPr lang="es-ES" sz="1400" dirty="0" err="1"/>
                <a:t>levels</a:t>
              </a:r>
              <a:r>
                <a:rPr lang="es-ES" sz="1400" dirty="0"/>
                <a:t> of ACE2 and NRP-1.</a:t>
              </a:r>
            </a:p>
          </p:txBody>
        </p:sp>
        <p:sp>
          <p:nvSpPr>
            <p:cNvPr id="901" name="CuadroTexto 900">
              <a:extLst>
                <a:ext uri="{FF2B5EF4-FFF2-40B4-BE49-F238E27FC236}">
                  <a16:creationId xmlns:a16="http://schemas.microsoft.com/office/drawing/2014/main" id="{75770F4C-C32B-4AC6-BEEA-97BBD21C55D2}"/>
                </a:ext>
              </a:extLst>
            </p:cNvPr>
            <p:cNvSpPr txBox="1"/>
            <p:nvPr/>
          </p:nvSpPr>
          <p:spPr>
            <a:xfrm>
              <a:off x="1960478" y="3264800"/>
              <a:ext cx="612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/>
                <a:t>PCI-24781</a:t>
              </a:r>
            </a:p>
            <a:p>
              <a:pPr algn="ctr"/>
              <a:endParaRPr lang="en-US" sz="800" dirty="0"/>
            </a:p>
          </p:txBody>
        </p:sp>
        <p:sp>
          <p:nvSpPr>
            <p:cNvPr id="902" name="CuadroTexto 901">
              <a:extLst>
                <a:ext uri="{FF2B5EF4-FFF2-40B4-BE49-F238E27FC236}">
                  <a16:creationId xmlns:a16="http://schemas.microsoft.com/office/drawing/2014/main" id="{5CBC9A32-3C8D-4020-BFC8-D9A1BFC1F7CB}"/>
                </a:ext>
              </a:extLst>
            </p:cNvPr>
            <p:cNvSpPr txBox="1"/>
            <p:nvPr/>
          </p:nvSpPr>
          <p:spPr>
            <a:xfrm>
              <a:off x="2433169" y="3264800"/>
              <a:ext cx="540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/>
                <a:t>TMP195</a:t>
              </a:r>
            </a:p>
            <a:p>
              <a:pPr algn="ctr"/>
              <a:endParaRPr lang="en-US" sz="800" dirty="0"/>
            </a:p>
          </p:txBody>
        </p:sp>
        <p:sp>
          <p:nvSpPr>
            <p:cNvPr id="903" name="CuadroTexto 902">
              <a:extLst>
                <a:ext uri="{FF2B5EF4-FFF2-40B4-BE49-F238E27FC236}">
                  <a16:creationId xmlns:a16="http://schemas.microsoft.com/office/drawing/2014/main" id="{58A0AF4D-BE58-4D1A-882A-8F271F2202AC}"/>
                </a:ext>
              </a:extLst>
            </p:cNvPr>
            <p:cNvSpPr txBox="1"/>
            <p:nvPr/>
          </p:nvSpPr>
          <p:spPr>
            <a:xfrm>
              <a:off x="1456335" y="3264800"/>
              <a:ext cx="789247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/>
                <a:t>TSA </a:t>
              </a:r>
            </a:p>
            <a:p>
              <a:pPr algn="ctr"/>
              <a:endParaRPr lang="en-US" sz="800" dirty="0"/>
            </a:p>
          </p:txBody>
        </p:sp>
        <p:sp>
          <p:nvSpPr>
            <p:cNvPr id="904" name="CuadroTexto 903">
              <a:extLst>
                <a:ext uri="{FF2B5EF4-FFF2-40B4-BE49-F238E27FC236}">
                  <a16:creationId xmlns:a16="http://schemas.microsoft.com/office/drawing/2014/main" id="{9EE452E6-C54C-4A94-8128-985FE114DF56}"/>
                </a:ext>
              </a:extLst>
            </p:cNvPr>
            <p:cNvSpPr txBox="1"/>
            <p:nvPr/>
          </p:nvSpPr>
          <p:spPr>
            <a:xfrm>
              <a:off x="2882727" y="3264800"/>
              <a:ext cx="504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 err="1"/>
                <a:t>Sirtinol</a:t>
              </a:r>
              <a:endParaRPr lang="es-ES" sz="800" dirty="0"/>
            </a:p>
            <a:p>
              <a:pPr algn="ctr"/>
              <a:r>
                <a:rPr lang="es-ES" sz="800" dirty="0"/>
                <a:t> </a:t>
              </a:r>
              <a:endParaRPr lang="en-US" sz="800" dirty="0"/>
            </a:p>
          </p:txBody>
        </p:sp>
        <p:sp>
          <p:nvSpPr>
            <p:cNvPr id="905" name="CuadroTexto 904">
              <a:extLst>
                <a:ext uri="{FF2B5EF4-FFF2-40B4-BE49-F238E27FC236}">
                  <a16:creationId xmlns:a16="http://schemas.microsoft.com/office/drawing/2014/main" id="{59679FA1-15D0-4ADE-B3DA-785078D675AB}"/>
                </a:ext>
              </a:extLst>
            </p:cNvPr>
            <p:cNvSpPr txBox="1"/>
            <p:nvPr/>
          </p:nvSpPr>
          <p:spPr>
            <a:xfrm>
              <a:off x="1088497" y="3264800"/>
              <a:ext cx="789247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/>
                <a:t>Ctrl </a:t>
              </a:r>
            </a:p>
          </p:txBody>
        </p:sp>
        <p:sp>
          <p:nvSpPr>
            <p:cNvPr id="906" name="CuadroTexto 905">
              <a:extLst>
                <a:ext uri="{FF2B5EF4-FFF2-40B4-BE49-F238E27FC236}">
                  <a16:creationId xmlns:a16="http://schemas.microsoft.com/office/drawing/2014/main" id="{5D72DACF-3D7D-47ED-B286-EA5820062DB8}"/>
                </a:ext>
              </a:extLst>
            </p:cNvPr>
            <p:cNvSpPr txBox="1"/>
            <p:nvPr/>
          </p:nvSpPr>
          <p:spPr>
            <a:xfrm>
              <a:off x="4493758" y="3264800"/>
              <a:ext cx="612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/>
                <a:t>PCI-24781</a:t>
              </a:r>
            </a:p>
            <a:p>
              <a:pPr algn="ctr"/>
              <a:endParaRPr lang="en-US" sz="800" dirty="0"/>
            </a:p>
          </p:txBody>
        </p:sp>
        <p:sp>
          <p:nvSpPr>
            <p:cNvPr id="907" name="CuadroTexto 906">
              <a:extLst>
                <a:ext uri="{FF2B5EF4-FFF2-40B4-BE49-F238E27FC236}">
                  <a16:creationId xmlns:a16="http://schemas.microsoft.com/office/drawing/2014/main" id="{FA9271AD-E3E2-4900-B2CB-369A52EE82B1}"/>
                </a:ext>
              </a:extLst>
            </p:cNvPr>
            <p:cNvSpPr txBox="1"/>
            <p:nvPr/>
          </p:nvSpPr>
          <p:spPr>
            <a:xfrm>
              <a:off x="4966449" y="3264800"/>
              <a:ext cx="540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/>
                <a:t>TMP195</a:t>
              </a:r>
            </a:p>
            <a:p>
              <a:pPr algn="ctr"/>
              <a:endParaRPr lang="en-US" sz="800" dirty="0"/>
            </a:p>
          </p:txBody>
        </p:sp>
        <p:sp>
          <p:nvSpPr>
            <p:cNvPr id="908" name="CuadroTexto 907">
              <a:extLst>
                <a:ext uri="{FF2B5EF4-FFF2-40B4-BE49-F238E27FC236}">
                  <a16:creationId xmlns:a16="http://schemas.microsoft.com/office/drawing/2014/main" id="{7450454A-EA4C-499E-8A35-27A830E4CCBE}"/>
                </a:ext>
              </a:extLst>
            </p:cNvPr>
            <p:cNvSpPr txBox="1"/>
            <p:nvPr/>
          </p:nvSpPr>
          <p:spPr>
            <a:xfrm>
              <a:off x="3989615" y="3264800"/>
              <a:ext cx="789247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/>
                <a:t>TSA </a:t>
              </a:r>
            </a:p>
            <a:p>
              <a:pPr algn="ctr"/>
              <a:endParaRPr lang="en-US" sz="800" dirty="0"/>
            </a:p>
          </p:txBody>
        </p:sp>
        <p:sp>
          <p:nvSpPr>
            <p:cNvPr id="909" name="CuadroTexto 908">
              <a:extLst>
                <a:ext uri="{FF2B5EF4-FFF2-40B4-BE49-F238E27FC236}">
                  <a16:creationId xmlns:a16="http://schemas.microsoft.com/office/drawing/2014/main" id="{7C97BA6E-87B2-4A48-8CD4-AB0AD5C30EC2}"/>
                </a:ext>
              </a:extLst>
            </p:cNvPr>
            <p:cNvSpPr txBox="1"/>
            <p:nvPr/>
          </p:nvSpPr>
          <p:spPr>
            <a:xfrm>
              <a:off x="5416007" y="3264800"/>
              <a:ext cx="504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 err="1"/>
                <a:t>Sirtinol</a:t>
              </a:r>
              <a:endParaRPr lang="es-ES" sz="800" dirty="0"/>
            </a:p>
            <a:p>
              <a:pPr algn="ctr"/>
              <a:r>
                <a:rPr lang="es-ES" sz="800" dirty="0"/>
                <a:t> </a:t>
              </a:r>
              <a:endParaRPr lang="en-US" sz="800" dirty="0"/>
            </a:p>
          </p:txBody>
        </p:sp>
        <p:sp>
          <p:nvSpPr>
            <p:cNvPr id="910" name="CuadroTexto 909">
              <a:extLst>
                <a:ext uri="{FF2B5EF4-FFF2-40B4-BE49-F238E27FC236}">
                  <a16:creationId xmlns:a16="http://schemas.microsoft.com/office/drawing/2014/main" id="{640C201E-4CD2-41D0-AD4C-D467B22C5560}"/>
                </a:ext>
              </a:extLst>
            </p:cNvPr>
            <p:cNvSpPr txBox="1"/>
            <p:nvPr/>
          </p:nvSpPr>
          <p:spPr>
            <a:xfrm>
              <a:off x="3621777" y="3264800"/>
              <a:ext cx="789247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dirty="0"/>
                <a:t>Ctrl </a:t>
              </a:r>
            </a:p>
          </p:txBody>
        </p:sp>
        <p:sp>
          <p:nvSpPr>
            <p:cNvPr id="911" name="Rectángulo 910">
              <a:extLst>
                <a:ext uri="{FF2B5EF4-FFF2-40B4-BE49-F238E27FC236}">
                  <a16:creationId xmlns:a16="http://schemas.microsoft.com/office/drawing/2014/main" id="{D0A98606-61D5-4ECC-877A-79BF98660A9B}"/>
                </a:ext>
              </a:extLst>
            </p:cNvPr>
            <p:cNvSpPr/>
            <p:nvPr/>
          </p:nvSpPr>
          <p:spPr>
            <a:xfrm>
              <a:off x="1668097" y="4042561"/>
              <a:ext cx="54000" cy="54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912" name="CuadroTexto 911">
              <a:extLst>
                <a:ext uri="{FF2B5EF4-FFF2-40B4-BE49-F238E27FC236}">
                  <a16:creationId xmlns:a16="http://schemas.microsoft.com/office/drawing/2014/main" id="{7B4AAF98-0AD6-4564-BEBA-4C5114465AD7}"/>
                </a:ext>
              </a:extLst>
            </p:cNvPr>
            <p:cNvSpPr txBox="1"/>
            <p:nvPr/>
          </p:nvSpPr>
          <p:spPr>
            <a:xfrm>
              <a:off x="1671376" y="3961561"/>
              <a:ext cx="504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/>
                <a:t>200 </a:t>
              </a:r>
              <a:r>
                <a:rPr lang="es-ES" sz="800" dirty="0" err="1"/>
                <a:t>nM</a:t>
              </a:r>
              <a:endParaRPr lang="en-US" sz="800" dirty="0"/>
            </a:p>
          </p:txBody>
        </p:sp>
        <p:sp>
          <p:nvSpPr>
            <p:cNvPr id="913" name="Rectángulo 912">
              <a:extLst>
                <a:ext uri="{FF2B5EF4-FFF2-40B4-BE49-F238E27FC236}">
                  <a16:creationId xmlns:a16="http://schemas.microsoft.com/office/drawing/2014/main" id="{7EE0E0BE-B3F5-406D-9484-CF393CF59F97}"/>
                </a:ext>
              </a:extLst>
            </p:cNvPr>
            <p:cNvSpPr/>
            <p:nvPr/>
          </p:nvSpPr>
          <p:spPr>
            <a:xfrm>
              <a:off x="1668097" y="4195441"/>
              <a:ext cx="54000" cy="5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914" name="Rectángulo 913">
              <a:extLst>
                <a:ext uri="{FF2B5EF4-FFF2-40B4-BE49-F238E27FC236}">
                  <a16:creationId xmlns:a16="http://schemas.microsoft.com/office/drawing/2014/main" id="{07FFCA9A-77A9-4CA9-9010-2E80091FF9D5}"/>
                </a:ext>
              </a:extLst>
            </p:cNvPr>
            <p:cNvSpPr/>
            <p:nvPr/>
          </p:nvSpPr>
          <p:spPr>
            <a:xfrm>
              <a:off x="2153732" y="4042561"/>
              <a:ext cx="54000" cy="54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915" name="CuadroTexto 914">
              <a:extLst>
                <a:ext uri="{FF2B5EF4-FFF2-40B4-BE49-F238E27FC236}">
                  <a16:creationId xmlns:a16="http://schemas.microsoft.com/office/drawing/2014/main" id="{0169A546-DBA6-4A89-8819-D3B49D64C687}"/>
                </a:ext>
              </a:extLst>
            </p:cNvPr>
            <p:cNvSpPr txBox="1"/>
            <p:nvPr/>
          </p:nvSpPr>
          <p:spPr>
            <a:xfrm>
              <a:off x="2154271" y="3961561"/>
              <a:ext cx="432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/>
                <a:t>1 µM</a:t>
              </a:r>
              <a:endParaRPr lang="en-US" sz="800" dirty="0"/>
            </a:p>
          </p:txBody>
        </p:sp>
        <p:sp>
          <p:nvSpPr>
            <p:cNvPr id="916" name="Rectángulo 915">
              <a:extLst>
                <a:ext uri="{FF2B5EF4-FFF2-40B4-BE49-F238E27FC236}">
                  <a16:creationId xmlns:a16="http://schemas.microsoft.com/office/drawing/2014/main" id="{E06A4D5D-0908-4EC8-9F1B-85ED16B7E453}"/>
                </a:ext>
              </a:extLst>
            </p:cNvPr>
            <p:cNvSpPr/>
            <p:nvPr/>
          </p:nvSpPr>
          <p:spPr>
            <a:xfrm>
              <a:off x="2153732" y="4195441"/>
              <a:ext cx="54000" cy="5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917" name="Conector recto 916">
              <a:extLst>
                <a:ext uri="{FF2B5EF4-FFF2-40B4-BE49-F238E27FC236}">
                  <a16:creationId xmlns:a16="http://schemas.microsoft.com/office/drawing/2014/main" id="{1987ED30-6C38-4482-81F2-1B7DA24C4796}"/>
                </a:ext>
              </a:extLst>
            </p:cNvPr>
            <p:cNvCxnSpPr/>
            <p:nvPr/>
          </p:nvCxnSpPr>
          <p:spPr>
            <a:xfrm>
              <a:off x="1542057" y="3902871"/>
              <a:ext cx="1728000" cy="0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18" name="CuadroTexto 917">
              <a:extLst>
                <a:ext uri="{FF2B5EF4-FFF2-40B4-BE49-F238E27FC236}">
                  <a16:creationId xmlns:a16="http://schemas.microsoft.com/office/drawing/2014/main" id="{3D3903EA-E677-4D06-AAE7-026A97F33368}"/>
                </a:ext>
              </a:extLst>
            </p:cNvPr>
            <p:cNvSpPr txBox="1"/>
            <p:nvPr/>
          </p:nvSpPr>
          <p:spPr>
            <a:xfrm>
              <a:off x="2085061" y="3573153"/>
              <a:ext cx="5732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" sz="1200" b="1" dirty="0"/>
                <a:t>HK-2</a:t>
              </a:r>
              <a:endParaRPr lang="en-US" sz="1200" b="1" dirty="0"/>
            </a:p>
          </p:txBody>
        </p:sp>
        <p:sp>
          <p:nvSpPr>
            <p:cNvPr id="919" name="CuadroTexto 918">
              <a:extLst>
                <a:ext uri="{FF2B5EF4-FFF2-40B4-BE49-F238E27FC236}">
                  <a16:creationId xmlns:a16="http://schemas.microsoft.com/office/drawing/2014/main" id="{3F428FDD-EA46-4ACF-94C0-DFFD1821E9C7}"/>
                </a:ext>
              </a:extLst>
            </p:cNvPr>
            <p:cNvSpPr txBox="1"/>
            <p:nvPr/>
          </p:nvSpPr>
          <p:spPr>
            <a:xfrm>
              <a:off x="1671376" y="4114441"/>
              <a:ext cx="504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/>
                <a:t>400 </a:t>
              </a:r>
              <a:r>
                <a:rPr lang="es-ES" sz="800" dirty="0" err="1"/>
                <a:t>nM</a:t>
              </a:r>
              <a:endParaRPr lang="en-US" sz="800" dirty="0"/>
            </a:p>
          </p:txBody>
        </p:sp>
        <p:sp>
          <p:nvSpPr>
            <p:cNvPr id="920" name="CuadroTexto 919">
              <a:extLst>
                <a:ext uri="{FF2B5EF4-FFF2-40B4-BE49-F238E27FC236}">
                  <a16:creationId xmlns:a16="http://schemas.microsoft.com/office/drawing/2014/main" id="{6AC21947-4D3D-4713-A86C-08FD06450416}"/>
                </a:ext>
              </a:extLst>
            </p:cNvPr>
            <p:cNvSpPr txBox="1"/>
            <p:nvPr/>
          </p:nvSpPr>
          <p:spPr>
            <a:xfrm>
              <a:off x="2154271" y="4114441"/>
              <a:ext cx="432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/>
                <a:t>2 µM</a:t>
              </a:r>
              <a:endParaRPr lang="en-US" sz="800" dirty="0"/>
            </a:p>
          </p:txBody>
        </p:sp>
        <p:sp>
          <p:nvSpPr>
            <p:cNvPr id="921" name="Rectángulo 920">
              <a:extLst>
                <a:ext uri="{FF2B5EF4-FFF2-40B4-BE49-F238E27FC236}">
                  <a16:creationId xmlns:a16="http://schemas.microsoft.com/office/drawing/2014/main" id="{87F39BAF-507F-4BE3-8EEE-8A7C7128839D}"/>
                </a:ext>
              </a:extLst>
            </p:cNvPr>
            <p:cNvSpPr/>
            <p:nvPr/>
          </p:nvSpPr>
          <p:spPr>
            <a:xfrm>
              <a:off x="2560454" y="4042561"/>
              <a:ext cx="54000" cy="54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922" name="CuadroTexto 921">
              <a:extLst>
                <a:ext uri="{FF2B5EF4-FFF2-40B4-BE49-F238E27FC236}">
                  <a16:creationId xmlns:a16="http://schemas.microsoft.com/office/drawing/2014/main" id="{F6228018-9286-4431-A759-49F97BB1AE26}"/>
                </a:ext>
              </a:extLst>
            </p:cNvPr>
            <p:cNvSpPr txBox="1"/>
            <p:nvPr/>
          </p:nvSpPr>
          <p:spPr>
            <a:xfrm>
              <a:off x="2560993" y="3961561"/>
              <a:ext cx="432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/>
                <a:t>5 µM</a:t>
              </a:r>
              <a:endParaRPr lang="en-US" sz="800" dirty="0"/>
            </a:p>
          </p:txBody>
        </p:sp>
        <p:sp>
          <p:nvSpPr>
            <p:cNvPr id="923" name="Rectángulo 922">
              <a:extLst>
                <a:ext uri="{FF2B5EF4-FFF2-40B4-BE49-F238E27FC236}">
                  <a16:creationId xmlns:a16="http://schemas.microsoft.com/office/drawing/2014/main" id="{D9C8F1BD-017F-489E-A12A-5960BD1C9F8B}"/>
                </a:ext>
              </a:extLst>
            </p:cNvPr>
            <p:cNvSpPr/>
            <p:nvPr/>
          </p:nvSpPr>
          <p:spPr>
            <a:xfrm>
              <a:off x="2560454" y="4195441"/>
              <a:ext cx="54000" cy="5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924" name="CuadroTexto 923">
              <a:extLst>
                <a:ext uri="{FF2B5EF4-FFF2-40B4-BE49-F238E27FC236}">
                  <a16:creationId xmlns:a16="http://schemas.microsoft.com/office/drawing/2014/main" id="{C3EA17E4-4C50-4418-89F9-76D2B0C82F5F}"/>
                </a:ext>
              </a:extLst>
            </p:cNvPr>
            <p:cNvSpPr txBox="1"/>
            <p:nvPr/>
          </p:nvSpPr>
          <p:spPr>
            <a:xfrm>
              <a:off x="2560993" y="4114441"/>
              <a:ext cx="468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/>
                <a:t>10 µM</a:t>
              </a:r>
              <a:endParaRPr lang="en-US" sz="800" dirty="0"/>
            </a:p>
          </p:txBody>
        </p:sp>
        <p:sp>
          <p:nvSpPr>
            <p:cNvPr id="925" name="Rectángulo 924">
              <a:extLst>
                <a:ext uri="{FF2B5EF4-FFF2-40B4-BE49-F238E27FC236}">
                  <a16:creationId xmlns:a16="http://schemas.microsoft.com/office/drawing/2014/main" id="{5EF0DB25-2F5C-4D87-BCEA-EE2E49D452C4}"/>
                </a:ext>
              </a:extLst>
            </p:cNvPr>
            <p:cNvSpPr/>
            <p:nvPr/>
          </p:nvSpPr>
          <p:spPr>
            <a:xfrm>
              <a:off x="2968132" y="4042561"/>
              <a:ext cx="54000" cy="54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926" name="CuadroTexto 925">
              <a:extLst>
                <a:ext uri="{FF2B5EF4-FFF2-40B4-BE49-F238E27FC236}">
                  <a16:creationId xmlns:a16="http://schemas.microsoft.com/office/drawing/2014/main" id="{C3E6F7A8-4A09-43F2-9F2B-1EE34297C964}"/>
                </a:ext>
              </a:extLst>
            </p:cNvPr>
            <p:cNvSpPr txBox="1"/>
            <p:nvPr/>
          </p:nvSpPr>
          <p:spPr>
            <a:xfrm>
              <a:off x="2968671" y="3961561"/>
              <a:ext cx="432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/>
                <a:t>5 µM</a:t>
              </a:r>
              <a:endParaRPr lang="en-US" sz="800" dirty="0"/>
            </a:p>
          </p:txBody>
        </p:sp>
        <p:sp>
          <p:nvSpPr>
            <p:cNvPr id="927" name="Rectángulo 926">
              <a:extLst>
                <a:ext uri="{FF2B5EF4-FFF2-40B4-BE49-F238E27FC236}">
                  <a16:creationId xmlns:a16="http://schemas.microsoft.com/office/drawing/2014/main" id="{B755DD1C-4CEE-49F0-B084-5C9A12A799F6}"/>
                </a:ext>
              </a:extLst>
            </p:cNvPr>
            <p:cNvSpPr/>
            <p:nvPr/>
          </p:nvSpPr>
          <p:spPr>
            <a:xfrm>
              <a:off x="2968132" y="4195441"/>
              <a:ext cx="54000" cy="5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928" name="CuadroTexto 927">
              <a:extLst>
                <a:ext uri="{FF2B5EF4-FFF2-40B4-BE49-F238E27FC236}">
                  <a16:creationId xmlns:a16="http://schemas.microsoft.com/office/drawing/2014/main" id="{FCD63AE0-159A-4F50-A5A3-6BE96E11BC7F}"/>
                </a:ext>
              </a:extLst>
            </p:cNvPr>
            <p:cNvSpPr txBox="1"/>
            <p:nvPr/>
          </p:nvSpPr>
          <p:spPr>
            <a:xfrm>
              <a:off x="2968671" y="4114441"/>
              <a:ext cx="468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/>
                <a:t>10 µM</a:t>
              </a:r>
              <a:endParaRPr lang="en-US" sz="800" dirty="0"/>
            </a:p>
          </p:txBody>
        </p:sp>
        <p:cxnSp>
          <p:nvCxnSpPr>
            <p:cNvPr id="929" name="Conector recto 928">
              <a:extLst>
                <a:ext uri="{FF2B5EF4-FFF2-40B4-BE49-F238E27FC236}">
                  <a16:creationId xmlns:a16="http://schemas.microsoft.com/office/drawing/2014/main" id="{59DC2068-7210-429C-B1A9-CE21309ED452}"/>
                </a:ext>
              </a:extLst>
            </p:cNvPr>
            <p:cNvCxnSpPr/>
            <p:nvPr/>
          </p:nvCxnSpPr>
          <p:spPr>
            <a:xfrm>
              <a:off x="4023583" y="3899999"/>
              <a:ext cx="1728000" cy="0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30" name="CuadroTexto 929">
              <a:extLst>
                <a:ext uri="{FF2B5EF4-FFF2-40B4-BE49-F238E27FC236}">
                  <a16:creationId xmlns:a16="http://schemas.microsoft.com/office/drawing/2014/main" id="{41784164-34F6-40E0-B9F2-418693F55ED3}"/>
                </a:ext>
              </a:extLst>
            </p:cNvPr>
            <p:cNvSpPr txBox="1"/>
            <p:nvPr/>
          </p:nvSpPr>
          <p:spPr>
            <a:xfrm>
              <a:off x="4566585" y="3570281"/>
              <a:ext cx="576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" sz="1200" b="1" dirty="0"/>
                <a:t>Huh-7</a:t>
              </a:r>
              <a:endParaRPr lang="en-US" sz="1200" b="1" dirty="0"/>
            </a:p>
          </p:txBody>
        </p:sp>
        <p:grpSp>
          <p:nvGrpSpPr>
            <p:cNvPr id="931" name="Grupo 930">
              <a:extLst>
                <a:ext uri="{FF2B5EF4-FFF2-40B4-BE49-F238E27FC236}">
                  <a16:creationId xmlns:a16="http://schemas.microsoft.com/office/drawing/2014/main" id="{1C894D77-7A60-451F-AC2D-14EF0D63C9D7}"/>
                </a:ext>
              </a:extLst>
            </p:cNvPr>
            <p:cNvGrpSpPr/>
            <p:nvPr/>
          </p:nvGrpSpPr>
          <p:grpSpPr>
            <a:xfrm>
              <a:off x="4149623" y="3958689"/>
              <a:ext cx="1768574" cy="368880"/>
              <a:chOff x="4149626" y="1432278"/>
              <a:chExt cx="1768574" cy="368880"/>
            </a:xfrm>
          </p:grpSpPr>
          <p:sp>
            <p:nvSpPr>
              <p:cNvPr id="932" name="Rectángulo 931">
                <a:extLst>
                  <a:ext uri="{FF2B5EF4-FFF2-40B4-BE49-F238E27FC236}">
                    <a16:creationId xmlns:a16="http://schemas.microsoft.com/office/drawing/2014/main" id="{27A564D4-4E08-425A-BB4E-1E62C7A62888}"/>
                  </a:ext>
                </a:extLst>
              </p:cNvPr>
              <p:cNvSpPr/>
              <p:nvPr/>
            </p:nvSpPr>
            <p:spPr>
              <a:xfrm>
                <a:off x="4149626" y="1513278"/>
                <a:ext cx="54000" cy="54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175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33" name="CuadroTexto 932">
                <a:extLst>
                  <a:ext uri="{FF2B5EF4-FFF2-40B4-BE49-F238E27FC236}">
                    <a16:creationId xmlns:a16="http://schemas.microsoft.com/office/drawing/2014/main" id="{84D9BB27-8EF0-4AB4-AB0E-56BCCB1E214D}"/>
                  </a:ext>
                </a:extLst>
              </p:cNvPr>
              <p:cNvSpPr txBox="1"/>
              <p:nvPr/>
            </p:nvSpPr>
            <p:spPr>
              <a:xfrm>
                <a:off x="4152905" y="1432278"/>
                <a:ext cx="504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200 </a:t>
                </a:r>
                <a:r>
                  <a:rPr lang="es-ES" sz="800" dirty="0" err="1"/>
                  <a:t>nM</a:t>
                </a:r>
                <a:endParaRPr lang="en-US" sz="800" dirty="0"/>
              </a:p>
            </p:txBody>
          </p:sp>
          <p:sp>
            <p:nvSpPr>
              <p:cNvPr id="934" name="Rectángulo 933">
                <a:extLst>
                  <a:ext uri="{FF2B5EF4-FFF2-40B4-BE49-F238E27FC236}">
                    <a16:creationId xmlns:a16="http://schemas.microsoft.com/office/drawing/2014/main" id="{1317532D-A612-48CD-BA89-551D96636801}"/>
                  </a:ext>
                </a:extLst>
              </p:cNvPr>
              <p:cNvSpPr/>
              <p:nvPr/>
            </p:nvSpPr>
            <p:spPr>
              <a:xfrm>
                <a:off x="4149626" y="1666158"/>
                <a:ext cx="54000" cy="54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175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35" name="Rectángulo 934">
                <a:extLst>
                  <a:ext uri="{FF2B5EF4-FFF2-40B4-BE49-F238E27FC236}">
                    <a16:creationId xmlns:a16="http://schemas.microsoft.com/office/drawing/2014/main" id="{D3A8BEAD-A5A9-4834-9788-D801077002B5}"/>
                  </a:ext>
                </a:extLst>
              </p:cNvPr>
              <p:cNvSpPr/>
              <p:nvPr/>
            </p:nvSpPr>
            <p:spPr>
              <a:xfrm>
                <a:off x="4635261" y="1513278"/>
                <a:ext cx="54000" cy="54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175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36" name="CuadroTexto 935">
                <a:extLst>
                  <a:ext uri="{FF2B5EF4-FFF2-40B4-BE49-F238E27FC236}">
                    <a16:creationId xmlns:a16="http://schemas.microsoft.com/office/drawing/2014/main" id="{F98A27D9-9107-441D-BA0B-C3EC8C3A7BF3}"/>
                  </a:ext>
                </a:extLst>
              </p:cNvPr>
              <p:cNvSpPr txBox="1"/>
              <p:nvPr/>
            </p:nvSpPr>
            <p:spPr>
              <a:xfrm>
                <a:off x="4635800" y="1432278"/>
                <a:ext cx="432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1 µM</a:t>
                </a:r>
                <a:endParaRPr lang="en-US" sz="800" dirty="0"/>
              </a:p>
            </p:txBody>
          </p:sp>
          <p:sp>
            <p:nvSpPr>
              <p:cNvPr id="937" name="Rectángulo 936">
                <a:extLst>
                  <a:ext uri="{FF2B5EF4-FFF2-40B4-BE49-F238E27FC236}">
                    <a16:creationId xmlns:a16="http://schemas.microsoft.com/office/drawing/2014/main" id="{00A9B8CE-79B3-4EAE-AC4D-11B9484BD26D}"/>
                  </a:ext>
                </a:extLst>
              </p:cNvPr>
              <p:cNvSpPr/>
              <p:nvPr/>
            </p:nvSpPr>
            <p:spPr>
              <a:xfrm>
                <a:off x="4635261" y="1666158"/>
                <a:ext cx="54000" cy="54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175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38" name="CuadroTexto 937">
                <a:extLst>
                  <a:ext uri="{FF2B5EF4-FFF2-40B4-BE49-F238E27FC236}">
                    <a16:creationId xmlns:a16="http://schemas.microsoft.com/office/drawing/2014/main" id="{2307AB49-1D57-4D54-B863-C762D25D8E3F}"/>
                  </a:ext>
                </a:extLst>
              </p:cNvPr>
              <p:cNvSpPr txBox="1"/>
              <p:nvPr/>
            </p:nvSpPr>
            <p:spPr>
              <a:xfrm>
                <a:off x="4152905" y="1585158"/>
                <a:ext cx="504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400 </a:t>
                </a:r>
                <a:r>
                  <a:rPr lang="es-ES" sz="800" dirty="0" err="1"/>
                  <a:t>nM</a:t>
                </a:r>
                <a:endParaRPr lang="en-US" sz="800" dirty="0"/>
              </a:p>
            </p:txBody>
          </p:sp>
          <p:sp>
            <p:nvSpPr>
              <p:cNvPr id="939" name="CuadroTexto 938">
                <a:extLst>
                  <a:ext uri="{FF2B5EF4-FFF2-40B4-BE49-F238E27FC236}">
                    <a16:creationId xmlns:a16="http://schemas.microsoft.com/office/drawing/2014/main" id="{7FC95023-284E-4E54-B4B0-CBFDFC6C341B}"/>
                  </a:ext>
                </a:extLst>
              </p:cNvPr>
              <p:cNvSpPr txBox="1"/>
              <p:nvPr/>
            </p:nvSpPr>
            <p:spPr>
              <a:xfrm>
                <a:off x="4635800" y="1585158"/>
                <a:ext cx="432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2 µM</a:t>
                </a:r>
                <a:endParaRPr lang="en-US" sz="800" dirty="0"/>
              </a:p>
            </p:txBody>
          </p:sp>
          <p:sp>
            <p:nvSpPr>
              <p:cNvPr id="940" name="Rectángulo 939">
                <a:extLst>
                  <a:ext uri="{FF2B5EF4-FFF2-40B4-BE49-F238E27FC236}">
                    <a16:creationId xmlns:a16="http://schemas.microsoft.com/office/drawing/2014/main" id="{93F6FDFF-C23A-4A8D-8865-CB485C4EADBB}"/>
                  </a:ext>
                </a:extLst>
              </p:cNvPr>
              <p:cNvSpPr/>
              <p:nvPr/>
            </p:nvSpPr>
            <p:spPr>
              <a:xfrm>
                <a:off x="5041983" y="1513278"/>
                <a:ext cx="54000" cy="54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175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41" name="CuadroTexto 940">
                <a:extLst>
                  <a:ext uri="{FF2B5EF4-FFF2-40B4-BE49-F238E27FC236}">
                    <a16:creationId xmlns:a16="http://schemas.microsoft.com/office/drawing/2014/main" id="{EA12B189-BA44-4D55-8D0D-E0B17C1FA771}"/>
                  </a:ext>
                </a:extLst>
              </p:cNvPr>
              <p:cNvSpPr txBox="1"/>
              <p:nvPr/>
            </p:nvSpPr>
            <p:spPr>
              <a:xfrm>
                <a:off x="5042522" y="1432278"/>
                <a:ext cx="432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5 µM</a:t>
                </a:r>
                <a:endParaRPr lang="en-US" sz="800" dirty="0"/>
              </a:p>
            </p:txBody>
          </p:sp>
          <p:sp>
            <p:nvSpPr>
              <p:cNvPr id="942" name="Rectángulo 941">
                <a:extLst>
                  <a:ext uri="{FF2B5EF4-FFF2-40B4-BE49-F238E27FC236}">
                    <a16:creationId xmlns:a16="http://schemas.microsoft.com/office/drawing/2014/main" id="{194EFCEB-69DD-4453-98CB-DF9A075D973C}"/>
                  </a:ext>
                </a:extLst>
              </p:cNvPr>
              <p:cNvSpPr/>
              <p:nvPr/>
            </p:nvSpPr>
            <p:spPr>
              <a:xfrm>
                <a:off x="5041983" y="1666158"/>
                <a:ext cx="54000" cy="54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175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43" name="CuadroTexto 942">
                <a:extLst>
                  <a:ext uri="{FF2B5EF4-FFF2-40B4-BE49-F238E27FC236}">
                    <a16:creationId xmlns:a16="http://schemas.microsoft.com/office/drawing/2014/main" id="{4056AF09-3DAB-456E-A4DA-D2DC19EC9A80}"/>
                  </a:ext>
                </a:extLst>
              </p:cNvPr>
              <p:cNvSpPr txBox="1"/>
              <p:nvPr/>
            </p:nvSpPr>
            <p:spPr>
              <a:xfrm>
                <a:off x="5042522" y="1585158"/>
                <a:ext cx="468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10 µM</a:t>
                </a:r>
                <a:endParaRPr lang="en-US" sz="800" dirty="0"/>
              </a:p>
            </p:txBody>
          </p:sp>
          <p:sp>
            <p:nvSpPr>
              <p:cNvPr id="944" name="Rectángulo 943">
                <a:extLst>
                  <a:ext uri="{FF2B5EF4-FFF2-40B4-BE49-F238E27FC236}">
                    <a16:creationId xmlns:a16="http://schemas.microsoft.com/office/drawing/2014/main" id="{973E2AEA-963E-412F-9815-C7A96C2969CE}"/>
                  </a:ext>
                </a:extLst>
              </p:cNvPr>
              <p:cNvSpPr/>
              <p:nvPr/>
            </p:nvSpPr>
            <p:spPr>
              <a:xfrm>
                <a:off x="5449661" y="1513278"/>
                <a:ext cx="54000" cy="54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175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45" name="CuadroTexto 944">
                <a:extLst>
                  <a:ext uri="{FF2B5EF4-FFF2-40B4-BE49-F238E27FC236}">
                    <a16:creationId xmlns:a16="http://schemas.microsoft.com/office/drawing/2014/main" id="{0402D48F-E987-4372-94E3-54EB620E5CB2}"/>
                  </a:ext>
                </a:extLst>
              </p:cNvPr>
              <p:cNvSpPr txBox="1"/>
              <p:nvPr/>
            </p:nvSpPr>
            <p:spPr>
              <a:xfrm>
                <a:off x="5450200" y="1432278"/>
                <a:ext cx="432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5 µM</a:t>
                </a:r>
                <a:endParaRPr lang="en-US" sz="800" dirty="0"/>
              </a:p>
            </p:txBody>
          </p:sp>
          <p:sp>
            <p:nvSpPr>
              <p:cNvPr id="946" name="Rectángulo 945">
                <a:extLst>
                  <a:ext uri="{FF2B5EF4-FFF2-40B4-BE49-F238E27FC236}">
                    <a16:creationId xmlns:a16="http://schemas.microsoft.com/office/drawing/2014/main" id="{B9E5E709-BD69-4070-B07F-DAD045D3DBA8}"/>
                  </a:ext>
                </a:extLst>
              </p:cNvPr>
              <p:cNvSpPr/>
              <p:nvPr/>
            </p:nvSpPr>
            <p:spPr>
              <a:xfrm>
                <a:off x="5449661" y="1666158"/>
                <a:ext cx="54000" cy="54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175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47" name="CuadroTexto 946">
                <a:extLst>
                  <a:ext uri="{FF2B5EF4-FFF2-40B4-BE49-F238E27FC236}">
                    <a16:creationId xmlns:a16="http://schemas.microsoft.com/office/drawing/2014/main" id="{79AB9081-84DC-44EE-8BCD-F0FBB48FDF79}"/>
                  </a:ext>
                </a:extLst>
              </p:cNvPr>
              <p:cNvSpPr txBox="1"/>
              <p:nvPr/>
            </p:nvSpPr>
            <p:spPr>
              <a:xfrm>
                <a:off x="5450200" y="1585158"/>
                <a:ext cx="468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10 µM</a:t>
                </a:r>
                <a:endParaRPr lang="en-US" sz="8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87081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135</Words>
  <Application>Microsoft Office PowerPoint</Application>
  <PresentationFormat>Personalizado</PresentationFormat>
  <Paragraphs>75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Prism 7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Beatriz Suarez Alvarez</dc:creator>
  <cp:lastModifiedBy>Beatriz Suarez Alvarez</cp:lastModifiedBy>
  <cp:revision>10</cp:revision>
  <dcterms:created xsi:type="dcterms:W3CDTF">2021-08-30T08:16:46Z</dcterms:created>
  <dcterms:modified xsi:type="dcterms:W3CDTF">2021-08-30T08:31:11Z</dcterms:modified>
</cp:coreProperties>
</file>