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8" r:id="rId2"/>
  </p:sldIdLst>
  <p:sldSz cx="6659563" cy="4679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9" autoAdjust="0"/>
    <p:restoredTop sz="94660"/>
  </p:normalViewPr>
  <p:slideViewPr>
    <p:cSldViewPr snapToGrid="0">
      <p:cViewPr>
        <p:scale>
          <a:sx n="60" d="100"/>
          <a:sy n="60" d="100"/>
        </p:scale>
        <p:origin x="3552" y="1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EXPERIMENTS\COVID19\colaboracionOviedo_inhibidoresHDAC\titulaciones_5OCT20%20cop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EXPERIMENTS\COVID19\colaboracionOviedo_inhibidoresHDAC\titulaciones_5OCT20%20cop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EXPERIMENTS\COVID19\colaboracionOviedo_inhibidoresHDAC\VSV-GFPtiter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EXPERIMENTS\COVID19\colaboracionOviedo_inhibidoresHDAC\HCoV-229E%20titer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ilbao\Desktop\EXPERIMENTS\COVID19\colaboracionOviedo_inhibidoresHDAC\VSV-GFPtiter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458223972003497E-2"/>
          <c:y val="0.19020851560221599"/>
          <c:w val="0.89020844269466304"/>
          <c:h val="0.7228497042444710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Hoja1!$AD$22:$AD$25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3.5355339059327382</c:v>
                  </c:pt>
                  <c:pt idx="2">
                    <c:v>2.3570226039551572</c:v>
                  </c:pt>
                  <c:pt idx="3">
                    <c:v>0.94280904158206602</c:v>
                  </c:pt>
                </c:numCache>
              </c:numRef>
            </c:plus>
            <c:minus>
              <c:numRef>
                <c:f>Hoja1!$AD$22:$AD$25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3.5355339059327382</c:v>
                  </c:pt>
                  <c:pt idx="2">
                    <c:v>2.3570226039551572</c:v>
                  </c:pt>
                  <c:pt idx="3">
                    <c:v>0.94280904158206602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Hoja1!$Z$22:$Z$25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Hoja1!$AC$22:$AC$25</c:f>
              <c:numCache>
                <c:formatCode>General</c:formatCode>
                <c:ptCount val="4"/>
                <c:pt idx="0">
                  <c:v>100</c:v>
                </c:pt>
                <c:pt idx="1">
                  <c:v>52.5</c:v>
                </c:pt>
                <c:pt idx="2">
                  <c:v>18.333333333333329</c:v>
                </c:pt>
                <c:pt idx="3">
                  <c:v>4.333333333333333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6D-475C-886B-425D85CF363F}"/>
            </c:ext>
          </c:extLst>
        </c:ser>
        <c:ser>
          <c:idx val="1"/>
          <c:order val="1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Hoja1!$AH$22:$AH$25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17.79320985338693</c:v>
                  </c:pt>
                  <c:pt idx="2">
                    <c:v>11.862139902258001</c:v>
                  </c:pt>
                  <c:pt idx="3">
                    <c:v>1.6560779733671871</c:v>
                  </c:pt>
                </c:numCache>
              </c:numRef>
            </c:plus>
            <c:minus>
              <c:numRef>
                <c:f>Hoja1!$AH$22:$AH$25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17.79320985338693</c:v>
                  </c:pt>
                  <c:pt idx="2">
                    <c:v>11.862139902258001</c:v>
                  </c:pt>
                  <c:pt idx="3">
                    <c:v>1.6560779733671871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Hoja1!$Z$22:$Z$25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Hoja1!$AG$22:$AG$25</c:f>
              <c:numCache>
                <c:formatCode>General</c:formatCode>
                <c:ptCount val="4"/>
                <c:pt idx="0">
                  <c:v>100</c:v>
                </c:pt>
                <c:pt idx="1">
                  <c:v>90.359477124182973</c:v>
                </c:pt>
                <c:pt idx="2">
                  <c:v>26.906318082788669</c:v>
                </c:pt>
                <c:pt idx="3">
                  <c:v>2.6525054466230942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6D-475C-886B-425D85CF36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436941360"/>
        <c:axId val="1436944080"/>
      </c:barChart>
      <c:catAx>
        <c:axId val="143694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6944080"/>
        <c:crosses val="autoZero"/>
        <c:auto val="1"/>
        <c:lblAlgn val="ctr"/>
        <c:lblOffset val="100"/>
        <c:noMultiLvlLbl val="0"/>
      </c:catAx>
      <c:valAx>
        <c:axId val="1436944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6941360"/>
        <c:crosses val="autoZero"/>
        <c:crossBetween val="between"/>
      </c:valAx>
      <c:spPr>
        <a:noFill/>
        <a:ln>
          <a:solidFill>
            <a:schemeClr val="bg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353389113471796E-2"/>
          <c:y val="3.6434094665716801E-2"/>
          <c:w val="0.87672997700252497"/>
          <c:h val="0.8474169942538519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Hoja1!$AD$34:$AD$37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18.856180831641272</c:v>
                  </c:pt>
                  <c:pt idx="2">
                    <c:v>0.94280904158206302</c:v>
                  </c:pt>
                  <c:pt idx="3">
                    <c:v>3.7712361663282539</c:v>
                  </c:pt>
                </c:numCache>
              </c:numRef>
            </c:plus>
            <c:minus>
              <c:numRef>
                <c:f>Hoja1!$AD$34:$AD$37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18.856180831641272</c:v>
                  </c:pt>
                  <c:pt idx="2">
                    <c:v>0.94280904158206302</c:v>
                  </c:pt>
                  <c:pt idx="3">
                    <c:v>3.7712361663282539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Hoja1!$Z$34:$Z$37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Hoja1!$AC$34:$AC$37</c:f>
              <c:numCache>
                <c:formatCode>General</c:formatCode>
                <c:ptCount val="4"/>
                <c:pt idx="0">
                  <c:v>100</c:v>
                </c:pt>
                <c:pt idx="1">
                  <c:v>53.333333333333343</c:v>
                </c:pt>
                <c:pt idx="2">
                  <c:v>19.333333333333329</c:v>
                </c:pt>
                <c:pt idx="3">
                  <c:v>14.66666666666667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AB-49C9-A431-B9EC9A61664E}"/>
            </c:ext>
          </c:extLst>
        </c:ser>
        <c:ser>
          <c:idx val="1"/>
          <c:order val="1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Hoja1!$AH$34:$AH$37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11.04433448710417</c:v>
                  </c:pt>
                  <c:pt idx="2">
                    <c:v>11.717769516805649</c:v>
                  </c:pt>
                  <c:pt idx="3">
                    <c:v>1.616244071283538</c:v>
                  </c:pt>
                </c:numCache>
              </c:numRef>
            </c:plus>
            <c:minus>
              <c:numRef>
                <c:f>Hoja1!$AH$34:$AH$37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11.04433448710417</c:v>
                  </c:pt>
                  <c:pt idx="2">
                    <c:v>11.717769516805649</c:v>
                  </c:pt>
                  <c:pt idx="3">
                    <c:v>1.616244071283538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Hoja1!$Z$34:$Z$37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Hoja1!$AG$34:$AG$37</c:f>
              <c:numCache>
                <c:formatCode>General</c:formatCode>
                <c:ptCount val="4"/>
                <c:pt idx="0">
                  <c:v>100</c:v>
                </c:pt>
                <c:pt idx="1">
                  <c:v>39.80952380952381</c:v>
                </c:pt>
                <c:pt idx="2">
                  <c:v>20.285714285714281</c:v>
                </c:pt>
                <c:pt idx="3">
                  <c:v>13.142857142857141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AB-49C9-A431-B9EC9A616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-27"/>
        <c:axId val="1436921504"/>
        <c:axId val="1397395568"/>
      </c:barChart>
      <c:catAx>
        <c:axId val="1436921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397395568"/>
        <c:crosses val="autoZero"/>
        <c:auto val="1"/>
        <c:lblAlgn val="ctr"/>
        <c:lblOffset val="100"/>
        <c:noMultiLvlLbl val="0"/>
      </c:catAx>
      <c:valAx>
        <c:axId val="1397395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6921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Sheet1!$H$32:$H$35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21.21320343559643</c:v>
                  </c:pt>
                  <c:pt idx="2">
                    <c:v>60.104076400856528</c:v>
                  </c:pt>
                  <c:pt idx="3">
                    <c:v>28.284271247461898</c:v>
                  </c:pt>
                </c:numCache>
              </c:numRef>
            </c:plus>
            <c:minus>
              <c:numRef>
                <c:f>Sheet1!$H$32:$H$35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21.21320343559643</c:v>
                  </c:pt>
                  <c:pt idx="2">
                    <c:v>60.104076400856528</c:v>
                  </c:pt>
                  <c:pt idx="3">
                    <c:v>28.284271247461898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Sheet1!$D$39:$D$42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Sheet1!$G$32:$G$35</c:f>
              <c:numCache>
                <c:formatCode>General</c:formatCode>
                <c:ptCount val="4"/>
                <c:pt idx="0">
                  <c:v>100</c:v>
                </c:pt>
                <c:pt idx="1">
                  <c:v>125</c:v>
                </c:pt>
                <c:pt idx="2">
                  <c:v>137.5</c:v>
                </c:pt>
                <c:pt idx="3">
                  <c:v>120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80-487E-AC93-E3F314B083C8}"/>
            </c:ext>
          </c:extLst>
        </c:ser>
        <c:ser>
          <c:idx val="1"/>
          <c:order val="1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Sheet1!$L$32:$L$35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3.7216146378239299</c:v>
                  </c:pt>
                  <c:pt idx="2">
                    <c:v>36.471823450674528</c:v>
                  </c:pt>
                  <c:pt idx="3">
                    <c:v>13.918838745461491</c:v>
                  </c:pt>
                </c:numCache>
              </c:numRef>
            </c:plus>
            <c:minus>
              <c:numRef>
                <c:f>Sheet1!$L$32:$L$35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3.7216146378239299</c:v>
                  </c:pt>
                  <c:pt idx="2">
                    <c:v>36.471823450674528</c:v>
                  </c:pt>
                  <c:pt idx="3">
                    <c:v>13.918838745461491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Sheet1!$D$39:$D$42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Sheet1!$K$32:$K$35</c:f>
              <c:numCache>
                <c:formatCode>General</c:formatCode>
                <c:ptCount val="4"/>
                <c:pt idx="0">
                  <c:v>100</c:v>
                </c:pt>
                <c:pt idx="1">
                  <c:v>102.6315789473684</c:v>
                </c:pt>
                <c:pt idx="2">
                  <c:v>105.78947368421051</c:v>
                </c:pt>
                <c:pt idx="3">
                  <c:v>63.842105263157897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80-487E-AC93-E3F314B083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437609696"/>
        <c:axId val="1437596096"/>
      </c:barChart>
      <c:catAx>
        <c:axId val="1437609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7596096"/>
        <c:crosses val="autoZero"/>
        <c:auto val="1"/>
        <c:lblAlgn val="ctr"/>
        <c:lblOffset val="100"/>
        <c:noMultiLvlLbl val="0"/>
      </c:catAx>
      <c:valAx>
        <c:axId val="14375960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7609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24 h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Sheet1!$O$3:$O$6</c:f>
                <c:numCache>
                  <c:formatCode>General</c:formatCode>
                  <c:ptCount val="4"/>
                  <c:pt idx="0">
                    <c:v>16.329931618554529</c:v>
                  </c:pt>
                  <c:pt idx="1">
                    <c:v>66.017674401127877</c:v>
                  </c:pt>
                  <c:pt idx="2">
                    <c:v>69.582085817160333</c:v>
                  </c:pt>
                  <c:pt idx="3">
                    <c:v>28.284271247461898</c:v>
                  </c:pt>
                </c:numCache>
              </c:numRef>
            </c:plus>
            <c:minus>
              <c:numRef>
                <c:f>Sheet1!$O$3:$O$6</c:f>
                <c:numCache>
                  <c:formatCode>General</c:formatCode>
                  <c:ptCount val="4"/>
                  <c:pt idx="0">
                    <c:v>16.329931618554529</c:v>
                  </c:pt>
                  <c:pt idx="1">
                    <c:v>66.017674401127877</c:v>
                  </c:pt>
                  <c:pt idx="2">
                    <c:v>69.582085817160333</c:v>
                  </c:pt>
                  <c:pt idx="3">
                    <c:v>28.284271247461898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Sheet1!$I$3:$I$6</c:f>
              <c:strCache>
                <c:ptCount val="4"/>
                <c:pt idx="0">
                  <c:v>control</c:v>
                </c:pt>
                <c:pt idx="1">
                  <c:v>4 mM</c:v>
                </c:pt>
                <c:pt idx="2">
                  <c:v>8 mM</c:v>
                </c:pt>
                <c:pt idx="3">
                  <c:v>16 mM</c:v>
                </c:pt>
              </c:strCache>
            </c:strRef>
          </c:cat>
          <c:val>
            <c:numRef>
              <c:f>Sheet1!$N$3:$N$6</c:f>
              <c:numCache>
                <c:formatCode>General</c:formatCode>
                <c:ptCount val="4"/>
                <c:pt idx="0">
                  <c:v>100</c:v>
                </c:pt>
                <c:pt idx="1">
                  <c:v>122.5</c:v>
                </c:pt>
                <c:pt idx="2">
                  <c:v>117.5</c:v>
                </c:pt>
                <c:pt idx="3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22-464D-849F-BBEEA927E664}"/>
            </c:ext>
          </c:extLst>
        </c:ser>
        <c:ser>
          <c:idx val="1"/>
          <c:order val="1"/>
          <c:tx>
            <c:v>48 hpi</c:v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Sheet1!$O$11:$O$14</c:f>
                <c:numCache>
                  <c:formatCode>General</c:formatCode>
                  <c:ptCount val="4"/>
                  <c:pt idx="0">
                    <c:v>12.5</c:v>
                  </c:pt>
                  <c:pt idx="1">
                    <c:v>29.16059217599015</c:v>
                  </c:pt>
                  <c:pt idx="2">
                    <c:v>29.450754468697539</c:v>
                  </c:pt>
                  <c:pt idx="3">
                    <c:v>10.10152544552208</c:v>
                  </c:pt>
                </c:numCache>
              </c:numRef>
            </c:plus>
            <c:minus>
              <c:numRef>
                <c:f>Sheet1!$O$11:$O$14</c:f>
                <c:numCache>
                  <c:formatCode>General</c:formatCode>
                  <c:ptCount val="4"/>
                  <c:pt idx="0">
                    <c:v>12.5</c:v>
                  </c:pt>
                  <c:pt idx="1">
                    <c:v>29.16059217599015</c:v>
                  </c:pt>
                  <c:pt idx="2">
                    <c:v>29.450754468697539</c:v>
                  </c:pt>
                  <c:pt idx="3">
                    <c:v>10.10152544552208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Sheet1!$I$3:$I$6</c:f>
              <c:strCache>
                <c:ptCount val="4"/>
                <c:pt idx="0">
                  <c:v>control</c:v>
                </c:pt>
                <c:pt idx="1">
                  <c:v>4 mM</c:v>
                </c:pt>
                <c:pt idx="2">
                  <c:v>8 mM</c:v>
                </c:pt>
                <c:pt idx="3">
                  <c:v>16 mM</c:v>
                </c:pt>
              </c:strCache>
            </c:strRef>
          </c:cat>
          <c:val>
            <c:numRef>
              <c:f>Sheet1!$N$11:$N$14</c:f>
              <c:numCache>
                <c:formatCode>General</c:formatCode>
                <c:ptCount val="4"/>
                <c:pt idx="0">
                  <c:v>100</c:v>
                </c:pt>
                <c:pt idx="1">
                  <c:v>135.71428571428569</c:v>
                </c:pt>
                <c:pt idx="2">
                  <c:v>146.42857142857139</c:v>
                </c:pt>
                <c:pt idx="3">
                  <c:v>35.714285714285722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22-464D-849F-BBEEA927E6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7"/>
        <c:axId val="1437601536"/>
        <c:axId val="1437607520"/>
      </c:barChart>
      <c:catAx>
        <c:axId val="1437601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7607520"/>
        <c:crosses val="autoZero"/>
        <c:auto val="1"/>
        <c:lblAlgn val="ctr"/>
        <c:lblOffset val="100"/>
        <c:noMultiLvlLbl val="0"/>
      </c:catAx>
      <c:valAx>
        <c:axId val="1437607520"/>
        <c:scaling>
          <c:orientation val="minMax"/>
          <c:max val="2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7601536"/>
        <c:crosses val="autoZero"/>
        <c:crossBetween val="between"/>
        <c:majorUnit val="50"/>
      </c:valAx>
      <c:spPr>
        <a:solidFill>
          <a:schemeClr val="bg1"/>
        </a:solidFill>
        <a:ln>
          <a:solidFill>
            <a:schemeClr val="bg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Sheet1!$H$39:$H$42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25.02070148813938</c:v>
                  </c:pt>
                  <c:pt idx="2">
                    <c:v>9.5187451313573685</c:v>
                  </c:pt>
                  <c:pt idx="3">
                    <c:v>53.304972735601282</c:v>
                  </c:pt>
                </c:numCache>
              </c:numRef>
            </c:plus>
            <c:minus>
              <c:numRef>
                <c:f>Sheet1!$H$39:$H$42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25.02070148813938</c:v>
                  </c:pt>
                  <c:pt idx="2">
                    <c:v>9.5187451313573685</c:v>
                  </c:pt>
                  <c:pt idx="3">
                    <c:v>53.304972735601282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Sheet1!$D$39:$D$42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Sheet1!$G$39:$G$42</c:f>
              <c:numCache>
                <c:formatCode>General</c:formatCode>
                <c:ptCount val="4"/>
                <c:pt idx="0">
                  <c:v>100</c:v>
                </c:pt>
                <c:pt idx="1">
                  <c:v>97.692307692307679</c:v>
                </c:pt>
                <c:pt idx="2">
                  <c:v>68.269230769230774</c:v>
                </c:pt>
                <c:pt idx="3">
                  <c:v>77.692307692307679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89-47E7-84DD-6265756FD0E1}"/>
            </c:ext>
          </c:extLst>
        </c:ser>
        <c:ser>
          <c:idx val="1"/>
          <c:order val="1"/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Sheet1!$L$39:$L$42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62.057273453784383</c:v>
                  </c:pt>
                  <c:pt idx="2">
                    <c:v>15.32888826348462</c:v>
                  </c:pt>
                  <c:pt idx="3">
                    <c:v>36.838779859019347</c:v>
                  </c:pt>
                </c:numCache>
              </c:numRef>
            </c:plus>
            <c:minus>
              <c:numRef>
                <c:f>Sheet1!$L$39:$L$42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62.057273453784383</c:v>
                  </c:pt>
                  <c:pt idx="2">
                    <c:v>15.32888826348462</c:v>
                  </c:pt>
                  <c:pt idx="3">
                    <c:v>36.838779859019347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Sheet1!$D$39:$D$42</c:f>
              <c:strCache>
                <c:ptCount val="4"/>
                <c:pt idx="0">
                  <c:v>control</c:v>
                </c:pt>
                <c:pt idx="1">
                  <c:v>4mM</c:v>
                </c:pt>
                <c:pt idx="2">
                  <c:v>8mM</c:v>
                </c:pt>
                <c:pt idx="3">
                  <c:v>16mM</c:v>
                </c:pt>
              </c:strCache>
            </c:strRef>
          </c:cat>
          <c:val>
            <c:numRef>
              <c:f>Sheet1!$K$39:$K$42</c:f>
              <c:numCache>
                <c:formatCode>General</c:formatCode>
                <c:ptCount val="4"/>
                <c:pt idx="0">
                  <c:v>100</c:v>
                </c:pt>
                <c:pt idx="1">
                  <c:v>98.426573426573441</c:v>
                </c:pt>
                <c:pt idx="2">
                  <c:v>80.069930069930066</c:v>
                </c:pt>
                <c:pt idx="3">
                  <c:v>112.4125874125874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989-47E7-84DD-6265756FD0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5"/>
        <c:axId val="1437603712"/>
        <c:axId val="1437604800"/>
      </c:barChart>
      <c:catAx>
        <c:axId val="1437603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7604800"/>
        <c:crosses val="autoZero"/>
        <c:auto val="1"/>
        <c:lblAlgn val="ctr"/>
        <c:lblOffset val="100"/>
        <c:noMultiLvlLbl val="0"/>
      </c:catAx>
      <c:valAx>
        <c:axId val="1437604800"/>
        <c:scaling>
          <c:orientation val="minMax"/>
          <c:max val="25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pPr>
            <a:endParaRPr lang="es-ES"/>
          </a:p>
        </c:txPr>
        <c:crossAx val="1437603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467" y="765909"/>
            <a:ext cx="5660629" cy="1629316"/>
          </a:xfrm>
        </p:spPr>
        <p:txBody>
          <a:bodyPr anchor="b"/>
          <a:lstStyle>
            <a:lvl1pPr algn="ctr">
              <a:defRPr sz="409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2446" y="2458058"/>
            <a:ext cx="4994672" cy="1129904"/>
          </a:xfrm>
        </p:spPr>
        <p:txBody>
          <a:bodyPr/>
          <a:lstStyle>
            <a:lvl1pPr marL="0" indent="0" algn="ctr">
              <a:buNone/>
              <a:defRPr sz="1638"/>
            </a:lvl1pPr>
            <a:lvl2pPr marL="311993" indent="0" algn="ctr">
              <a:buNone/>
              <a:defRPr sz="1365"/>
            </a:lvl2pPr>
            <a:lvl3pPr marL="623987" indent="0" algn="ctr">
              <a:buNone/>
              <a:defRPr sz="1228"/>
            </a:lvl3pPr>
            <a:lvl4pPr marL="935980" indent="0" algn="ctr">
              <a:buNone/>
              <a:defRPr sz="1092"/>
            </a:lvl4pPr>
            <a:lvl5pPr marL="1247973" indent="0" algn="ctr">
              <a:buNone/>
              <a:defRPr sz="1092"/>
            </a:lvl5pPr>
            <a:lvl6pPr marL="1559966" indent="0" algn="ctr">
              <a:buNone/>
              <a:defRPr sz="1092"/>
            </a:lvl6pPr>
            <a:lvl7pPr marL="1871960" indent="0" algn="ctr">
              <a:buNone/>
              <a:defRPr sz="1092"/>
            </a:lvl7pPr>
            <a:lvl8pPr marL="2183953" indent="0" algn="ctr">
              <a:buNone/>
              <a:defRPr sz="1092"/>
            </a:lvl8pPr>
            <a:lvl9pPr marL="2495946" indent="0" algn="ctr">
              <a:buNone/>
              <a:defRPr sz="1092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96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59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65750" y="249164"/>
            <a:ext cx="1435968" cy="396604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845" y="249164"/>
            <a:ext cx="4224660" cy="3966041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33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1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377" y="1166739"/>
            <a:ext cx="5743873" cy="1946729"/>
          </a:xfrm>
        </p:spPr>
        <p:txBody>
          <a:bodyPr anchor="b"/>
          <a:lstStyle>
            <a:lvl1pPr>
              <a:defRPr sz="409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4377" y="3131884"/>
            <a:ext cx="5743873" cy="1023739"/>
          </a:xfrm>
        </p:spPr>
        <p:txBody>
          <a:bodyPr/>
          <a:lstStyle>
            <a:lvl1pPr marL="0" indent="0">
              <a:buNone/>
              <a:defRPr sz="1638">
                <a:solidFill>
                  <a:schemeClr val="tx1"/>
                </a:solidFill>
              </a:defRPr>
            </a:lvl1pPr>
            <a:lvl2pPr marL="311993" indent="0">
              <a:buNone/>
              <a:defRPr sz="1365">
                <a:solidFill>
                  <a:schemeClr val="tx1">
                    <a:tint val="75000"/>
                  </a:schemeClr>
                </a:solidFill>
              </a:defRPr>
            </a:lvl2pPr>
            <a:lvl3pPr marL="623987" indent="0">
              <a:buNone/>
              <a:defRPr sz="1228">
                <a:solidFill>
                  <a:schemeClr val="tx1">
                    <a:tint val="75000"/>
                  </a:schemeClr>
                </a:solidFill>
              </a:defRPr>
            </a:lvl3pPr>
            <a:lvl4pPr marL="93598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4pPr>
            <a:lvl5pPr marL="124797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5pPr>
            <a:lvl6pPr marL="155996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6pPr>
            <a:lvl7pPr marL="1871960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7pPr>
            <a:lvl8pPr marL="2183953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8pPr>
            <a:lvl9pPr marL="2495946" indent="0">
              <a:buNone/>
              <a:defRPr sz="10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7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845" y="1245820"/>
            <a:ext cx="2830314" cy="296938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1404" y="1245820"/>
            <a:ext cx="2830314" cy="296938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15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2" y="249165"/>
            <a:ext cx="5743873" cy="90457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13" y="1147238"/>
            <a:ext cx="2817307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713" y="1709482"/>
            <a:ext cx="2817307" cy="25143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71404" y="1147238"/>
            <a:ext cx="2831182" cy="562244"/>
          </a:xfrm>
        </p:spPr>
        <p:txBody>
          <a:bodyPr anchor="b"/>
          <a:lstStyle>
            <a:lvl1pPr marL="0" indent="0">
              <a:buNone/>
              <a:defRPr sz="1638" b="1"/>
            </a:lvl1pPr>
            <a:lvl2pPr marL="311993" indent="0">
              <a:buNone/>
              <a:defRPr sz="1365" b="1"/>
            </a:lvl2pPr>
            <a:lvl3pPr marL="623987" indent="0">
              <a:buNone/>
              <a:defRPr sz="1228" b="1"/>
            </a:lvl3pPr>
            <a:lvl4pPr marL="935980" indent="0">
              <a:buNone/>
              <a:defRPr sz="1092" b="1"/>
            </a:lvl4pPr>
            <a:lvl5pPr marL="1247973" indent="0">
              <a:buNone/>
              <a:defRPr sz="1092" b="1"/>
            </a:lvl5pPr>
            <a:lvl6pPr marL="1559966" indent="0">
              <a:buNone/>
              <a:defRPr sz="1092" b="1"/>
            </a:lvl6pPr>
            <a:lvl7pPr marL="1871960" indent="0">
              <a:buNone/>
              <a:defRPr sz="1092" b="1"/>
            </a:lvl7pPr>
            <a:lvl8pPr marL="2183953" indent="0">
              <a:buNone/>
              <a:defRPr sz="1092" b="1"/>
            </a:lvl8pPr>
            <a:lvl9pPr marL="2495946" indent="0">
              <a:buNone/>
              <a:defRPr sz="1092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71404" y="1709482"/>
            <a:ext cx="2831182" cy="25143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72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17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311997"/>
            <a:ext cx="2147882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1182" y="673827"/>
            <a:ext cx="3371404" cy="3325798"/>
          </a:xfrm>
        </p:spPr>
        <p:txBody>
          <a:bodyPr/>
          <a:lstStyle>
            <a:lvl1pPr>
              <a:defRPr sz="2184"/>
            </a:lvl1pPr>
            <a:lvl2pPr>
              <a:defRPr sz="1911"/>
            </a:lvl2pPr>
            <a:lvl3pPr>
              <a:defRPr sz="1638"/>
            </a:lvl3pPr>
            <a:lvl4pPr>
              <a:defRPr sz="1365"/>
            </a:lvl4pPr>
            <a:lvl5pPr>
              <a:defRPr sz="1365"/>
            </a:lvl5pPr>
            <a:lvl6pPr>
              <a:defRPr sz="1365"/>
            </a:lvl6pPr>
            <a:lvl7pPr>
              <a:defRPr sz="1365"/>
            </a:lvl7pPr>
            <a:lvl8pPr>
              <a:defRPr sz="1365"/>
            </a:lvl8pPr>
            <a:lvl9pPr>
              <a:defRPr sz="136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1403985"/>
            <a:ext cx="2147882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141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13" y="311997"/>
            <a:ext cx="2147882" cy="1091988"/>
          </a:xfrm>
        </p:spPr>
        <p:txBody>
          <a:bodyPr anchor="b"/>
          <a:lstStyle>
            <a:lvl1pPr>
              <a:defRPr sz="218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1182" y="673827"/>
            <a:ext cx="3371404" cy="3325798"/>
          </a:xfrm>
        </p:spPr>
        <p:txBody>
          <a:bodyPr anchor="t"/>
          <a:lstStyle>
            <a:lvl1pPr marL="0" indent="0">
              <a:buNone/>
              <a:defRPr sz="2184"/>
            </a:lvl1pPr>
            <a:lvl2pPr marL="311993" indent="0">
              <a:buNone/>
              <a:defRPr sz="1911"/>
            </a:lvl2pPr>
            <a:lvl3pPr marL="623987" indent="0">
              <a:buNone/>
              <a:defRPr sz="1638"/>
            </a:lvl3pPr>
            <a:lvl4pPr marL="935980" indent="0">
              <a:buNone/>
              <a:defRPr sz="1365"/>
            </a:lvl4pPr>
            <a:lvl5pPr marL="1247973" indent="0">
              <a:buNone/>
              <a:defRPr sz="1365"/>
            </a:lvl5pPr>
            <a:lvl6pPr marL="1559966" indent="0">
              <a:buNone/>
              <a:defRPr sz="1365"/>
            </a:lvl6pPr>
            <a:lvl7pPr marL="1871960" indent="0">
              <a:buNone/>
              <a:defRPr sz="1365"/>
            </a:lvl7pPr>
            <a:lvl8pPr marL="2183953" indent="0">
              <a:buNone/>
              <a:defRPr sz="1365"/>
            </a:lvl8pPr>
            <a:lvl9pPr marL="2495946" indent="0">
              <a:buNone/>
              <a:defRPr sz="136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13" y="1403985"/>
            <a:ext cx="2147882" cy="2601056"/>
          </a:xfrm>
        </p:spPr>
        <p:txBody>
          <a:bodyPr/>
          <a:lstStyle>
            <a:lvl1pPr marL="0" indent="0">
              <a:buNone/>
              <a:defRPr sz="1092"/>
            </a:lvl1pPr>
            <a:lvl2pPr marL="311993" indent="0">
              <a:buNone/>
              <a:defRPr sz="955"/>
            </a:lvl2pPr>
            <a:lvl3pPr marL="623987" indent="0">
              <a:buNone/>
              <a:defRPr sz="819"/>
            </a:lvl3pPr>
            <a:lvl4pPr marL="935980" indent="0">
              <a:buNone/>
              <a:defRPr sz="682"/>
            </a:lvl4pPr>
            <a:lvl5pPr marL="1247973" indent="0">
              <a:buNone/>
              <a:defRPr sz="682"/>
            </a:lvl5pPr>
            <a:lvl6pPr marL="1559966" indent="0">
              <a:buNone/>
              <a:defRPr sz="682"/>
            </a:lvl6pPr>
            <a:lvl7pPr marL="1871960" indent="0">
              <a:buNone/>
              <a:defRPr sz="682"/>
            </a:lvl7pPr>
            <a:lvl8pPr marL="2183953" indent="0">
              <a:buNone/>
              <a:defRPr sz="682"/>
            </a:lvl8pPr>
            <a:lvl9pPr marL="2495946" indent="0">
              <a:buNone/>
              <a:defRPr sz="68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3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845" y="249165"/>
            <a:ext cx="5743873" cy="904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845" y="1245820"/>
            <a:ext cx="5743873" cy="29693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845" y="4337621"/>
            <a:ext cx="1498402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D9567-4ECE-4351-9892-8B2254A7DC6C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980" y="4337621"/>
            <a:ext cx="2247603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03316" y="4337621"/>
            <a:ext cx="1498402" cy="2491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256A-8069-4AD4-B2D0-245C7F9862F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66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23987" rtl="0" eaLnBrk="1" latinLnBrk="0" hangingPunct="1">
        <a:lnSpc>
          <a:spcPct val="90000"/>
        </a:lnSpc>
        <a:spcBef>
          <a:spcPct val="0"/>
        </a:spcBef>
        <a:buNone/>
        <a:defRPr sz="30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997" indent="-155997" algn="l" defTabSz="623987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11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8" kern="1200">
          <a:solidFill>
            <a:schemeClr val="tx1"/>
          </a:solidFill>
          <a:latin typeface="+mn-lt"/>
          <a:ea typeface="+mn-ea"/>
          <a:cs typeface="+mn-cs"/>
        </a:defRPr>
      </a:lvl2pPr>
      <a:lvl3pPr marL="77998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5" kern="1200">
          <a:solidFill>
            <a:schemeClr val="tx1"/>
          </a:solidFill>
          <a:latin typeface="+mn-lt"/>
          <a:ea typeface="+mn-ea"/>
          <a:cs typeface="+mn-cs"/>
        </a:defRPr>
      </a:lvl3pPr>
      <a:lvl4pPr marL="109197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40397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71596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2027956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339950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651943" indent="-155997" algn="l" defTabSz="623987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1pPr>
      <a:lvl2pPr marL="31199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2pPr>
      <a:lvl3pPr marL="623987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3pPr>
      <a:lvl4pPr marL="93598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4pPr>
      <a:lvl5pPr marL="124797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5pPr>
      <a:lvl6pPr marL="155996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6pPr>
      <a:lvl7pPr marL="1871960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7pPr>
      <a:lvl8pPr marL="2183953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8pPr>
      <a:lvl9pPr marL="2495946" algn="l" defTabSz="623987" rtl="0" eaLnBrk="1" latinLnBrk="0" hangingPunct="1">
        <a:defRPr sz="12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4" name="Grupo 1003">
            <a:extLst>
              <a:ext uri="{FF2B5EF4-FFF2-40B4-BE49-F238E27FC236}">
                <a16:creationId xmlns:a16="http://schemas.microsoft.com/office/drawing/2014/main" id="{16D9477F-1083-4F67-ABB0-6FCC12E0E964}"/>
              </a:ext>
            </a:extLst>
          </p:cNvPr>
          <p:cNvGrpSpPr/>
          <p:nvPr/>
        </p:nvGrpSpPr>
        <p:grpSpPr>
          <a:xfrm>
            <a:off x="70788" y="102748"/>
            <a:ext cx="6492523" cy="4474454"/>
            <a:chOff x="225338" y="478546"/>
            <a:chExt cx="6492523" cy="4474454"/>
          </a:xfrm>
        </p:grpSpPr>
        <p:sp>
          <p:nvSpPr>
            <p:cNvPr id="1005" name="Rectángulo 1004">
              <a:extLst>
                <a:ext uri="{FF2B5EF4-FFF2-40B4-BE49-F238E27FC236}">
                  <a16:creationId xmlns:a16="http://schemas.microsoft.com/office/drawing/2014/main" id="{F3D4A3D4-9FA9-4C2E-BE67-1D75BF4EE295}"/>
                </a:ext>
              </a:extLst>
            </p:cNvPr>
            <p:cNvSpPr/>
            <p:nvPr/>
          </p:nvSpPr>
          <p:spPr>
            <a:xfrm>
              <a:off x="225338" y="478546"/>
              <a:ext cx="605390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400" b="1" dirty="0">
                  <a:ea typeface="Calibri" panose="020F0502020204030204" pitchFamily="34" charset="0"/>
                </a:rPr>
                <a:t>Figure S5.</a:t>
              </a:r>
              <a:r>
                <a:rPr lang="en-US" sz="1400" b="1" dirty="0"/>
                <a:t> </a:t>
              </a:r>
              <a:r>
                <a:rPr lang="en-US" sz="1400" dirty="0"/>
                <a:t>Effect of the pre-treatment with VPA on the SARS-CoV-2 </a:t>
              </a:r>
              <a:r>
                <a:rPr lang="en-US" sz="1400" b="1" dirty="0">
                  <a:effectLst/>
                  <a:ea typeface="Calibri" panose="020F0502020204030204" pitchFamily="34" charset="0"/>
                </a:rPr>
                <a:t> </a:t>
              </a:r>
              <a:r>
                <a:rPr lang="en-US" sz="1400" dirty="0"/>
                <a:t>infectivity.</a:t>
              </a:r>
            </a:p>
          </p:txBody>
        </p:sp>
        <p:grpSp>
          <p:nvGrpSpPr>
            <p:cNvPr id="1006" name="Grupo 1005">
              <a:extLst>
                <a:ext uri="{FF2B5EF4-FFF2-40B4-BE49-F238E27FC236}">
                  <a16:creationId xmlns:a16="http://schemas.microsoft.com/office/drawing/2014/main" id="{D62761A4-A053-4B44-B083-75C19E1C870A}"/>
                </a:ext>
              </a:extLst>
            </p:cNvPr>
            <p:cNvGrpSpPr/>
            <p:nvPr/>
          </p:nvGrpSpPr>
          <p:grpSpPr>
            <a:xfrm>
              <a:off x="345743" y="792961"/>
              <a:ext cx="6372118" cy="4160039"/>
              <a:chOff x="357774" y="1131149"/>
              <a:chExt cx="6372118" cy="4160039"/>
            </a:xfrm>
          </p:grpSpPr>
          <p:graphicFrame>
            <p:nvGraphicFramePr>
              <p:cNvPr id="1007" name="Chart 4">
                <a:extLst>
                  <a:ext uri="{FF2B5EF4-FFF2-40B4-BE49-F238E27FC236}">
                    <a16:creationId xmlns:a16="http://schemas.microsoft.com/office/drawing/2014/main" id="{D3364313-367A-485D-B7D9-2D3A37F40A68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79403871"/>
                  </p:ext>
                </p:extLst>
              </p:nvPr>
            </p:nvGraphicFramePr>
            <p:xfrm>
              <a:off x="784020" y="1196477"/>
              <a:ext cx="1772980" cy="1803178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1008" name="Chart 5">
                <a:extLst>
                  <a:ext uri="{FF2B5EF4-FFF2-40B4-BE49-F238E27FC236}">
                    <a16:creationId xmlns:a16="http://schemas.microsoft.com/office/drawing/2014/main" id="{5B9FFC9E-42A1-435E-8F9E-E73ED9BD708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618247630"/>
                  </p:ext>
                </p:extLst>
              </p:nvPr>
            </p:nvGraphicFramePr>
            <p:xfrm>
              <a:off x="2682604" y="1424751"/>
              <a:ext cx="1786060" cy="158524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1009" name="Grupo 80">
                <a:extLst>
                  <a:ext uri="{FF2B5EF4-FFF2-40B4-BE49-F238E27FC236}">
                    <a16:creationId xmlns:a16="http://schemas.microsoft.com/office/drawing/2014/main" id="{BF80D8E6-F15C-4E8E-827E-7F7278778A06}"/>
                  </a:ext>
                </a:extLst>
              </p:cNvPr>
              <p:cNvGrpSpPr/>
              <p:nvPr/>
            </p:nvGrpSpPr>
            <p:grpSpPr>
              <a:xfrm>
                <a:off x="4608872" y="1505585"/>
                <a:ext cx="469792" cy="442909"/>
                <a:chOff x="4448257" y="3071967"/>
                <a:chExt cx="469792" cy="442909"/>
              </a:xfrm>
            </p:grpSpPr>
            <p:sp>
              <p:nvSpPr>
                <p:cNvPr id="1067" name="Rectangle 31">
                  <a:extLst>
                    <a:ext uri="{FF2B5EF4-FFF2-40B4-BE49-F238E27FC236}">
                      <a16:creationId xmlns:a16="http://schemas.microsoft.com/office/drawing/2014/main" id="{DBBFA205-546C-4EE7-9E7D-D0AFD9C89DFC}"/>
                    </a:ext>
                  </a:extLst>
                </p:cNvPr>
                <p:cNvSpPr/>
                <p:nvPr/>
              </p:nvSpPr>
              <p:spPr>
                <a:xfrm>
                  <a:off x="4448257" y="3174466"/>
                  <a:ext cx="72000" cy="7200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068" name="Rectangle 32">
                  <a:extLst>
                    <a:ext uri="{FF2B5EF4-FFF2-40B4-BE49-F238E27FC236}">
                      <a16:creationId xmlns:a16="http://schemas.microsoft.com/office/drawing/2014/main" id="{8D8DD5D0-ECFE-4B4D-900A-D240BA017110}"/>
                    </a:ext>
                  </a:extLst>
                </p:cNvPr>
                <p:cNvSpPr/>
                <p:nvPr/>
              </p:nvSpPr>
              <p:spPr>
                <a:xfrm>
                  <a:off x="4448257" y="3348071"/>
                  <a:ext cx="72000" cy="7200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069" name="TextBox 33">
                  <a:extLst>
                    <a:ext uri="{FF2B5EF4-FFF2-40B4-BE49-F238E27FC236}">
                      <a16:creationId xmlns:a16="http://schemas.microsoft.com/office/drawing/2014/main" id="{7D95410E-27B6-429D-A27D-2DC0A48A379C}"/>
                    </a:ext>
                  </a:extLst>
                </p:cNvPr>
                <p:cNvSpPr txBox="1"/>
                <p:nvPr/>
              </p:nvSpPr>
              <p:spPr>
                <a:xfrm>
                  <a:off x="4483315" y="3071967"/>
                  <a:ext cx="43473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100" dirty="0">
                      <a:cs typeface="Arial" panose="020B0604020202020204" pitchFamily="34" charset="0"/>
                    </a:rPr>
                    <a:t>24 h</a:t>
                  </a:r>
                </a:p>
              </p:txBody>
            </p:sp>
            <p:sp>
              <p:nvSpPr>
                <p:cNvPr id="1070" name="TextBox 34">
                  <a:extLst>
                    <a:ext uri="{FF2B5EF4-FFF2-40B4-BE49-F238E27FC236}">
                      <a16:creationId xmlns:a16="http://schemas.microsoft.com/office/drawing/2014/main" id="{EEA831D4-3383-484E-A35B-0B7D5F6C5A01}"/>
                    </a:ext>
                  </a:extLst>
                </p:cNvPr>
                <p:cNvSpPr txBox="1"/>
                <p:nvPr/>
              </p:nvSpPr>
              <p:spPr>
                <a:xfrm>
                  <a:off x="4483315" y="3253266"/>
                  <a:ext cx="43473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100" dirty="0">
                      <a:cs typeface="Arial" panose="020B0604020202020204" pitchFamily="34" charset="0"/>
                    </a:rPr>
                    <a:t>48 h</a:t>
                  </a:r>
                </a:p>
              </p:txBody>
            </p:sp>
          </p:grpSp>
          <p:sp>
            <p:nvSpPr>
              <p:cNvPr id="1010" name="TextBox 14">
                <a:extLst>
                  <a:ext uri="{FF2B5EF4-FFF2-40B4-BE49-F238E27FC236}">
                    <a16:creationId xmlns:a16="http://schemas.microsoft.com/office/drawing/2014/main" id="{3583C56E-D075-4934-B3C8-E726065BD8D0}"/>
                  </a:ext>
                </a:extLst>
              </p:cNvPr>
              <p:cNvSpPr txBox="1"/>
              <p:nvPr/>
            </p:nvSpPr>
            <p:spPr>
              <a:xfrm rot="16200000">
                <a:off x="-291992" y="1780916"/>
                <a:ext cx="17304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>
                    <a:cs typeface="Arial" panose="020B0604020202020204" pitchFamily="34" charset="0"/>
                  </a:rPr>
                  <a:t>VIRAL TITERS (PFU/ml),</a:t>
                </a:r>
              </a:p>
              <a:p>
                <a:pPr algn="ctr"/>
                <a:r>
                  <a:rPr lang="es-ES" sz="1100" dirty="0">
                    <a:cs typeface="Arial" panose="020B0604020202020204" pitchFamily="34" charset="0"/>
                  </a:rPr>
                  <a:t> % control</a:t>
                </a:r>
              </a:p>
            </p:txBody>
          </p:sp>
          <p:sp>
            <p:nvSpPr>
              <p:cNvPr id="1011" name="TextBox 21">
                <a:extLst>
                  <a:ext uri="{FF2B5EF4-FFF2-40B4-BE49-F238E27FC236}">
                    <a16:creationId xmlns:a16="http://schemas.microsoft.com/office/drawing/2014/main" id="{220A6E5B-D28E-40AC-A923-8B1147CAB35A}"/>
                  </a:ext>
                </a:extLst>
              </p:cNvPr>
              <p:cNvSpPr txBox="1"/>
              <p:nvPr/>
            </p:nvSpPr>
            <p:spPr>
              <a:xfrm>
                <a:off x="1045382" y="1189241"/>
                <a:ext cx="1367169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" sz="1200" dirty="0">
                    <a:cs typeface="Arial" panose="020B0604020202020204" pitchFamily="34" charset="0"/>
                  </a:rPr>
                  <a:t>SARS-CoV-2 / HK-2</a:t>
                </a:r>
              </a:p>
            </p:txBody>
          </p:sp>
          <p:sp>
            <p:nvSpPr>
              <p:cNvPr id="1012" name="TextBox 22">
                <a:extLst>
                  <a:ext uri="{FF2B5EF4-FFF2-40B4-BE49-F238E27FC236}">
                    <a16:creationId xmlns:a16="http://schemas.microsoft.com/office/drawing/2014/main" id="{5903AD03-C1AD-421B-A4F4-19572543A93C}"/>
                  </a:ext>
                </a:extLst>
              </p:cNvPr>
              <p:cNvSpPr txBox="1"/>
              <p:nvPr/>
            </p:nvSpPr>
            <p:spPr>
              <a:xfrm>
                <a:off x="2981313" y="1189241"/>
                <a:ext cx="145892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" sz="1200" dirty="0">
                    <a:cs typeface="Arial" panose="020B0604020202020204" pitchFamily="34" charset="0"/>
                  </a:rPr>
                  <a:t>SARS-CoV-2 / Huh-7</a:t>
                </a:r>
              </a:p>
            </p:txBody>
          </p:sp>
          <p:sp>
            <p:nvSpPr>
              <p:cNvPr id="1013" name="CuadroTexto 20">
                <a:extLst>
                  <a:ext uri="{FF2B5EF4-FFF2-40B4-BE49-F238E27FC236}">
                    <a16:creationId xmlns:a16="http://schemas.microsoft.com/office/drawing/2014/main" id="{F92B8F07-CBC0-4415-A76F-B2008FF47C34}"/>
                  </a:ext>
                </a:extLst>
              </p:cNvPr>
              <p:cNvSpPr txBox="1"/>
              <p:nvPr/>
            </p:nvSpPr>
            <p:spPr>
              <a:xfrm>
                <a:off x="1337355" y="2723071"/>
                <a:ext cx="1237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>
                    <a:cs typeface="Arial" panose="020B0604020202020204" pitchFamily="34" charset="0"/>
                  </a:rPr>
                  <a:t>VPA (</a:t>
                </a:r>
                <a:r>
                  <a:rPr lang="es-ES" sz="1200" dirty="0" err="1">
                    <a:cs typeface="Arial" panose="020B0604020202020204" pitchFamily="34" charset="0"/>
                  </a:rPr>
                  <a:t>mM</a:t>
                </a:r>
                <a:r>
                  <a:rPr lang="es-ES" sz="1200" dirty="0">
                    <a:cs typeface="Arial" panose="020B0604020202020204" pitchFamily="34" charset="0"/>
                  </a:rPr>
                  <a:t>)</a:t>
                </a:r>
                <a:endParaRPr lang="en-US" sz="1200" dirty="0">
                  <a:cs typeface="Arial" panose="020B0604020202020204" pitchFamily="34" charset="0"/>
                </a:endParaRPr>
              </a:p>
            </p:txBody>
          </p:sp>
          <p:cxnSp>
            <p:nvCxnSpPr>
              <p:cNvPr id="1014" name="Conector recto 27">
                <a:extLst>
                  <a:ext uri="{FF2B5EF4-FFF2-40B4-BE49-F238E27FC236}">
                    <a16:creationId xmlns:a16="http://schemas.microsoft.com/office/drawing/2014/main" id="{F24D3EB8-11F7-4DE3-B373-06A4D44664F4}"/>
                  </a:ext>
                </a:extLst>
              </p:cNvPr>
              <p:cNvCxnSpPr/>
              <p:nvPr/>
            </p:nvCxnSpPr>
            <p:spPr>
              <a:xfrm>
                <a:off x="1496335" y="2722231"/>
                <a:ext cx="986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5" name="CuadroTexto 69">
                <a:extLst>
                  <a:ext uri="{FF2B5EF4-FFF2-40B4-BE49-F238E27FC236}">
                    <a16:creationId xmlns:a16="http://schemas.microsoft.com/office/drawing/2014/main" id="{788EB22E-896F-4755-8974-072E5C816D5A}"/>
                  </a:ext>
                </a:extLst>
              </p:cNvPr>
              <p:cNvSpPr txBox="1"/>
              <p:nvPr/>
            </p:nvSpPr>
            <p:spPr>
              <a:xfrm>
                <a:off x="989787" y="2460621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Ctrl</a:t>
                </a:r>
                <a:endParaRPr lang="en-US" sz="1100" dirty="0"/>
              </a:p>
            </p:txBody>
          </p:sp>
          <p:sp>
            <p:nvSpPr>
              <p:cNvPr id="1016" name="CuadroTexto 70">
                <a:extLst>
                  <a:ext uri="{FF2B5EF4-FFF2-40B4-BE49-F238E27FC236}">
                    <a16:creationId xmlns:a16="http://schemas.microsoft.com/office/drawing/2014/main" id="{8F695A67-7CB9-4C93-B8B2-2B0628A7A2CE}"/>
                  </a:ext>
                </a:extLst>
              </p:cNvPr>
              <p:cNvSpPr txBox="1"/>
              <p:nvPr/>
            </p:nvSpPr>
            <p:spPr>
              <a:xfrm>
                <a:off x="1356118" y="2460621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4</a:t>
                </a:r>
                <a:endParaRPr lang="en-US" sz="1100" dirty="0"/>
              </a:p>
            </p:txBody>
          </p:sp>
          <p:sp>
            <p:nvSpPr>
              <p:cNvPr id="1017" name="CuadroTexto 71">
                <a:extLst>
                  <a:ext uri="{FF2B5EF4-FFF2-40B4-BE49-F238E27FC236}">
                    <a16:creationId xmlns:a16="http://schemas.microsoft.com/office/drawing/2014/main" id="{0B90A634-307B-4783-B980-6E3AD554A17E}"/>
                  </a:ext>
                </a:extLst>
              </p:cNvPr>
              <p:cNvSpPr txBox="1"/>
              <p:nvPr/>
            </p:nvSpPr>
            <p:spPr>
              <a:xfrm>
                <a:off x="1766961" y="2460621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8</a:t>
                </a:r>
                <a:endParaRPr lang="en-US" sz="1100" dirty="0"/>
              </a:p>
            </p:txBody>
          </p:sp>
          <p:sp>
            <p:nvSpPr>
              <p:cNvPr id="1018" name="CuadroTexto 72">
                <a:extLst>
                  <a:ext uri="{FF2B5EF4-FFF2-40B4-BE49-F238E27FC236}">
                    <a16:creationId xmlns:a16="http://schemas.microsoft.com/office/drawing/2014/main" id="{B9036A4E-6DF1-4CC4-A3EB-DE1A38D75CCC}"/>
                  </a:ext>
                </a:extLst>
              </p:cNvPr>
              <p:cNvSpPr txBox="1"/>
              <p:nvPr/>
            </p:nvSpPr>
            <p:spPr>
              <a:xfrm>
                <a:off x="2139279" y="2460621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16</a:t>
                </a:r>
                <a:endParaRPr lang="en-US" sz="1100" dirty="0"/>
              </a:p>
            </p:txBody>
          </p:sp>
          <p:sp>
            <p:nvSpPr>
              <p:cNvPr id="1019" name="CuadroTexto 74">
                <a:extLst>
                  <a:ext uri="{FF2B5EF4-FFF2-40B4-BE49-F238E27FC236}">
                    <a16:creationId xmlns:a16="http://schemas.microsoft.com/office/drawing/2014/main" id="{75693075-9283-4368-91B0-3FF985C50969}"/>
                  </a:ext>
                </a:extLst>
              </p:cNvPr>
              <p:cNvSpPr txBox="1"/>
              <p:nvPr/>
            </p:nvSpPr>
            <p:spPr>
              <a:xfrm>
                <a:off x="3268754" y="2732995"/>
                <a:ext cx="1237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>
                    <a:cs typeface="Arial" panose="020B0604020202020204" pitchFamily="34" charset="0"/>
                  </a:rPr>
                  <a:t>VPA (</a:t>
                </a:r>
                <a:r>
                  <a:rPr lang="es-ES" sz="1200" dirty="0" err="1">
                    <a:cs typeface="Arial" panose="020B0604020202020204" pitchFamily="34" charset="0"/>
                  </a:rPr>
                  <a:t>mM</a:t>
                </a:r>
                <a:r>
                  <a:rPr lang="es-ES" sz="1200" dirty="0">
                    <a:cs typeface="Arial" panose="020B0604020202020204" pitchFamily="34" charset="0"/>
                  </a:rPr>
                  <a:t>)</a:t>
                </a:r>
                <a:endParaRPr lang="en-US" sz="1200" dirty="0">
                  <a:cs typeface="Arial" panose="020B0604020202020204" pitchFamily="34" charset="0"/>
                </a:endParaRPr>
              </a:p>
            </p:txBody>
          </p:sp>
          <p:cxnSp>
            <p:nvCxnSpPr>
              <p:cNvPr id="1020" name="Conector recto 75">
                <a:extLst>
                  <a:ext uri="{FF2B5EF4-FFF2-40B4-BE49-F238E27FC236}">
                    <a16:creationId xmlns:a16="http://schemas.microsoft.com/office/drawing/2014/main" id="{F144CA31-DDC8-448C-A4B5-F5521DB7F4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27734" y="2732155"/>
                <a:ext cx="98977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1" name="CuadroTexto 76">
                <a:extLst>
                  <a:ext uri="{FF2B5EF4-FFF2-40B4-BE49-F238E27FC236}">
                    <a16:creationId xmlns:a16="http://schemas.microsoft.com/office/drawing/2014/main" id="{B1F71F1E-FC67-4DB9-B63E-B6C1D741A822}"/>
                  </a:ext>
                </a:extLst>
              </p:cNvPr>
              <p:cNvSpPr txBox="1"/>
              <p:nvPr/>
            </p:nvSpPr>
            <p:spPr>
              <a:xfrm>
                <a:off x="2960375" y="2470545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Ctrl</a:t>
                </a:r>
                <a:endParaRPr lang="en-US" sz="1100" dirty="0"/>
              </a:p>
            </p:txBody>
          </p:sp>
          <p:sp>
            <p:nvSpPr>
              <p:cNvPr id="1022" name="CuadroTexto 77">
                <a:extLst>
                  <a:ext uri="{FF2B5EF4-FFF2-40B4-BE49-F238E27FC236}">
                    <a16:creationId xmlns:a16="http://schemas.microsoft.com/office/drawing/2014/main" id="{42EEAF8F-2A86-42FD-9A8E-1BCEFE9FCD15}"/>
                  </a:ext>
                </a:extLst>
              </p:cNvPr>
              <p:cNvSpPr txBox="1"/>
              <p:nvPr/>
            </p:nvSpPr>
            <p:spPr>
              <a:xfrm>
                <a:off x="3287517" y="2470545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4</a:t>
                </a:r>
                <a:endParaRPr lang="en-US" sz="1100" dirty="0"/>
              </a:p>
            </p:txBody>
          </p:sp>
          <p:sp>
            <p:nvSpPr>
              <p:cNvPr id="1023" name="CuadroTexto 78">
                <a:extLst>
                  <a:ext uri="{FF2B5EF4-FFF2-40B4-BE49-F238E27FC236}">
                    <a16:creationId xmlns:a16="http://schemas.microsoft.com/office/drawing/2014/main" id="{25E48C6C-4864-448B-B83E-4CAEEC65384A}"/>
                  </a:ext>
                </a:extLst>
              </p:cNvPr>
              <p:cNvSpPr txBox="1"/>
              <p:nvPr/>
            </p:nvSpPr>
            <p:spPr>
              <a:xfrm>
                <a:off x="3672234" y="2470545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8</a:t>
                </a:r>
                <a:endParaRPr lang="en-US" sz="1100" dirty="0"/>
              </a:p>
            </p:txBody>
          </p:sp>
          <p:sp>
            <p:nvSpPr>
              <p:cNvPr id="1024" name="CuadroTexto 79">
                <a:extLst>
                  <a:ext uri="{FF2B5EF4-FFF2-40B4-BE49-F238E27FC236}">
                    <a16:creationId xmlns:a16="http://schemas.microsoft.com/office/drawing/2014/main" id="{FE226AA1-4D46-40C0-8C64-C00C93E7A89B}"/>
                  </a:ext>
                </a:extLst>
              </p:cNvPr>
              <p:cNvSpPr txBox="1"/>
              <p:nvPr/>
            </p:nvSpPr>
            <p:spPr>
              <a:xfrm>
                <a:off x="4044552" y="2470545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16</a:t>
                </a:r>
                <a:endParaRPr lang="en-US" sz="1100" dirty="0"/>
              </a:p>
            </p:txBody>
          </p:sp>
          <p:sp>
            <p:nvSpPr>
              <p:cNvPr id="1025" name="CuadroTexto 125">
                <a:extLst>
                  <a:ext uri="{FF2B5EF4-FFF2-40B4-BE49-F238E27FC236}">
                    <a16:creationId xmlns:a16="http://schemas.microsoft.com/office/drawing/2014/main" id="{56FC5296-7D6C-4FB1-A7A7-EAD8647CDB13}"/>
                  </a:ext>
                </a:extLst>
              </p:cNvPr>
              <p:cNvSpPr txBox="1"/>
              <p:nvPr/>
            </p:nvSpPr>
            <p:spPr>
              <a:xfrm>
                <a:off x="1979643" y="1962218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26" name="CuadroTexto 126">
                <a:extLst>
                  <a:ext uri="{FF2B5EF4-FFF2-40B4-BE49-F238E27FC236}">
                    <a16:creationId xmlns:a16="http://schemas.microsoft.com/office/drawing/2014/main" id="{991B98D0-4D5A-4D02-A287-AC3B4A7B8544}"/>
                  </a:ext>
                </a:extLst>
              </p:cNvPr>
              <p:cNvSpPr txBox="1"/>
              <p:nvPr/>
            </p:nvSpPr>
            <p:spPr>
              <a:xfrm>
                <a:off x="2351411" y="2223048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27" name="CuadroTexto 127">
                <a:extLst>
                  <a:ext uri="{FF2B5EF4-FFF2-40B4-BE49-F238E27FC236}">
                    <a16:creationId xmlns:a16="http://schemas.microsoft.com/office/drawing/2014/main" id="{A2E212C2-43B0-4D74-B81E-9F834245E2A5}"/>
                  </a:ext>
                </a:extLst>
              </p:cNvPr>
              <p:cNvSpPr txBox="1"/>
              <p:nvPr/>
            </p:nvSpPr>
            <p:spPr>
              <a:xfrm>
                <a:off x="1446350" y="1800842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28" name="CuadroTexto 128">
                <a:extLst>
                  <a:ext uri="{FF2B5EF4-FFF2-40B4-BE49-F238E27FC236}">
                    <a16:creationId xmlns:a16="http://schemas.microsoft.com/office/drawing/2014/main" id="{D063F3D7-F33F-4510-9F26-39113FFE17DF}"/>
                  </a:ext>
                </a:extLst>
              </p:cNvPr>
              <p:cNvSpPr txBox="1"/>
              <p:nvPr/>
            </p:nvSpPr>
            <p:spPr>
              <a:xfrm>
                <a:off x="1817759" y="2099727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29" name="CuadroTexto 129">
                <a:extLst>
                  <a:ext uri="{FF2B5EF4-FFF2-40B4-BE49-F238E27FC236}">
                    <a16:creationId xmlns:a16="http://schemas.microsoft.com/office/drawing/2014/main" id="{27CD833A-0DA7-4327-8681-368AAB3EF613}"/>
                  </a:ext>
                </a:extLst>
              </p:cNvPr>
              <p:cNvSpPr txBox="1"/>
              <p:nvPr/>
            </p:nvSpPr>
            <p:spPr>
              <a:xfrm>
                <a:off x="2184090" y="2238226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30" name="CuadroTexto 130">
                <a:extLst>
                  <a:ext uri="{FF2B5EF4-FFF2-40B4-BE49-F238E27FC236}">
                    <a16:creationId xmlns:a16="http://schemas.microsoft.com/office/drawing/2014/main" id="{E7861A7B-AE41-4CD4-B95F-9771352E5A29}"/>
                  </a:ext>
                </a:extLst>
              </p:cNvPr>
              <p:cNvSpPr txBox="1"/>
              <p:nvPr/>
            </p:nvSpPr>
            <p:spPr>
              <a:xfrm>
                <a:off x="3353568" y="1671495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31" name="CuadroTexto 131">
                <a:extLst>
                  <a:ext uri="{FF2B5EF4-FFF2-40B4-BE49-F238E27FC236}">
                    <a16:creationId xmlns:a16="http://schemas.microsoft.com/office/drawing/2014/main" id="{C810C611-7D3B-4638-9309-B114BF14AC17}"/>
                  </a:ext>
                </a:extLst>
              </p:cNvPr>
              <p:cNvSpPr txBox="1"/>
              <p:nvPr/>
            </p:nvSpPr>
            <p:spPr>
              <a:xfrm>
                <a:off x="3514363" y="1850353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32" name="CuadroTexto 132">
                <a:extLst>
                  <a:ext uri="{FF2B5EF4-FFF2-40B4-BE49-F238E27FC236}">
                    <a16:creationId xmlns:a16="http://schemas.microsoft.com/office/drawing/2014/main" id="{600BE77F-D533-4C71-A2E5-47288A51380F}"/>
                  </a:ext>
                </a:extLst>
              </p:cNvPr>
              <p:cNvSpPr txBox="1"/>
              <p:nvPr/>
            </p:nvSpPr>
            <p:spPr>
              <a:xfrm>
                <a:off x="3717330" y="2100904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33" name="CuadroTexto 133">
                <a:extLst>
                  <a:ext uri="{FF2B5EF4-FFF2-40B4-BE49-F238E27FC236}">
                    <a16:creationId xmlns:a16="http://schemas.microsoft.com/office/drawing/2014/main" id="{0BC8A78F-4DEA-4DA2-B54F-D03635D0FA47}"/>
                  </a:ext>
                </a:extLst>
              </p:cNvPr>
              <p:cNvSpPr txBox="1"/>
              <p:nvPr/>
            </p:nvSpPr>
            <p:spPr>
              <a:xfrm>
                <a:off x="3886947" y="2013090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34" name="CuadroTexto 134">
                <a:extLst>
                  <a:ext uri="{FF2B5EF4-FFF2-40B4-BE49-F238E27FC236}">
                    <a16:creationId xmlns:a16="http://schemas.microsoft.com/office/drawing/2014/main" id="{CD23F496-3B23-4259-BEFE-320F63D92801}"/>
                  </a:ext>
                </a:extLst>
              </p:cNvPr>
              <p:cNvSpPr txBox="1"/>
              <p:nvPr/>
            </p:nvSpPr>
            <p:spPr>
              <a:xfrm>
                <a:off x="4088229" y="2109650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sp>
            <p:nvSpPr>
              <p:cNvPr id="1035" name="CuadroTexto 135">
                <a:extLst>
                  <a:ext uri="{FF2B5EF4-FFF2-40B4-BE49-F238E27FC236}">
                    <a16:creationId xmlns:a16="http://schemas.microsoft.com/office/drawing/2014/main" id="{0B5B7EC8-AB41-4553-9E4F-3FEC2B95E8AA}"/>
                  </a:ext>
                </a:extLst>
              </p:cNvPr>
              <p:cNvSpPr txBox="1"/>
              <p:nvPr/>
            </p:nvSpPr>
            <p:spPr>
              <a:xfrm>
                <a:off x="4260752" y="2151802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  <p:graphicFrame>
            <p:nvGraphicFramePr>
              <p:cNvPr id="1036" name="Chart 6">
                <a:extLst>
                  <a:ext uri="{FF2B5EF4-FFF2-40B4-BE49-F238E27FC236}">
                    <a16:creationId xmlns:a16="http://schemas.microsoft.com/office/drawing/2014/main" id="{151C36B0-CF78-4F0A-8B4D-6E855D3E4C7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617675133"/>
                  </p:ext>
                </p:extLst>
              </p:nvPr>
            </p:nvGraphicFramePr>
            <p:xfrm>
              <a:off x="2607567" y="3447243"/>
              <a:ext cx="1980000" cy="183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037" name="TextBox 14">
                <a:extLst>
                  <a:ext uri="{FF2B5EF4-FFF2-40B4-BE49-F238E27FC236}">
                    <a16:creationId xmlns:a16="http://schemas.microsoft.com/office/drawing/2014/main" id="{B12C7596-D1DD-4504-9714-6BDC7139A22F}"/>
                  </a:ext>
                </a:extLst>
              </p:cNvPr>
              <p:cNvSpPr txBox="1"/>
              <p:nvPr/>
            </p:nvSpPr>
            <p:spPr>
              <a:xfrm>
                <a:off x="3128954" y="3250505"/>
                <a:ext cx="125906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" sz="1200" dirty="0">
                    <a:cs typeface="Arial" panose="020B0604020202020204" pitchFamily="34" charset="0"/>
                  </a:rPr>
                  <a:t>VSV-GFP / Huh-7</a:t>
                </a:r>
              </a:p>
            </p:txBody>
          </p:sp>
          <p:graphicFrame>
            <p:nvGraphicFramePr>
              <p:cNvPr id="1038" name="Chart 83">
                <a:extLst>
                  <a:ext uri="{FF2B5EF4-FFF2-40B4-BE49-F238E27FC236}">
                    <a16:creationId xmlns:a16="http://schemas.microsoft.com/office/drawing/2014/main" id="{B19118A9-A4CD-4BDA-8E5D-5F508080EA5E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2946391"/>
                  </p:ext>
                </p:extLst>
              </p:nvPr>
            </p:nvGraphicFramePr>
            <p:xfrm>
              <a:off x="4514996" y="3455188"/>
              <a:ext cx="1980000" cy="1836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1039" name="TextBox 14">
                <a:extLst>
                  <a:ext uri="{FF2B5EF4-FFF2-40B4-BE49-F238E27FC236}">
                    <a16:creationId xmlns:a16="http://schemas.microsoft.com/office/drawing/2014/main" id="{DE5C3251-B6B5-40E1-B5AD-9166E01C3995}"/>
                  </a:ext>
                </a:extLst>
              </p:cNvPr>
              <p:cNvSpPr txBox="1"/>
              <p:nvPr/>
            </p:nvSpPr>
            <p:spPr>
              <a:xfrm>
                <a:off x="4959671" y="3250505"/>
                <a:ext cx="138691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" sz="1200" dirty="0">
                    <a:cs typeface="Arial" panose="020B0604020202020204" pitchFamily="34" charset="0"/>
                  </a:rPr>
                  <a:t>HCoV-229E/ Huh-7</a:t>
                </a:r>
              </a:p>
            </p:txBody>
          </p:sp>
          <p:sp>
            <p:nvSpPr>
              <p:cNvPr id="1040" name="CuadroTexto 90">
                <a:extLst>
                  <a:ext uri="{FF2B5EF4-FFF2-40B4-BE49-F238E27FC236}">
                    <a16:creationId xmlns:a16="http://schemas.microsoft.com/office/drawing/2014/main" id="{6867893C-666D-4DA8-891E-6781A9365F5C}"/>
                  </a:ext>
                </a:extLst>
              </p:cNvPr>
              <p:cNvSpPr txBox="1"/>
              <p:nvPr/>
            </p:nvSpPr>
            <p:spPr>
              <a:xfrm>
                <a:off x="3230924" y="4961848"/>
                <a:ext cx="1237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>
                    <a:cs typeface="Arial" panose="020B0604020202020204" pitchFamily="34" charset="0"/>
                  </a:rPr>
                  <a:t>VPA (</a:t>
                </a:r>
                <a:r>
                  <a:rPr lang="es-ES" sz="1200" dirty="0" err="1">
                    <a:cs typeface="Arial" panose="020B0604020202020204" pitchFamily="34" charset="0"/>
                  </a:rPr>
                  <a:t>mM</a:t>
                </a:r>
                <a:r>
                  <a:rPr lang="es-ES" sz="1200" dirty="0">
                    <a:cs typeface="Arial" panose="020B0604020202020204" pitchFamily="34" charset="0"/>
                  </a:rPr>
                  <a:t>)</a:t>
                </a:r>
                <a:endParaRPr lang="en-US" sz="1200" dirty="0">
                  <a:cs typeface="Arial" panose="020B0604020202020204" pitchFamily="34" charset="0"/>
                </a:endParaRPr>
              </a:p>
            </p:txBody>
          </p:sp>
          <p:cxnSp>
            <p:nvCxnSpPr>
              <p:cNvPr id="1041" name="Conector recto 91">
                <a:extLst>
                  <a:ext uri="{FF2B5EF4-FFF2-40B4-BE49-F238E27FC236}">
                    <a16:creationId xmlns:a16="http://schemas.microsoft.com/office/drawing/2014/main" id="{4EF98C78-0806-4B63-8733-EFECA5353E4C}"/>
                  </a:ext>
                </a:extLst>
              </p:cNvPr>
              <p:cNvCxnSpPr/>
              <p:nvPr/>
            </p:nvCxnSpPr>
            <p:spPr>
              <a:xfrm>
                <a:off x="3389904" y="4961008"/>
                <a:ext cx="986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2" name="CuadroTexto 92">
                <a:extLst>
                  <a:ext uri="{FF2B5EF4-FFF2-40B4-BE49-F238E27FC236}">
                    <a16:creationId xmlns:a16="http://schemas.microsoft.com/office/drawing/2014/main" id="{CBEB1921-768C-41FA-9AC2-B801CF9D5EF9}"/>
                  </a:ext>
                </a:extLst>
              </p:cNvPr>
              <p:cNvSpPr txBox="1"/>
              <p:nvPr/>
            </p:nvSpPr>
            <p:spPr>
              <a:xfrm>
                <a:off x="2922545" y="469939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Ctrl</a:t>
                </a:r>
                <a:endParaRPr lang="en-US" sz="1100" dirty="0"/>
              </a:p>
            </p:txBody>
          </p:sp>
          <p:sp>
            <p:nvSpPr>
              <p:cNvPr id="1043" name="CuadroTexto 93">
                <a:extLst>
                  <a:ext uri="{FF2B5EF4-FFF2-40B4-BE49-F238E27FC236}">
                    <a16:creationId xmlns:a16="http://schemas.microsoft.com/office/drawing/2014/main" id="{6CD35B56-72DC-45C6-A68E-C074C8288B62}"/>
                  </a:ext>
                </a:extLst>
              </p:cNvPr>
              <p:cNvSpPr txBox="1"/>
              <p:nvPr/>
            </p:nvSpPr>
            <p:spPr>
              <a:xfrm>
                <a:off x="3285312" y="469939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4</a:t>
                </a:r>
                <a:endParaRPr lang="en-US" sz="1100" dirty="0"/>
              </a:p>
            </p:txBody>
          </p:sp>
          <p:sp>
            <p:nvSpPr>
              <p:cNvPr id="1044" name="CuadroTexto 94">
                <a:extLst>
                  <a:ext uri="{FF2B5EF4-FFF2-40B4-BE49-F238E27FC236}">
                    <a16:creationId xmlns:a16="http://schemas.microsoft.com/office/drawing/2014/main" id="{3D3A334E-4F41-4196-841D-B4EA2B3591DC}"/>
                  </a:ext>
                </a:extLst>
              </p:cNvPr>
              <p:cNvSpPr txBox="1"/>
              <p:nvPr/>
            </p:nvSpPr>
            <p:spPr>
              <a:xfrm>
                <a:off x="3653402" y="469939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8</a:t>
                </a:r>
                <a:endParaRPr lang="en-US" sz="1100" dirty="0"/>
              </a:p>
            </p:txBody>
          </p:sp>
          <p:sp>
            <p:nvSpPr>
              <p:cNvPr id="1045" name="CuadroTexto 95">
                <a:extLst>
                  <a:ext uri="{FF2B5EF4-FFF2-40B4-BE49-F238E27FC236}">
                    <a16:creationId xmlns:a16="http://schemas.microsoft.com/office/drawing/2014/main" id="{F41252BF-61E7-4860-B42B-A2D7E1EE26E5}"/>
                  </a:ext>
                </a:extLst>
              </p:cNvPr>
              <p:cNvSpPr txBox="1"/>
              <p:nvPr/>
            </p:nvSpPr>
            <p:spPr>
              <a:xfrm>
                <a:off x="4011469" y="469939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16</a:t>
                </a:r>
                <a:endParaRPr lang="en-US" sz="1100" dirty="0"/>
              </a:p>
            </p:txBody>
          </p:sp>
          <p:sp>
            <p:nvSpPr>
              <p:cNvPr id="1046" name="CuadroTexto 96">
                <a:extLst>
                  <a:ext uri="{FF2B5EF4-FFF2-40B4-BE49-F238E27FC236}">
                    <a16:creationId xmlns:a16="http://schemas.microsoft.com/office/drawing/2014/main" id="{2FB73E85-5DAE-43B3-B9B0-A44933B75B46}"/>
                  </a:ext>
                </a:extLst>
              </p:cNvPr>
              <p:cNvSpPr txBox="1"/>
              <p:nvPr/>
            </p:nvSpPr>
            <p:spPr>
              <a:xfrm>
                <a:off x="5141258" y="4959870"/>
                <a:ext cx="1237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>
                    <a:cs typeface="Arial" panose="020B0604020202020204" pitchFamily="34" charset="0"/>
                  </a:rPr>
                  <a:t>VPA (</a:t>
                </a:r>
                <a:r>
                  <a:rPr lang="es-ES" sz="1200" dirty="0" err="1">
                    <a:cs typeface="Arial" panose="020B0604020202020204" pitchFamily="34" charset="0"/>
                  </a:rPr>
                  <a:t>mM</a:t>
                </a:r>
                <a:r>
                  <a:rPr lang="es-ES" sz="1200" dirty="0">
                    <a:cs typeface="Arial" panose="020B0604020202020204" pitchFamily="34" charset="0"/>
                  </a:rPr>
                  <a:t>)</a:t>
                </a:r>
                <a:endParaRPr lang="en-US" sz="1200" dirty="0">
                  <a:cs typeface="Arial" panose="020B0604020202020204" pitchFamily="34" charset="0"/>
                </a:endParaRPr>
              </a:p>
            </p:txBody>
          </p:sp>
          <p:cxnSp>
            <p:nvCxnSpPr>
              <p:cNvPr id="1047" name="Conector recto 97">
                <a:extLst>
                  <a:ext uri="{FF2B5EF4-FFF2-40B4-BE49-F238E27FC236}">
                    <a16:creationId xmlns:a16="http://schemas.microsoft.com/office/drawing/2014/main" id="{6437E645-0EB5-49FA-8BC8-A4CA0424BBCC}"/>
                  </a:ext>
                </a:extLst>
              </p:cNvPr>
              <p:cNvCxnSpPr/>
              <p:nvPr/>
            </p:nvCxnSpPr>
            <p:spPr>
              <a:xfrm>
                <a:off x="5300238" y="4959030"/>
                <a:ext cx="986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8" name="CuadroTexto 98">
                <a:extLst>
                  <a:ext uri="{FF2B5EF4-FFF2-40B4-BE49-F238E27FC236}">
                    <a16:creationId xmlns:a16="http://schemas.microsoft.com/office/drawing/2014/main" id="{2E2E8F05-EC64-4F71-9AF2-DBBF954CF29C}"/>
                  </a:ext>
                </a:extLst>
              </p:cNvPr>
              <p:cNvSpPr txBox="1"/>
              <p:nvPr/>
            </p:nvSpPr>
            <p:spPr>
              <a:xfrm>
                <a:off x="4832879" y="4697420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Ctrl</a:t>
                </a:r>
                <a:endParaRPr lang="en-US" sz="1100" dirty="0"/>
              </a:p>
            </p:txBody>
          </p:sp>
          <p:sp>
            <p:nvSpPr>
              <p:cNvPr id="1049" name="CuadroTexto 99">
                <a:extLst>
                  <a:ext uri="{FF2B5EF4-FFF2-40B4-BE49-F238E27FC236}">
                    <a16:creationId xmlns:a16="http://schemas.microsoft.com/office/drawing/2014/main" id="{7073033B-AB6F-485D-867B-06F8F45538BA}"/>
                  </a:ext>
                </a:extLst>
              </p:cNvPr>
              <p:cNvSpPr txBox="1"/>
              <p:nvPr/>
            </p:nvSpPr>
            <p:spPr>
              <a:xfrm>
                <a:off x="5195646" y="4697420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4</a:t>
                </a:r>
                <a:endParaRPr lang="en-US" sz="1100" dirty="0"/>
              </a:p>
            </p:txBody>
          </p:sp>
          <p:sp>
            <p:nvSpPr>
              <p:cNvPr id="1050" name="CuadroTexto 100">
                <a:extLst>
                  <a:ext uri="{FF2B5EF4-FFF2-40B4-BE49-F238E27FC236}">
                    <a16:creationId xmlns:a16="http://schemas.microsoft.com/office/drawing/2014/main" id="{7F79784A-98B4-4BB1-B8A9-BE8DFD7FEB41}"/>
                  </a:ext>
                </a:extLst>
              </p:cNvPr>
              <p:cNvSpPr txBox="1"/>
              <p:nvPr/>
            </p:nvSpPr>
            <p:spPr>
              <a:xfrm>
                <a:off x="5563736" y="4697420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8</a:t>
                </a:r>
                <a:endParaRPr lang="en-US" sz="1100" dirty="0"/>
              </a:p>
            </p:txBody>
          </p:sp>
          <p:sp>
            <p:nvSpPr>
              <p:cNvPr id="1051" name="CuadroTexto 101">
                <a:extLst>
                  <a:ext uri="{FF2B5EF4-FFF2-40B4-BE49-F238E27FC236}">
                    <a16:creationId xmlns:a16="http://schemas.microsoft.com/office/drawing/2014/main" id="{0A521CA6-E233-4642-907A-C6451361D0B0}"/>
                  </a:ext>
                </a:extLst>
              </p:cNvPr>
              <p:cNvSpPr txBox="1"/>
              <p:nvPr/>
            </p:nvSpPr>
            <p:spPr>
              <a:xfrm>
                <a:off x="5921803" y="4697420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16</a:t>
                </a:r>
                <a:endParaRPr lang="en-US" sz="1100" dirty="0"/>
              </a:p>
            </p:txBody>
          </p:sp>
          <p:grpSp>
            <p:nvGrpSpPr>
              <p:cNvPr id="1052" name="Grupo 102">
                <a:extLst>
                  <a:ext uri="{FF2B5EF4-FFF2-40B4-BE49-F238E27FC236}">
                    <a16:creationId xmlns:a16="http://schemas.microsoft.com/office/drawing/2014/main" id="{85A14EBF-E2B2-49DE-9662-06ADF9CC73ED}"/>
                  </a:ext>
                </a:extLst>
              </p:cNvPr>
              <p:cNvGrpSpPr/>
              <p:nvPr/>
            </p:nvGrpSpPr>
            <p:grpSpPr>
              <a:xfrm>
                <a:off x="6260100" y="3562130"/>
                <a:ext cx="469792" cy="442909"/>
                <a:chOff x="4448257" y="3071967"/>
                <a:chExt cx="469792" cy="442909"/>
              </a:xfrm>
            </p:grpSpPr>
            <p:sp>
              <p:nvSpPr>
                <p:cNvPr id="1063" name="Rectangle 6">
                  <a:extLst>
                    <a:ext uri="{FF2B5EF4-FFF2-40B4-BE49-F238E27FC236}">
                      <a16:creationId xmlns:a16="http://schemas.microsoft.com/office/drawing/2014/main" id="{744D0ED6-6DF6-492D-B71C-25750D091387}"/>
                    </a:ext>
                  </a:extLst>
                </p:cNvPr>
                <p:cNvSpPr/>
                <p:nvPr/>
              </p:nvSpPr>
              <p:spPr>
                <a:xfrm>
                  <a:off x="4448257" y="3174466"/>
                  <a:ext cx="72000" cy="72000"/>
                </a:xfrm>
                <a:prstGeom prst="rect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064" name="Rectangle 7">
                  <a:extLst>
                    <a:ext uri="{FF2B5EF4-FFF2-40B4-BE49-F238E27FC236}">
                      <a16:creationId xmlns:a16="http://schemas.microsoft.com/office/drawing/2014/main" id="{D7D6FC6E-301F-48FB-807B-4092B0AEE973}"/>
                    </a:ext>
                  </a:extLst>
                </p:cNvPr>
                <p:cNvSpPr/>
                <p:nvPr/>
              </p:nvSpPr>
              <p:spPr>
                <a:xfrm>
                  <a:off x="4448257" y="3348071"/>
                  <a:ext cx="72000" cy="72000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  <p:sp>
              <p:nvSpPr>
                <p:cNvPr id="1065" name="TextBox 8">
                  <a:extLst>
                    <a:ext uri="{FF2B5EF4-FFF2-40B4-BE49-F238E27FC236}">
                      <a16:creationId xmlns:a16="http://schemas.microsoft.com/office/drawing/2014/main" id="{5758036E-E23F-45FC-9AF0-A15760C4B07D}"/>
                    </a:ext>
                  </a:extLst>
                </p:cNvPr>
                <p:cNvSpPr txBox="1"/>
                <p:nvPr/>
              </p:nvSpPr>
              <p:spPr>
                <a:xfrm>
                  <a:off x="4483315" y="3071967"/>
                  <a:ext cx="43473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100" dirty="0">
                      <a:cs typeface="Arial" panose="020B0604020202020204" pitchFamily="34" charset="0"/>
                    </a:rPr>
                    <a:t>24 h</a:t>
                  </a:r>
                </a:p>
              </p:txBody>
            </p:sp>
            <p:sp>
              <p:nvSpPr>
                <p:cNvPr id="1066" name="TextBox 9">
                  <a:extLst>
                    <a:ext uri="{FF2B5EF4-FFF2-40B4-BE49-F238E27FC236}">
                      <a16:creationId xmlns:a16="http://schemas.microsoft.com/office/drawing/2014/main" id="{0D885730-6F7A-496C-B0F7-58B0BF5DD396}"/>
                    </a:ext>
                  </a:extLst>
                </p:cNvPr>
                <p:cNvSpPr txBox="1"/>
                <p:nvPr/>
              </p:nvSpPr>
              <p:spPr>
                <a:xfrm>
                  <a:off x="4483315" y="3253266"/>
                  <a:ext cx="43473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ES" sz="1100" dirty="0">
                      <a:cs typeface="Arial" panose="020B0604020202020204" pitchFamily="34" charset="0"/>
                    </a:rPr>
                    <a:t>48 h</a:t>
                  </a:r>
                </a:p>
              </p:txBody>
            </p:sp>
          </p:grpSp>
          <p:graphicFrame>
            <p:nvGraphicFramePr>
              <p:cNvPr id="1053" name="Chart 12">
                <a:extLst>
                  <a:ext uri="{FF2B5EF4-FFF2-40B4-BE49-F238E27FC236}">
                    <a16:creationId xmlns:a16="http://schemas.microsoft.com/office/drawing/2014/main" id="{4D17520E-46C4-4D91-81F8-08A2F829D7E9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06827321"/>
                  </p:ext>
                </p:extLst>
              </p:nvPr>
            </p:nvGraphicFramePr>
            <p:xfrm>
              <a:off x="717318" y="3444124"/>
              <a:ext cx="1980000" cy="183727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1054" name="TextBox 5">
                <a:extLst>
                  <a:ext uri="{FF2B5EF4-FFF2-40B4-BE49-F238E27FC236}">
                    <a16:creationId xmlns:a16="http://schemas.microsoft.com/office/drawing/2014/main" id="{370DD4CA-C80A-443E-9CB2-4CDC8BB3A19D}"/>
                  </a:ext>
                </a:extLst>
              </p:cNvPr>
              <p:cNvSpPr txBox="1"/>
              <p:nvPr/>
            </p:nvSpPr>
            <p:spPr>
              <a:xfrm>
                <a:off x="1290888" y="3250505"/>
                <a:ext cx="116788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s-ES" sz="1200" dirty="0">
                    <a:cs typeface="Arial" panose="020B0604020202020204" pitchFamily="34" charset="0"/>
                  </a:rPr>
                  <a:t>VSV-GFP / HK-2</a:t>
                </a:r>
              </a:p>
            </p:txBody>
          </p:sp>
          <p:sp>
            <p:nvSpPr>
              <p:cNvPr id="1055" name="TextBox 14">
                <a:extLst>
                  <a:ext uri="{FF2B5EF4-FFF2-40B4-BE49-F238E27FC236}">
                    <a16:creationId xmlns:a16="http://schemas.microsoft.com/office/drawing/2014/main" id="{DAE38144-E9CE-4F5A-9CC5-A196BE3B04A3}"/>
                  </a:ext>
                </a:extLst>
              </p:cNvPr>
              <p:cNvSpPr txBox="1"/>
              <p:nvPr/>
            </p:nvSpPr>
            <p:spPr>
              <a:xfrm rot="16200000">
                <a:off x="-291993" y="3909300"/>
                <a:ext cx="17304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>
                    <a:cs typeface="Arial" panose="020B0604020202020204" pitchFamily="34" charset="0"/>
                  </a:rPr>
                  <a:t>VIRAL TITERS (PFU/ml),</a:t>
                </a:r>
              </a:p>
              <a:p>
                <a:pPr algn="ctr"/>
                <a:r>
                  <a:rPr lang="es-ES" sz="1100" dirty="0">
                    <a:cs typeface="Arial" panose="020B0604020202020204" pitchFamily="34" charset="0"/>
                  </a:rPr>
                  <a:t> % control</a:t>
                </a:r>
              </a:p>
            </p:txBody>
          </p:sp>
          <p:sp>
            <p:nvSpPr>
              <p:cNvPr id="1056" name="CuadroTexto 84">
                <a:extLst>
                  <a:ext uri="{FF2B5EF4-FFF2-40B4-BE49-F238E27FC236}">
                    <a16:creationId xmlns:a16="http://schemas.microsoft.com/office/drawing/2014/main" id="{74D15A4C-321D-4F26-9113-66C6AF3DDFFC}"/>
                  </a:ext>
                </a:extLst>
              </p:cNvPr>
              <p:cNvSpPr txBox="1"/>
              <p:nvPr/>
            </p:nvSpPr>
            <p:spPr>
              <a:xfrm>
                <a:off x="1369724" y="4963828"/>
                <a:ext cx="1237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>
                    <a:cs typeface="Arial" panose="020B0604020202020204" pitchFamily="34" charset="0"/>
                  </a:rPr>
                  <a:t>VPA (</a:t>
                </a:r>
                <a:r>
                  <a:rPr lang="es-ES" sz="1200" dirty="0" err="1">
                    <a:cs typeface="Arial" panose="020B0604020202020204" pitchFamily="34" charset="0"/>
                  </a:rPr>
                  <a:t>mM</a:t>
                </a:r>
                <a:r>
                  <a:rPr lang="es-ES" sz="1200" dirty="0">
                    <a:cs typeface="Arial" panose="020B0604020202020204" pitchFamily="34" charset="0"/>
                  </a:rPr>
                  <a:t>)</a:t>
                </a:r>
                <a:endParaRPr lang="en-US" sz="1200" dirty="0">
                  <a:cs typeface="Arial" panose="020B0604020202020204" pitchFamily="34" charset="0"/>
                </a:endParaRPr>
              </a:p>
            </p:txBody>
          </p:sp>
          <p:cxnSp>
            <p:nvCxnSpPr>
              <p:cNvPr id="1057" name="Conector recto 85">
                <a:extLst>
                  <a:ext uri="{FF2B5EF4-FFF2-40B4-BE49-F238E27FC236}">
                    <a16:creationId xmlns:a16="http://schemas.microsoft.com/office/drawing/2014/main" id="{90EA6416-7194-4DC0-B804-3EBEF03A81B2}"/>
                  </a:ext>
                </a:extLst>
              </p:cNvPr>
              <p:cNvCxnSpPr/>
              <p:nvPr/>
            </p:nvCxnSpPr>
            <p:spPr>
              <a:xfrm>
                <a:off x="1528704" y="4962988"/>
                <a:ext cx="986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8" name="CuadroTexto 86">
                <a:extLst>
                  <a:ext uri="{FF2B5EF4-FFF2-40B4-BE49-F238E27FC236}">
                    <a16:creationId xmlns:a16="http://schemas.microsoft.com/office/drawing/2014/main" id="{3F4A4F17-14E8-4034-916E-41300B7B4FE8}"/>
                  </a:ext>
                </a:extLst>
              </p:cNvPr>
              <p:cNvSpPr txBox="1"/>
              <p:nvPr/>
            </p:nvSpPr>
            <p:spPr>
              <a:xfrm>
                <a:off x="1061345" y="470137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 err="1"/>
                  <a:t>Ctrl</a:t>
                </a:r>
                <a:endParaRPr lang="en-US" sz="1100" dirty="0"/>
              </a:p>
            </p:txBody>
          </p:sp>
          <p:sp>
            <p:nvSpPr>
              <p:cNvPr id="1059" name="CuadroTexto 87">
                <a:extLst>
                  <a:ext uri="{FF2B5EF4-FFF2-40B4-BE49-F238E27FC236}">
                    <a16:creationId xmlns:a16="http://schemas.microsoft.com/office/drawing/2014/main" id="{3022B430-6878-4AFC-84C3-06C32AD1CCC6}"/>
                  </a:ext>
                </a:extLst>
              </p:cNvPr>
              <p:cNvSpPr txBox="1"/>
              <p:nvPr/>
            </p:nvSpPr>
            <p:spPr>
              <a:xfrm>
                <a:off x="1424112" y="470137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4</a:t>
                </a:r>
                <a:endParaRPr lang="en-US" sz="1100" dirty="0"/>
              </a:p>
            </p:txBody>
          </p:sp>
          <p:sp>
            <p:nvSpPr>
              <p:cNvPr id="1060" name="CuadroTexto 88">
                <a:extLst>
                  <a:ext uri="{FF2B5EF4-FFF2-40B4-BE49-F238E27FC236}">
                    <a16:creationId xmlns:a16="http://schemas.microsoft.com/office/drawing/2014/main" id="{E032CA01-1578-42FF-A741-243F0E873CC4}"/>
                  </a:ext>
                </a:extLst>
              </p:cNvPr>
              <p:cNvSpPr txBox="1"/>
              <p:nvPr/>
            </p:nvSpPr>
            <p:spPr>
              <a:xfrm>
                <a:off x="1792202" y="470137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8</a:t>
                </a:r>
                <a:endParaRPr lang="en-US" sz="1100" dirty="0"/>
              </a:p>
            </p:txBody>
          </p:sp>
          <p:sp>
            <p:nvSpPr>
              <p:cNvPr id="1061" name="CuadroTexto 89">
                <a:extLst>
                  <a:ext uri="{FF2B5EF4-FFF2-40B4-BE49-F238E27FC236}">
                    <a16:creationId xmlns:a16="http://schemas.microsoft.com/office/drawing/2014/main" id="{F0AEBFE3-917C-48E0-8577-9AA1FC043385}"/>
                  </a:ext>
                </a:extLst>
              </p:cNvPr>
              <p:cNvSpPr txBox="1"/>
              <p:nvPr/>
            </p:nvSpPr>
            <p:spPr>
              <a:xfrm>
                <a:off x="2150269" y="4701378"/>
                <a:ext cx="47181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100" dirty="0"/>
                  <a:t>16</a:t>
                </a:r>
                <a:endParaRPr lang="en-US" sz="1100" dirty="0"/>
              </a:p>
            </p:txBody>
          </p:sp>
          <p:sp>
            <p:nvSpPr>
              <p:cNvPr id="1062" name="CuadroTexto 135">
                <a:extLst>
                  <a:ext uri="{FF2B5EF4-FFF2-40B4-BE49-F238E27FC236}">
                    <a16:creationId xmlns:a16="http://schemas.microsoft.com/office/drawing/2014/main" id="{B3E77468-CAD5-4FEC-9F01-2C2A0B3A2CE1}"/>
                  </a:ext>
                </a:extLst>
              </p:cNvPr>
              <p:cNvSpPr txBox="1"/>
              <p:nvPr/>
            </p:nvSpPr>
            <p:spPr>
              <a:xfrm>
                <a:off x="6124191" y="4264240"/>
                <a:ext cx="218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200" dirty="0"/>
                  <a:t>*</a:t>
                </a:r>
                <a:endParaRPr 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87081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109</Words>
  <Application>Microsoft Office PowerPoint</Application>
  <PresentationFormat>Personalizado</PresentationFormat>
  <Paragraphs>51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Suarez Alvarez</dc:creator>
  <cp:lastModifiedBy>Beatriz Suarez Alvarez</cp:lastModifiedBy>
  <cp:revision>12</cp:revision>
  <dcterms:created xsi:type="dcterms:W3CDTF">2021-08-30T08:16:46Z</dcterms:created>
  <dcterms:modified xsi:type="dcterms:W3CDTF">2021-08-30T08:32:58Z</dcterms:modified>
</cp:coreProperties>
</file>