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8" r:id="rId2"/>
  </p:sldIdLst>
  <p:sldSz cx="6119813" cy="4679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9" autoAdjust="0"/>
    <p:restoredTop sz="94660"/>
  </p:normalViewPr>
  <p:slideViewPr>
    <p:cSldViewPr snapToGrid="0">
      <p:cViewPr varScale="1">
        <p:scale>
          <a:sx n="165" d="100"/>
          <a:sy n="165" d="100"/>
        </p:scale>
        <p:origin x="162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ilbao\Desktop\titulaciones_3NOV20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ilbao\Desktop\EXPERIMENTS\COVID19\colaboracionOviedo_inhibidoresHDAC\titulaciones_8OCT20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ilbao\Desktop\VSVtiters_DLG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ilbao\Desktop\VSVtiters_DLG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Hoja1!$T$3:$T$6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22.498852128662879</c:v>
                  </c:pt>
                  <c:pt idx="2">
                    <c:v>8.9995408514651185</c:v>
                  </c:pt>
                  <c:pt idx="3">
                    <c:v>0.38569460791993498</c:v>
                  </c:pt>
                </c:numCache>
              </c:numRef>
            </c:plus>
            <c:minus>
              <c:numRef>
                <c:f>Hoja1!$T$3:$T$6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22.498852128662879</c:v>
                  </c:pt>
                  <c:pt idx="2">
                    <c:v>8.9995408514651185</c:v>
                  </c:pt>
                  <c:pt idx="3">
                    <c:v>0.38569460791993498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Hoja1!$P$3:$P$6</c:f>
              <c:strCache>
                <c:ptCount val="4"/>
                <c:pt idx="0">
                  <c:v>control</c:v>
                </c:pt>
                <c:pt idx="1">
                  <c:v>4mM</c:v>
                </c:pt>
                <c:pt idx="2">
                  <c:v>8mM</c:v>
                </c:pt>
                <c:pt idx="3">
                  <c:v>16mM</c:v>
                </c:pt>
              </c:strCache>
            </c:strRef>
          </c:cat>
          <c:val>
            <c:numRef>
              <c:f>Hoja1!$S$3:$S$6</c:f>
              <c:numCache>
                <c:formatCode>General</c:formatCode>
                <c:ptCount val="4"/>
                <c:pt idx="0">
                  <c:v>100</c:v>
                </c:pt>
                <c:pt idx="1">
                  <c:v>65.909090909090907</c:v>
                </c:pt>
                <c:pt idx="2">
                  <c:v>33.63636363636364</c:v>
                </c:pt>
                <c:pt idx="3">
                  <c:v>4.2727272727272716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F3-4AD0-A615-A56AF370D3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7"/>
        <c:axId val="1904075872"/>
        <c:axId val="1904076416"/>
      </c:barChart>
      <c:catAx>
        <c:axId val="1904075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1904076416"/>
        <c:crosses val="autoZero"/>
        <c:auto val="1"/>
        <c:lblAlgn val="ctr"/>
        <c:lblOffset val="100"/>
        <c:noMultiLvlLbl val="0"/>
      </c:catAx>
      <c:valAx>
        <c:axId val="19040764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1904075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Hoja1!$R$29:$R$32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13.889597487592919</c:v>
                  </c:pt>
                  <c:pt idx="2">
                    <c:v>6.9447987437964578</c:v>
                  </c:pt>
                  <c:pt idx="3">
                    <c:v>2.5253813613805272</c:v>
                  </c:pt>
                </c:numCache>
              </c:numRef>
            </c:plus>
            <c:minus>
              <c:numRef>
                <c:f>Hoja1!$R$29:$R$32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13.889597487592919</c:v>
                  </c:pt>
                  <c:pt idx="2">
                    <c:v>6.9447987437964578</c:v>
                  </c:pt>
                  <c:pt idx="3">
                    <c:v>2.5253813613805272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Hoja1!$L$29:$L$32</c:f>
              <c:strCache>
                <c:ptCount val="4"/>
                <c:pt idx="0">
                  <c:v>control</c:v>
                </c:pt>
                <c:pt idx="1">
                  <c:v>4 mM</c:v>
                </c:pt>
                <c:pt idx="2">
                  <c:v>8 mM</c:v>
                </c:pt>
                <c:pt idx="3">
                  <c:v>16 mM</c:v>
                </c:pt>
              </c:strCache>
            </c:strRef>
          </c:cat>
          <c:val>
            <c:numRef>
              <c:f>Hoja1!$Q$29:$Q$32</c:f>
              <c:numCache>
                <c:formatCode>General</c:formatCode>
                <c:ptCount val="4"/>
                <c:pt idx="0">
                  <c:v>100</c:v>
                </c:pt>
                <c:pt idx="1">
                  <c:v>47.321428571428562</c:v>
                </c:pt>
                <c:pt idx="2">
                  <c:v>23.660714285714281</c:v>
                </c:pt>
                <c:pt idx="3">
                  <c:v>6.7857142857142856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BB-4802-A7BF-1B079FB116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7"/>
        <c:axId val="1904086752"/>
        <c:axId val="1904076960"/>
      </c:barChart>
      <c:catAx>
        <c:axId val="1904086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1904076960"/>
        <c:crosses val="autoZero"/>
        <c:auto val="1"/>
        <c:lblAlgn val="ctr"/>
        <c:lblOffset val="100"/>
        <c:noMultiLvlLbl val="0"/>
      </c:catAx>
      <c:valAx>
        <c:axId val="19040769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1904086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902668416448"/>
          <c:y val="3.0098760775384099E-2"/>
          <c:w val="0.87409733158355196"/>
          <c:h val="0.8124100645202100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Sheet1!$R$3:$R$6</c:f>
                <c:numCache>
                  <c:formatCode>General</c:formatCode>
                  <c:ptCount val="4"/>
                  <c:pt idx="1">
                    <c:v>10.398629135096281</c:v>
                  </c:pt>
                  <c:pt idx="2">
                    <c:v>1.8717532443173299E-3</c:v>
                  </c:pt>
                  <c:pt idx="3">
                    <c:v>0</c:v>
                  </c:pt>
                </c:numCache>
              </c:numRef>
            </c:plus>
            <c:minus>
              <c:numRef>
                <c:f>Sheet1!$R$3:$R$6</c:f>
                <c:numCache>
                  <c:formatCode>General</c:formatCode>
                  <c:ptCount val="4"/>
                  <c:pt idx="1">
                    <c:v>10.398629135096281</c:v>
                  </c:pt>
                  <c:pt idx="2">
                    <c:v>1.8717532443173299E-3</c:v>
                  </c:pt>
                  <c:pt idx="3">
                    <c:v>0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Sheet1!$M$3:$M$6</c:f>
              <c:strCache>
                <c:ptCount val="4"/>
                <c:pt idx="0">
                  <c:v>control</c:v>
                </c:pt>
                <c:pt idx="1">
                  <c:v>4 mM</c:v>
                </c:pt>
                <c:pt idx="2">
                  <c:v>8 mM</c:v>
                </c:pt>
                <c:pt idx="3">
                  <c:v>16 mM</c:v>
                </c:pt>
              </c:strCache>
            </c:strRef>
          </c:cat>
          <c:val>
            <c:numRef>
              <c:f>Sheet1!$Q$3:$Q$6</c:f>
              <c:numCache>
                <c:formatCode>General</c:formatCode>
                <c:ptCount val="4"/>
                <c:pt idx="0">
                  <c:v>100</c:v>
                </c:pt>
                <c:pt idx="1">
                  <c:v>33.823529411764703</c:v>
                </c:pt>
                <c:pt idx="2">
                  <c:v>1.07352941176471E-2</c:v>
                </c:pt>
                <c:pt idx="3">
                  <c:v>2.9411764705882401E-5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22-4BF2-B31E-C1BC1E0885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7"/>
        <c:axId val="1904088384"/>
        <c:axId val="1904084576"/>
      </c:barChart>
      <c:catAx>
        <c:axId val="1904088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1904084576"/>
        <c:crosses val="autoZero"/>
        <c:auto val="1"/>
        <c:lblAlgn val="ctr"/>
        <c:lblOffset val="100"/>
        <c:noMultiLvlLbl val="0"/>
      </c:catAx>
      <c:valAx>
        <c:axId val="19040845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1904088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Sheet1!$R$30:$R$33</c:f>
                <c:numCache>
                  <c:formatCode>General</c:formatCode>
                  <c:ptCount val="4"/>
                  <c:pt idx="1">
                    <c:v>1.3121597027036951</c:v>
                  </c:pt>
                  <c:pt idx="2">
                    <c:v>1.049727762162955</c:v>
                  </c:pt>
                  <c:pt idx="3">
                    <c:v>6.9432965075088497E-5</c:v>
                  </c:pt>
                </c:numCache>
              </c:numRef>
            </c:plus>
            <c:minus>
              <c:numRef>
                <c:f>Sheet1!$R$30:$R$33</c:f>
                <c:numCache>
                  <c:formatCode>General</c:formatCode>
                  <c:ptCount val="4"/>
                  <c:pt idx="1">
                    <c:v>1.3121597027036951</c:v>
                  </c:pt>
                  <c:pt idx="2">
                    <c:v>1.049727762162955</c:v>
                  </c:pt>
                  <c:pt idx="3">
                    <c:v>6.9432965075088497E-5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Sheet1!$M$30:$M$33</c:f>
              <c:strCache>
                <c:ptCount val="4"/>
                <c:pt idx="0">
                  <c:v>control</c:v>
                </c:pt>
                <c:pt idx="1">
                  <c:v>4 mM</c:v>
                </c:pt>
                <c:pt idx="2">
                  <c:v>8 mM</c:v>
                </c:pt>
                <c:pt idx="3">
                  <c:v>16 mM</c:v>
                </c:pt>
              </c:strCache>
            </c:strRef>
          </c:cat>
          <c:val>
            <c:numRef>
              <c:f>Sheet1!$Q$30:$Q$33</c:f>
              <c:numCache>
                <c:formatCode>General</c:formatCode>
                <c:ptCount val="4"/>
                <c:pt idx="0">
                  <c:v>100</c:v>
                </c:pt>
                <c:pt idx="1">
                  <c:v>22.72727272727273</c:v>
                </c:pt>
                <c:pt idx="2">
                  <c:v>3.6363636363636371</c:v>
                </c:pt>
                <c:pt idx="3">
                  <c:v>3.8636363636363602E-4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D7-42F6-8F91-38E4FEA08F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7"/>
        <c:axId val="1904078048"/>
        <c:axId val="1904087296"/>
      </c:barChart>
      <c:catAx>
        <c:axId val="190407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1904087296"/>
        <c:crosses val="autoZero"/>
        <c:auto val="1"/>
        <c:lblAlgn val="ctr"/>
        <c:lblOffset val="100"/>
        <c:noMultiLvlLbl val="0"/>
      </c:catAx>
      <c:valAx>
        <c:axId val="19040872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19040780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986" y="765909"/>
            <a:ext cx="5201841" cy="1629316"/>
          </a:xfrm>
        </p:spPr>
        <p:txBody>
          <a:bodyPr anchor="b"/>
          <a:lstStyle>
            <a:lvl1pPr algn="ctr">
              <a:defRPr sz="401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4977" y="2458058"/>
            <a:ext cx="4589860" cy="1129904"/>
          </a:xfrm>
        </p:spPr>
        <p:txBody>
          <a:bodyPr/>
          <a:lstStyle>
            <a:lvl1pPr marL="0" indent="0" algn="ctr">
              <a:buNone/>
              <a:defRPr sz="1606"/>
            </a:lvl1pPr>
            <a:lvl2pPr marL="306004" indent="0" algn="ctr">
              <a:buNone/>
              <a:defRPr sz="1339"/>
            </a:lvl2pPr>
            <a:lvl3pPr marL="612008" indent="0" algn="ctr">
              <a:buNone/>
              <a:defRPr sz="1205"/>
            </a:lvl3pPr>
            <a:lvl4pPr marL="918012" indent="0" algn="ctr">
              <a:buNone/>
              <a:defRPr sz="1071"/>
            </a:lvl4pPr>
            <a:lvl5pPr marL="1224016" indent="0" algn="ctr">
              <a:buNone/>
              <a:defRPr sz="1071"/>
            </a:lvl5pPr>
            <a:lvl6pPr marL="1530020" indent="0" algn="ctr">
              <a:buNone/>
              <a:defRPr sz="1071"/>
            </a:lvl6pPr>
            <a:lvl7pPr marL="1836024" indent="0" algn="ctr">
              <a:buNone/>
              <a:defRPr sz="1071"/>
            </a:lvl7pPr>
            <a:lvl8pPr marL="2142028" indent="0" algn="ctr">
              <a:buNone/>
              <a:defRPr sz="1071"/>
            </a:lvl8pPr>
            <a:lvl9pPr marL="2448032" indent="0" algn="ctr">
              <a:buNone/>
              <a:defRPr sz="1071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123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624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9491" y="249164"/>
            <a:ext cx="1319585" cy="396604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0738" y="249164"/>
            <a:ext cx="3882256" cy="3966041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594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695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550" y="1166739"/>
            <a:ext cx="5278339" cy="1946729"/>
          </a:xfrm>
        </p:spPr>
        <p:txBody>
          <a:bodyPr anchor="b"/>
          <a:lstStyle>
            <a:lvl1pPr>
              <a:defRPr sz="401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550" y="3131884"/>
            <a:ext cx="5278339" cy="1023739"/>
          </a:xfrm>
        </p:spPr>
        <p:txBody>
          <a:bodyPr/>
          <a:lstStyle>
            <a:lvl1pPr marL="0" indent="0">
              <a:buNone/>
              <a:defRPr sz="1606">
                <a:solidFill>
                  <a:schemeClr val="tx1"/>
                </a:solidFill>
              </a:defRPr>
            </a:lvl1pPr>
            <a:lvl2pPr marL="306004" indent="0">
              <a:buNone/>
              <a:defRPr sz="1339">
                <a:solidFill>
                  <a:schemeClr val="tx1">
                    <a:tint val="75000"/>
                  </a:schemeClr>
                </a:solidFill>
              </a:defRPr>
            </a:lvl2pPr>
            <a:lvl3pPr marL="612008" indent="0">
              <a:buNone/>
              <a:defRPr sz="1205">
                <a:solidFill>
                  <a:schemeClr val="tx1">
                    <a:tint val="75000"/>
                  </a:schemeClr>
                </a:solidFill>
              </a:defRPr>
            </a:lvl3pPr>
            <a:lvl4pPr marL="91801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4pPr>
            <a:lvl5pPr marL="1224016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5pPr>
            <a:lvl6pPr marL="1530020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6pPr>
            <a:lvl7pPr marL="1836024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7pPr>
            <a:lvl8pPr marL="2142028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8pPr>
            <a:lvl9pPr marL="244803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674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0737" y="1245820"/>
            <a:ext cx="2600921" cy="296938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155" y="1245820"/>
            <a:ext cx="2600921" cy="296938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007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249165"/>
            <a:ext cx="5278339" cy="90457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1535" y="1147238"/>
            <a:ext cx="2588967" cy="562244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535" y="1709482"/>
            <a:ext cx="2588967" cy="25143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8155" y="1147238"/>
            <a:ext cx="2601718" cy="562244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8155" y="1709482"/>
            <a:ext cx="2601718" cy="25143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244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50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58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311997"/>
            <a:ext cx="1973799" cy="1091988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1718" y="673827"/>
            <a:ext cx="3098155" cy="3325798"/>
          </a:xfrm>
        </p:spPr>
        <p:txBody>
          <a:bodyPr/>
          <a:lstStyle>
            <a:lvl1pPr>
              <a:defRPr sz="2142"/>
            </a:lvl1pPr>
            <a:lvl2pPr>
              <a:defRPr sz="1874"/>
            </a:lvl2pPr>
            <a:lvl3pPr>
              <a:defRPr sz="1606"/>
            </a:lvl3pPr>
            <a:lvl4pPr>
              <a:defRPr sz="1339"/>
            </a:lvl4pPr>
            <a:lvl5pPr>
              <a:defRPr sz="1339"/>
            </a:lvl5pPr>
            <a:lvl6pPr>
              <a:defRPr sz="1339"/>
            </a:lvl6pPr>
            <a:lvl7pPr>
              <a:defRPr sz="1339"/>
            </a:lvl7pPr>
            <a:lvl8pPr>
              <a:defRPr sz="1339"/>
            </a:lvl8pPr>
            <a:lvl9pPr>
              <a:defRPr sz="1339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1403985"/>
            <a:ext cx="1973799" cy="2601056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237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311997"/>
            <a:ext cx="1973799" cy="1091988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01718" y="673827"/>
            <a:ext cx="3098155" cy="3325798"/>
          </a:xfrm>
        </p:spPr>
        <p:txBody>
          <a:bodyPr anchor="t"/>
          <a:lstStyle>
            <a:lvl1pPr marL="0" indent="0">
              <a:buNone/>
              <a:defRPr sz="2142"/>
            </a:lvl1pPr>
            <a:lvl2pPr marL="306004" indent="0">
              <a:buNone/>
              <a:defRPr sz="1874"/>
            </a:lvl2pPr>
            <a:lvl3pPr marL="612008" indent="0">
              <a:buNone/>
              <a:defRPr sz="1606"/>
            </a:lvl3pPr>
            <a:lvl4pPr marL="918012" indent="0">
              <a:buNone/>
              <a:defRPr sz="1339"/>
            </a:lvl4pPr>
            <a:lvl5pPr marL="1224016" indent="0">
              <a:buNone/>
              <a:defRPr sz="1339"/>
            </a:lvl5pPr>
            <a:lvl6pPr marL="1530020" indent="0">
              <a:buNone/>
              <a:defRPr sz="1339"/>
            </a:lvl6pPr>
            <a:lvl7pPr marL="1836024" indent="0">
              <a:buNone/>
              <a:defRPr sz="1339"/>
            </a:lvl7pPr>
            <a:lvl8pPr marL="2142028" indent="0">
              <a:buNone/>
              <a:defRPr sz="1339"/>
            </a:lvl8pPr>
            <a:lvl9pPr marL="2448032" indent="0">
              <a:buNone/>
              <a:defRPr sz="1339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1403985"/>
            <a:ext cx="1973799" cy="2601056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165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0737" y="249165"/>
            <a:ext cx="5278339" cy="9045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0737" y="1245820"/>
            <a:ext cx="5278339" cy="2969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0737" y="4337621"/>
            <a:ext cx="1376958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D9567-4ECE-4351-9892-8B2254A7DC6C}" type="datetimeFigureOut">
              <a:rPr lang="en-US" smtClean="0"/>
              <a:t>8/31/2021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7188" y="4337621"/>
            <a:ext cx="2065437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2118" y="4337621"/>
            <a:ext cx="1376958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897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612008" rtl="0" eaLnBrk="1" latinLnBrk="0" hangingPunct="1">
        <a:lnSpc>
          <a:spcPct val="90000"/>
        </a:lnSpc>
        <a:spcBef>
          <a:spcPct val="0"/>
        </a:spcBef>
        <a:buNone/>
        <a:defRPr sz="29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3002" indent="-153002" algn="l" defTabSz="612008" rtl="0" eaLnBrk="1" latinLnBrk="0" hangingPunct="1">
        <a:lnSpc>
          <a:spcPct val="90000"/>
        </a:lnSpc>
        <a:spcBef>
          <a:spcPts val="669"/>
        </a:spcBef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1pPr>
      <a:lvl2pPr marL="45900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2pPr>
      <a:lvl3pPr marL="76501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339" kern="1200">
          <a:solidFill>
            <a:schemeClr val="tx1"/>
          </a:solidFill>
          <a:latin typeface="+mn-lt"/>
          <a:ea typeface="+mn-ea"/>
          <a:cs typeface="+mn-cs"/>
        </a:defRPr>
      </a:lvl3pPr>
      <a:lvl4pPr marL="107101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377018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683022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98902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29503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60103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1pPr>
      <a:lvl2pPr marL="306004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2pPr>
      <a:lvl3pPr marL="612008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3pPr>
      <a:lvl4pPr marL="918012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224016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530020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836024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142028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448032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Rectángulo 1071">
            <a:extLst>
              <a:ext uri="{FF2B5EF4-FFF2-40B4-BE49-F238E27FC236}">
                <a16:creationId xmlns:a16="http://schemas.microsoft.com/office/drawing/2014/main" id="{457BE94F-5E2E-4F48-9E64-378346D606DD}"/>
              </a:ext>
            </a:extLst>
          </p:cNvPr>
          <p:cNvSpPr/>
          <p:nvPr/>
        </p:nvSpPr>
        <p:spPr>
          <a:xfrm>
            <a:off x="118745" y="51597"/>
            <a:ext cx="58823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effectLst/>
                <a:ea typeface="Calibri" panose="020F0502020204030204" pitchFamily="34" charset="0"/>
              </a:rPr>
              <a:t>Figure S6. </a:t>
            </a:r>
            <a:r>
              <a:rPr lang="en-US" sz="1400" dirty="0">
                <a:effectLst/>
                <a:ea typeface="Calibri" panose="020F0502020204030204" pitchFamily="34" charset="0"/>
              </a:rPr>
              <a:t>Therapeutic effect of VPA on viral yields</a:t>
            </a:r>
            <a:r>
              <a:rPr lang="en-US" sz="1400" b="1" dirty="0">
                <a:ea typeface="Calibri" panose="020F0502020204030204" pitchFamily="34" charset="0"/>
              </a:rPr>
              <a:t> </a:t>
            </a:r>
            <a:r>
              <a:rPr lang="en-US" sz="1400" dirty="0">
                <a:ea typeface="Calibri" panose="020F0502020204030204" pitchFamily="34" charset="0"/>
              </a:rPr>
              <a:t>after SARS-CoV-2 infection.</a:t>
            </a:r>
            <a:endParaRPr lang="en-US" sz="1400" dirty="0"/>
          </a:p>
        </p:txBody>
      </p:sp>
      <p:graphicFrame>
        <p:nvGraphicFramePr>
          <p:cNvPr id="1075" name="Chart 8">
            <a:extLst>
              <a:ext uri="{FF2B5EF4-FFF2-40B4-BE49-F238E27FC236}">
                <a16:creationId xmlns:a16="http://schemas.microsoft.com/office/drawing/2014/main" id="{88AA8DA1-1952-4B30-BC81-8919E2958BC5}"/>
              </a:ext>
            </a:extLst>
          </p:cNvPr>
          <p:cNvGraphicFramePr>
            <a:graphicFrameLocks/>
          </p:cNvGraphicFramePr>
          <p:nvPr/>
        </p:nvGraphicFramePr>
        <p:xfrm>
          <a:off x="1083291" y="855724"/>
          <a:ext cx="1908000" cy="17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76" name="TextBox 13">
            <a:extLst>
              <a:ext uri="{FF2B5EF4-FFF2-40B4-BE49-F238E27FC236}">
                <a16:creationId xmlns:a16="http://schemas.microsoft.com/office/drawing/2014/main" id="{5E213534-0392-4FFA-9CCC-C3485E53DFC9}"/>
              </a:ext>
            </a:extLst>
          </p:cNvPr>
          <p:cNvSpPr txBox="1"/>
          <p:nvPr/>
        </p:nvSpPr>
        <p:spPr>
          <a:xfrm rot="16200000">
            <a:off x="177167" y="1316210"/>
            <a:ext cx="151195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100" dirty="0">
                <a:cs typeface="Arial" panose="020B0604020202020204" pitchFamily="34" charset="0"/>
              </a:rPr>
              <a:t>VIRAL TITERS (PFU/ml),</a:t>
            </a:r>
          </a:p>
          <a:p>
            <a:pPr algn="ctr"/>
            <a:r>
              <a:rPr lang="es-ES" sz="1100" dirty="0">
                <a:cs typeface="Arial" panose="020B0604020202020204" pitchFamily="34" charset="0"/>
              </a:rPr>
              <a:t> % control</a:t>
            </a:r>
          </a:p>
        </p:txBody>
      </p:sp>
      <p:sp>
        <p:nvSpPr>
          <p:cNvPr id="1077" name="TextBox 16">
            <a:extLst>
              <a:ext uri="{FF2B5EF4-FFF2-40B4-BE49-F238E27FC236}">
                <a16:creationId xmlns:a16="http://schemas.microsoft.com/office/drawing/2014/main" id="{15BB6037-F913-4EB3-B73A-B19E84254AE8}"/>
              </a:ext>
            </a:extLst>
          </p:cNvPr>
          <p:cNvSpPr txBox="1"/>
          <p:nvPr/>
        </p:nvSpPr>
        <p:spPr>
          <a:xfrm>
            <a:off x="1284875" y="573680"/>
            <a:ext cx="1645143" cy="287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200" dirty="0">
                <a:cs typeface="Arial" panose="020B0604020202020204" pitchFamily="34" charset="0"/>
              </a:rPr>
              <a:t>SARS-CoV-2 / HK-2</a:t>
            </a:r>
          </a:p>
        </p:txBody>
      </p:sp>
      <p:sp>
        <p:nvSpPr>
          <p:cNvPr id="1078" name="TextBox 17">
            <a:extLst>
              <a:ext uri="{FF2B5EF4-FFF2-40B4-BE49-F238E27FC236}">
                <a16:creationId xmlns:a16="http://schemas.microsoft.com/office/drawing/2014/main" id="{6CE6EC9D-B40E-4CD4-B690-5A245629D2F4}"/>
              </a:ext>
            </a:extLst>
          </p:cNvPr>
          <p:cNvSpPr txBox="1"/>
          <p:nvPr/>
        </p:nvSpPr>
        <p:spPr>
          <a:xfrm>
            <a:off x="547746" y="514347"/>
            <a:ext cx="277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b="1" dirty="0">
                <a:cs typeface="Arial" panose="020B0604020202020204" pitchFamily="34" charset="0"/>
              </a:rPr>
              <a:t>A</a:t>
            </a:r>
          </a:p>
        </p:txBody>
      </p:sp>
      <p:sp>
        <p:nvSpPr>
          <p:cNvPr id="1079" name="CuadroTexto 47">
            <a:extLst>
              <a:ext uri="{FF2B5EF4-FFF2-40B4-BE49-F238E27FC236}">
                <a16:creationId xmlns:a16="http://schemas.microsoft.com/office/drawing/2014/main" id="{7334711D-8DF2-4B03-80E6-0E31C514B260}"/>
              </a:ext>
            </a:extLst>
          </p:cNvPr>
          <p:cNvSpPr txBox="1"/>
          <p:nvPr/>
        </p:nvSpPr>
        <p:spPr>
          <a:xfrm>
            <a:off x="1708040" y="2229492"/>
            <a:ext cx="12377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200" dirty="0">
                <a:cs typeface="Arial" panose="020B0604020202020204" pitchFamily="34" charset="0"/>
              </a:rPr>
              <a:t>VPA (</a:t>
            </a:r>
            <a:r>
              <a:rPr lang="es-ES" sz="1200" dirty="0" err="1">
                <a:cs typeface="Arial" panose="020B0604020202020204" pitchFamily="34" charset="0"/>
              </a:rPr>
              <a:t>mM</a:t>
            </a:r>
            <a:r>
              <a:rPr lang="es-ES" sz="1200" dirty="0">
                <a:cs typeface="Arial" panose="020B0604020202020204" pitchFamily="34" charset="0"/>
              </a:rPr>
              <a:t>)</a:t>
            </a:r>
            <a:endParaRPr lang="en-US" sz="1200" dirty="0">
              <a:cs typeface="Arial" panose="020B0604020202020204" pitchFamily="34" charset="0"/>
            </a:endParaRPr>
          </a:p>
        </p:txBody>
      </p:sp>
      <p:cxnSp>
        <p:nvCxnSpPr>
          <p:cNvPr id="1080" name="Conector recto 1079">
            <a:extLst>
              <a:ext uri="{FF2B5EF4-FFF2-40B4-BE49-F238E27FC236}">
                <a16:creationId xmlns:a16="http://schemas.microsoft.com/office/drawing/2014/main" id="{B0418989-A3CD-4ADC-91D1-E0D93F3369CA}"/>
              </a:ext>
            </a:extLst>
          </p:cNvPr>
          <p:cNvCxnSpPr/>
          <p:nvPr/>
        </p:nvCxnSpPr>
        <p:spPr>
          <a:xfrm>
            <a:off x="1867020" y="2228652"/>
            <a:ext cx="90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1" name="CuadroTexto 49">
            <a:extLst>
              <a:ext uri="{FF2B5EF4-FFF2-40B4-BE49-F238E27FC236}">
                <a16:creationId xmlns:a16="http://schemas.microsoft.com/office/drawing/2014/main" id="{ED4E03BA-A72C-4180-976A-3565868A9D45}"/>
              </a:ext>
            </a:extLst>
          </p:cNvPr>
          <p:cNvSpPr txBox="1"/>
          <p:nvPr/>
        </p:nvSpPr>
        <p:spPr>
          <a:xfrm>
            <a:off x="1399661" y="1967042"/>
            <a:ext cx="4718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100" dirty="0"/>
              <a:t>Ctrl</a:t>
            </a:r>
            <a:endParaRPr lang="en-US" sz="1100" dirty="0"/>
          </a:p>
        </p:txBody>
      </p:sp>
      <p:sp>
        <p:nvSpPr>
          <p:cNvPr id="1082" name="CuadroTexto 50">
            <a:extLst>
              <a:ext uri="{FF2B5EF4-FFF2-40B4-BE49-F238E27FC236}">
                <a16:creationId xmlns:a16="http://schemas.microsoft.com/office/drawing/2014/main" id="{FC2B6D41-6787-41E4-88AE-3BDEAB03A917}"/>
              </a:ext>
            </a:extLst>
          </p:cNvPr>
          <p:cNvSpPr txBox="1"/>
          <p:nvPr/>
        </p:nvSpPr>
        <p:spPr>
          <a:xfrm>
            <a:off x="1726803" y="1967042"/>
            <a:ext cx="4718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100" dirty="0"/>
              <a:t>4</a:t>
            </a:r>
            <a:endParaRPr lang="en-US" sz="1100" dirty="0"/>
          </a:p>
        </p:txBody>
      </p:sp>
      <p:sp>
        <p:nvSpPr>
          <p:cNvPr id="1083" name="CuadroTexto 51">
            <a:extLst>
              <a:ext uri="{FF2B5EF4-FFF2-40B4-BE49-F238E27FC236}">
                <a16:creationId xmlns:a16="http://schemas.microsoft.com/office/drawing/2014/main" id="{F97265F9-022E-4601-9C21-9F1BE5423F03}"/>
              </a:ext>
            </a:extLst>
          </p:cNvPr>
          <p:cNvSpPr txBox="1"/>
          <p:nvPr/>
        </p:nvSpPr>
        <p:spPr>
          <a:xfrm>
            <a:off x="2059268" y="1967042"/>
            <a:ext cx="4718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100" dirty="0"/>
              <a:t>8</a:t>
            </a:r>
            <a:endParaRPr lang="en-US" sz="1100" dirty="0"/>
          </a:p>
        </p:txBody>
      </p:sp>
      <p:sp>
        <p:nvSpPr>
          <p:cNvPr id="1084" name="CuadroTexto 52">
            <a:extLst>
              <a:ext uri="{FF2B5EF4-FFF2-40B4-BE49-F238E27FC236}">
                <a16:creationId xmlns:a16="http://schemas.microsoft.com/office/drawing/2014/main" id="{046825B1-0DDD-4981-8F75-583DDCBA7A6B}"/>
              </a:ext>
            </a:extLst>
          </p:cNvPr>
          <p:cNvSpPr txBox="1"/>
          <p:nvPr/>
        </p:nvSpPr>
        <p:spPr>
          <a:xfrm>
            <a:off x="2405460" y="1967042"/>
            <a:ext cx="4718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100" dirty="0"/>
              <a:t>16</a:t>
            </a:r>
            <a:endParaRPr lang="en-US" sz="1100" dirty="0"/>
          </a:p>
        </p:txBody>
      </p:sp>
      <p:sp>
        <p:nvSpPr>
          <p:cNvPr id="1092" name="TextBox 17">
            <a:extLst>
              <a:ext uri="{FF2B5EF4-FFF2-40B4-BE49-F238E27FC236}">
                <a16:creationId xmlns:a16="http://schemas.microsoft.com/office/drawing/2014/main" id="{AE5EDDC3-A0D0-4D1F-B321-0B7E92DB3EF0}"/>
              </a:ext>
            </a:extLst>
          </p:cNvPr>
          <p:cNvSpPr txBox="1"/>
          <p:nvPr/>
        </p:nvSpPr>
        <p:spPr>
          <a:xfrm>
            <a:off x="563508" y="2574628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b="1" dirty="0">
                <a:cs typeface="Arial" panose="020B0604020202020204" pitchFamily="34" charset="0"/>
              </a:rPr>
              <a:t>B</a:t>
            </a:r>
          </a:p>
        </p:txBody>
      </p:sp>
      <p:sp>
        <p:nvSpPr>
          <p:cNvPr id="1093" name="CuadroTexto 76">
            <a:extLst>
              <a:ext uri="{FF2B5EF4-FFF2-40B4-BE49-F238E27FC236}">
                <a16:creationId xmlns:a16="http://schemas.microsoft.com/office/drawing/2014/main" id="{4927E08F-9E62-41C6-9C97-95B6377F43D2}"/>
              </a:ext>
            </a:extLst>
          </p:cNvPr>
          <p:cNvSpPr txBox="1"/>
          <p:nvPr/>
        </p:nvSpPr>
        <p:spPr>
          <a:xfrm>
            <a:off x="2217657" y="1428633"/>
            <a:ext cx="2185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200" dirty="0"/>
              <a:t>*</a:t>
            </a:r>
            <a:endParaRPr lang="en-US" sz="1200" dirty="0"/>
          </a:p>
        </p:txBody>
      </p:sp>
      <p:sp>
        <p:nvSpPr>
          <p:cNvPr id="1094" name="CuadroTexto 77">
            <a:extLst>
              <a:ext uri="{FF2B5EF4-FFF2-40B4-BE49-F238E27FC236}">
                <a16:creationId xmlns:a16="http://schemas.microsoft.com/office/drawing/2014/main" id="{5A824982-ECE7-4624-9E62-251B62E89BC1}"/>
              </a:ext>
            </a:extLst>
          </p:cNvPr>
          <p:cNvSpPr txBox="1"/>
          <p:nvPr/>
        </p:nvSpPr>
        <p:spPr>
          <a:xfrm>
            <a:off x="2560727" y="1754872"/>
            <a:ext cx="2185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200" dirty="0"/>
              <a:t>*</a:t>
            </a:r>
            <a:endParaRPr lang="en-US" sz="1200" dirty="0"/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A07EC238-1F80-42F4-A757-4395332AC3EC}"/>
              </a:ext>
            </a:extLst>
          </p:cNvPr>
          <p:cNvGrpSpPr/>
          <p:nvPr/>
        </p:nvGrpSpPr>
        <p:grpSpPr>
          <a:xfrm>
            <a:off x="3279999" y="573680"/>
            <a:ext cx="1908000" cy="2015570"/>
            <a:chOff x="3042727" y="573680"/>
            <a:chExt cx="1908000" cy="2015570"/>
          </a:xfrm>
        </p:grpSpPr>
        <p:graphicFrame>
          <p:nvGraphicFramePr>
            <p:cNvPr id="1074" name="Chart 7">
              <a:extLst>
                <a:ext uri="{FF2B5EF4-FFF2-40B4-BE49-F238E27FC236}">
                  <a16:creationId xmlns:a16="http://schemas.microsoft.com/office/drawing/2014/main" id="{BE1232DB-97AD-45FB-8F68-A925AA7C051E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448012835"/>
                </p:ext>
              </p:extLst>
            </p:nvPr>
          </p:nvGraphicFramePr>
          <p:xfrm>
            <a:off x="3042727" y="861250"/>
            <a:ext cx="1908000" cy="1728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085" name="CuadroTexto 53">
              <a:extLst>
                <a:ext uri="{FF2B5EF4-FFF2-40B4-BE49-F238E27FC236}">
                  <a16:creationId xmlns:a16="http://schemas.microsoft.com/office/drawing/2014/main" id="{241F3610-9A47-43E7-9A0D-3E75BD045532}"/>
                </a:ext>
              </a:extLst>
            </p:cNvPr>
            <p:cNvSpPr txBox="1"/>
            <p:nvPr/>
          </p:nvSpPr>
          <p:spPr>
            <a:xfrm>
              <a:off x="3712987" y="2239388"/>
              <a:ext cx="12377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200" dirty="0">
                  <a:cs typeface="Arial" panose="020B0604020202020204" pitchFamily="34" charset="0"/>
                </a:rPr>
                <a:t>VPA (</a:t>
              </a:r>
              <a:r>
                <a:rPr lang="es-ES" sz="1200" dirty="0" err="1">
                  <a:cs typeface="Arial" panose="020B0604020202020204" pitchFamily="34" charset="0"/>
                </a:rPr>
                <a:t>mM</a:t>
              </a:r>
              <a:r>
                <a:rPr lang="es-ES" sz="1200" dirty="0">
                  <a:cs typeface="Arial" panose="020B0604020202020204" pitchFamily="34" charset="0"/>
                </a:rPr>
                <a:t>)</a:t>
              </a:r>
              <a:endParaRPr lang="en-US" sz="1200" dirty="0">
                <a:cs typeface="Arial" panose="020B0604020202020204" pitchFamily="34" charset="0"/>
              </a:endParaRPr>
            </a:p>
          </p:txBody>
        </p:sp>
        <p:cxnSp>
          <p:nvCxnSpPr>
            <p:cNvPr id="1086" name="Conector recto 1085">
              <a:extLst>
                <a:ext uri="{FF2B5EF4-FFF2-40B4-BE49-F238E27FC236}">
                  <a16:creationId xmlns:a16="http://schemas.microsoft.com/office/drawing/2014/main" id="{FE2F5269-A9D2-4F47-90AD-D43633703A3D}"/>
                </a:ext>
              </a:extLst>
            </p:cNvPr>
            <p:cNvCxnSpPr/>
            <p:nvPr/>
          </p:nvCxnSpPr>
          <p:spPr>
            <a:xfrm>
              <a:off x="3871967" y="2238548"/>
              <a:ext cx="9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7" name="CuadroTexto 55">
              <a:extLst>
                <a:ext uri="{FF2B5EF4-FFF2-40B4-BE49-F238E27FC236}">
                  <a16:creationId xmlns:a16="http://schemas.microsoft.com/office/drawing/2014/main" id="{BD4F65DA-D572-49A0-AC1D-525E756FF7B7}"/>
                </a:ext>
              </a:extLst>
            </p:cNvPr>
            <p:cNvSpPr txBox="1"/>
            <p:nvPr/>
          </p:nvSpPr>
          <p:spPr>
            <a:xfrm>
              <a:off x="3404608" y="1976938"/>
              <a:ext cx="47181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100" dirty="0"/>
                <a:t>Ctrl</a:t>
              </a:r>
              <a:endParaRPr lang="en-US" sz="1100" dirty="0"/>
            </a:p>
          </p:txBody>
        </p:sp>
        <p:sp>
          <p:nvSpPr>
            <p:cNvPr id="1088" name="CuadroTexto 56">
              <a:extLst>
                <a:ext uri="{FF2B5EF4-FFF2-40B4-BE49-F238E27FC236}">
                  <a16:creationId xmlns:a16="http://schemas.microsoft.com/office/drawing/2014/main" id="{1BA14C42-904F-46D0-B849-3886215C23AF}"/>
                </a:ext>
              </a:extLst>
            </p:cNvPr>
            <p:cNvSpPr txBox="1"/>
            <p:nvPr/>
          </p:nvSpPr>
          <p:spPr>
            <a:xfrm>
              <a:off x="3731750" y="1976938"/>
              <a:ext cx="47181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100" dirty="0"/>
                <a:t>4</a:t>
              </a:r>
              <a:endParaRPr lang="en-US" sz="1100" dirty="0"/>
            </a:p>
          </p:txBody>
        </p:sp>
        <p:sp>
          <p:nvSpPr>
            <p:cNvPr id="1089" name="CuadroTexto 57">
              <a:extLst>
                <a:ext uri="{FF2B5EF4-FFF2-40B4-BE49-F238E27FC236}">
                  <a16:creationId xmlns:a16="http://schemas.microsoft.com/office/drawing/2014/main" id="{1EE03479-5B40-4F5C-AEA0-DAC944A0D07B}"/>
                </a:ext>
              </a:extLst>
            </p:cNvPr>
            <p:cNvSpPr txBox="1"/>
            <p:nvPr/>
          </p:nvSpPr>
          <p:spPr>
            <a:xfrm>
              <a:off x="4064215" y="1976938"/>
              <a:ext cx="47181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100" dirty="0"/>
                <a:t>8</a:t>
              </a:r>
              <a:endParaRPr lang="en-US" sz="1100" dirty="0"/>
            </a:p>
          </p:txBody>
        </p:sp>
        <p:sp>
          <p:nvSpPr>
            <p:cNvPr id="1090" name="CuadroTexto 58">
              <a:extLst>
                <a:ext uri="{FF2B5EF4-FFF2-40B4-BE49-F238E27FC236}">
                  <a16:creationId xmlns:a16="http://schemas.microsoft.com/office/drawing/2014/main" id="{0FF0D0B4-194B-4B6E-8322-7D18242A6448}"/>
                </a:ext>
              </a:extLst>
            </p:cNvPr>
            <p:cNvSpPr txBox="1"/>
            <p:nvPr/>
          </p:nvSpPr>
          <p:spPr>
            <a:xfrm>
              <a:off x="4410407" y="1976938"/>
              <a:ext cx="47181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100" dirty="0"/>
                <a:t>16</a:t>
              </a:r>
              <a:endParaRPr lang="en-US" sz="1100" dirty="0"/>
            </a:p>
          </p:txBody>
        </p:sp>
        <p:sp>
          <p:nvSpPr>
            <p:cNvPr id="1091" name="TextBox 16">
              <a:extLst>
                <a:ext uri="{FF2B5EF4-FFF2-40B4-BE49-F238E27FC236}">
                  <a16:creationId xmlns:a16="http://schemas.microsoft.com/office/drawing/2014/main" id="{3D89F41C-89E1-4E4E-995E-291A4B6A10F6}"/>
                </a:ext>
              </a:extLst>
            </p:cNvPr>
            <p:cNvSpPr txBox="1"/>
            <p:nvPr/>
          </p:nvSpPr>
          <p:spPr>
            <a:xfrm>
              <a:off x="3254198" y="573680"/>
              <a:ext cx="1645143" cy="2877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200" dirty="0">
                  <a:cs typeface="Arial" panose="020B0604020202020204" pitchFamily="34" charset="0"/>
                </a:rPr>
                <a:t>SARS-CoV-2 / Huh-7</a:t>
              </a:r>
            </a:p>
          </p:txBody>
        </p:sp>
        <p:sp>
          <p:nvSpPr>
            <p:cNvPr id="1095" name="CuadroTexto 78">
              <a:extLst>
                <a:ext uri="{FF2B5EF4-FFF2-40B4-BE49-F238E27FC236}">
                  <a16:creationId xmlns:a16="http://schemas.microsoft.com/office/drawing/2014/main" id="{8FDCF9C0-D17B-41DA-B2BD-681ED5B3ABE9}"/>
                </a:ext>
              </a:extLst>
            </p:cNvPr>
            <p:cNvSpPr txBox="1"/>
            <p:nvPr/>
          </p:nvSpPr>
          <p:spPr>
            <a:xfrm>
              <a:off x="3826663" y="1290133"/>
              <a:ext cx="2185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200" dirty="0"/>
                <a:t>*</a:t>
              </a:r>
              <a:endParaRPr lang="en-US" sz="1200" dirty="0"/>
            </a:p>
          </p:txBody>
        </p:sp>
        <p:sp>
          <p:nvSpPr>
            <p:cNvPr id="1096" name="CuadroTexto 79">
              <a:extLst>
                <a:ext uri="{FF2B5EF4-FFF2-40B4-BE49-F238E27FC236}">
                  <a16:creationId xmlns:a16="http://schemas.microsoft.com/office/drawing/2014/main" id="{729D4785-B994-4ED6-A298-319C61495AFE}"/>
                </a:ext>
              </a:extLst>
            </p:cNvPr>
            <p:cNvSpPr txBox="1"/>
            <p:nvPr/>
          </p:nvSpPr>
          <p:spPr>
            <a:xfrm>
              <a:off x="4169733" y="1521453"/>
              <a:ext cx="2185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200" dirty="0"/>
                <a:t>*</a:t>
              </a:r>
              <a:endParaRPr lang="en-US" sz="1200" dirty="0"/>
            </a:p>
          </p:txBody>
        </p:sp>
        <p:sp>
          <p:nvSpPr>
            <p:cNvPr id="1097" name="CuadroTexto 80">
              <a:extLst>
                <a:ext uri="{FF2B5EF4-FFF2-40B4-BE49-F238E27FC236}">
                  <a16:creationId xmlns:a16="http://schemas.microsoft.com/office/drawing/2014/main" id="{FFD28C22-AE46-4B47-952B-5199E327E750}"/>
                </a:ext>
              </a:extLst>
            </p:cNvPr>
            <p:cNvSpPr txBox="1"/>
            <p:nvPr/>
          </p:nvSpPr>
          <p:spPr>
            <a:xfrm>
              <a:off x="4509349" y="1695061"/>
              <a:ext cx="2185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200" dirty="0"/>
                <a:t>*</a:t>
              </a:r>
              <a:endParaRPr lang="en-US" sz="1200" dirty="0"/>
            </a:p>
          </p:txBody>
        </p:sp>
      </p:grpSp>
      <p:graphicFrame>
        <p:nvGraphicFramePr>
          <p:cNvPr id="1099" name="Chart 84">
            <a:extLst>
              <a:ext uri="{FF2B5EF4-FFF2-40B4-BE49-F238E27FC236}">
                <a16:creationId xmlns:a16="http://schemas.microsoft.com/office/drawing/2014/main" id="{5B3A9F07-A898-42C2-B700-9417BA98EA79}"/>
              </a:ext>
            </a:extLst>
          </p:cNvPr>
          <p:cNvGraphicFramePr>
            <a:graphicFrameLocks/>
          </p:cNvGraphicFramePr>
          <p:nvPr/>
        </p:nvGraphicFramePr>
        <p:xfrm>
          <a:off x="1164349" y="2909848"/>
          <a:ext cx="1656000" cy="17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01" name="TextBox 13">
            <a:extLst>
              <a:ext uri="{FF2B5EF4-FFF2-40B4-BE49-F238E27FC236}">
                <a16:creationId xmlns:a16="http://schemas.microsoft.com/office/drawing/2014/main" id="{D7D12300-30DF-479E-91E2-64286DA26560}"/>
              </a:ext>
            </a:extLst>
          </p:cNvPr>
          <p:cNvSpPr txBox="1"/>
          <p:nvPr/>
        </p:nvSpPr>
        <p:spPr>
          <a:xfrm rot="16200000">
            <a:off x="192934" y="3344660"/>
            <a:ext cx="151195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100" dirty="0">
                <a:cs typeface="Arial" panose="020B0604020202020204" pitchFamily="34" charset="0"/>
              </a:rPr>
              <a:t>VIRAL TITERS (PFU/ml),</a:t>
            </a:r>
          </a:p>
          <a:p>
            <a:pPr algn="ctr"/>
            <a:r>
              <a:rPr lang="es-ES" sz="1100" dirty="0">
                <a:cs typeface="Arial" panose="020B0604020202020204" pitchFamily="34" charset="0"/>
              </a:rPr>
              <a:t> % control</a:t>
            </a:r>
          </a:p>
        </p:txBody>
      </p:sp>
      <p:sp>
        <p:nvSpPr>
          <p:cNvPr id="1102" name="CuadroTexto 61">
            <a:extLst>
              <a:ext uri="{FF2B5EF4-FFF2-40B4-BE49-F238E27FC236}">
                <a16:creationId xmlns:a16="http://schemas.microsoft.com/office/drawing/2014/main" id="{B0CAB44E-FAF1-4AF6-AB31-172D0A8CEE20}"/>
              </a:ext>
            </a:extLst>
          </p:cNvPr>
          <p:cNvSpPr txBox="1"/>
          <p:nvPr/>
        </p:nvSpPr>
        <p:spPr>
          <a:xfrm>
            <a:off x="1701472" y="4318539"/>
            <a:ext cx="12377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200" dirty="0">
                <a:cs typeface="Arial" panose="020B0604020202020204" pitchFamily="34" charset="0"/>
              </a:rPr>
              <a:t>VPA (</a:t>
            </a:r>
            <a:r>
              <a:rPr lang="es-ES" sz="1200" dirty="0" err="1">
                <a:cs typeface="Arial" panose="020B0604020202020204" pitchFamily="34" charset="0"/>
              </a:rPr>
              <a:t>mM</a:t>
            </a:r>
            <a:r>
              <a:rPr lang="es-ES" sz="1200" dirty="0">
                <a:cs typeface="Arial" panose="020B0604020202020204" pitchFamily="34" charset="0"/>
              </a:rPr>
              <a:t>)</a:t>
            </a:r>
            <a:endParaRPr lang="en-US" sz="1200" dirty="0">
              <a:cs typeface="Arial" panose="020B0604020202020204" pitchFamily="34" charset="0"/>
            </a:endParaRPr>
          </a:p>
        </p:txBody>
      </p:sp>
      <p:cxnSp>
        <p:nvCxnSpPr>
          <p:cNvPr id="1103" name="Conector recto 1102">
            <a:extLst>
              <a:ext uri="{FF2B5EF4-FFF2-40B4-BE49-F238E27FC236}">
                <a16:creationId xmlns:a16="http://schemas.microsoft.com/office/drawing/2014/main" id="{5D95D73F-B6A7-4AAE-B07C-55B096FB7011}"/>
              </a:ext>
            </a:extLst>
          </p:cNvPr>
          <p:cNvCxnSpPr/>
          <p:nvPr/>
        </p:nvCxnSpPr>
        <p:spPr>
          <a:xfrm>
            <a:off x="1864903" y="4291335"/>
            <a:ext cx="90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4" name="CuadroTexto 63">
            <a:extLst>
              <a:ext uri="{FF2B5EF4-FFF2-40B4-BE49-F238E27FC236}">
                <a16:creationId xmlns:a16="http://schemas.microsoft.com/office/drawing/2014/main" id="{A68990FE-91CC-458A-8509-9FF62AAD0D0D}"/>
              </a:ext>
            </a:extLst>
          </p:cNvPr>
          <p:cNvSpPr txBox="1"/>
          <p:nvPr/>
        </p:nvSpPr>
        <p:spPr>
          <a:xfrm>
            <a:off x="1393093" y="4037039"/>
            <a:ext cx="4718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100" dirty="0"/>
              <a:t>Ctrl</a:t>
            </a:r>
            <a:endParaRPr lang="en-US" sz="1100" dirty="0"/>
          </a:p>
        </p:txBody>
      </p:sp>
      <p:sp>
        <p:nvSpPr>
          <p:cNvPr id="1105" name="CuadroTexto 64">
            <a:extLst>
              <a:ext uri="{FF2B5EF4-FFF2-40B4-BE49-F238E27FC236}">
                <a16:creationId xmlns:a16="http://schemas.microsoft.com/office/drawing/2014/main" id="{DB843F64-DC5F-4D62-B826-C817C4CD7C3A}"/>
              </a:ext>
            </a:extLst>
          </p:cNvPr>
          <p:cNvSpPr txBox="1"/>
          <p:nvPr/>
        </p:nvSpPr>
        <p:spPr>
          <a:xfrm>
            <a:off x="1720235" y="4037039"/>
            <a:ext cx="4718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100" dirty="0"/>
              <a:t>4</a:t>
            </a:r>
            <a:endParaRPr lang="en-US" sz="1100" dirty="0"/>
          </a:p>
        </p:txBody>
      </p:sp>
      <p:sp>
        <p:nvSpPr>
          <p:cNvPr id="1106" name="CuadroTexto 65">
            <a:extLst>
              <a:ext uri="{FF2B5EF4-FFF2-40B4-BE49-F238E27FC236}">
                <a16:creationId xmlns:a16="http://schemas.microsoft.com/office/drawing/2014/main" id="{0103CC66-C1C7-4229-A74A-56FC89466468}"/>
              </a:ext>
            </a:extLst>
          </p:cNvPr>
          <p:cNvSpPr txBox="1"/>
          <p:nvPr/>
        </p:nvSpPr>
        <p:spPr>
          <a:xfrm>
            <a:off x="2052700" y="4037039"/>
            <a:ext cx="4718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100" dirty="0"/>
              <a:t>8</a:t>
            </a:r>
            <a:endParaRPr lang="en-US" sz="1100" dirty="0"/>
          </a:p>
        </p:txBody>
      </p:sp>
      <p:sp>
        <p:nvSpPr>
          <p:cNvPr id="1107" name="CuadroTexto 66">
            <a:extLst>
              <a:ext uri="{FF2B5EF4-FFF2-40B4-BE49-F238E27FC236}">
                <a16:creationId xmlns:a16="http://schemas.microsoft.com/office/drawing/2014/main" id="{834CDC1D-5A0C-44C1-B55B-CA3975244C40}"/>
              </a:ext>
            </a:extLst>
          </p:cNvPr>
          <p:cNvSpPr txBox="1"/>
          <p:nvPr/>
        </p:nvSpPr>
        <p:spPr>
          <a:xfrm>
            <a:off x="2398892" y="4037039"/>
            <a:ext cx="4718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100" dirty="0"/>
              <a:t>16</a:t>
            </a:r>
            <a:endParaRPr lang="en-US" sz="1100" dirty="0"/>
          </a:p>
        </p:txBody>
      </p:sp>
      <p:sp>
        <p:nvSpPr>
          <p:cNvPr id="1114" name="TextBox 16">
            <a:extLst>
              <a:ext uri="{FF2B5EF4-FFF2-40B4-BE49-F238E27FC236}">
                <a16:creationId xmlns:a16="http://schemas.microsoft.com/office/drawing/2014/main" id="{A9BAD35D-5E08-462A-9768-0F666545DF13}"/>
              </a:ext>
            </a:extLst>
          </p:cNvPr>
          <p:cNvSpPr txBox="1"/>
          <p:nvPr/>
        </p:nvSpPr>
        <p:spPr>
          <a:xfrm>
            <a:off x="1300637" y="2735480"/>
            <a:ext cx="1645143" cy="287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200" dirty="0">
                <a:cs typeface="Arial" panose="020B0604020202020204" pitchFamily="34" charset="0"/>
              </a:rPr>
              <a:t>VSV-GFP / HK-2</a:t>
            </a:r>
          </a:p>
        </p:txBody>
      </p:sp>
      <p:sp>
        <p:nvSpPr>
          <p:cNvPr id="1116" name="CuadroTexto 81">
            <a:extLst>
              <a:ext uri="{FF2B5EF4-FFF2-40B4-BE49-F238E27FC236}">
                <a16:creationId xmlns:a16="http://schemas.microsoft.com/office/drawing/2014/main" id="{00D9B9D4-8F07-48BE-899E-FAFEDD263FE4}"/>
              </a:ext>
            </a:extLst>
          </p:cNvPr>
          <p:cNvSpPr txBox="1"/>
          <p:nvPr/>
        </p:nvSpPr>
        <p:spPr>
          <a:xfrm>
            <a:off x="1856524" y="3412620"/>
            <a:ext cx="2185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200" dirty="0"/>
              <a:t>*</a:t>
            </a:r>
            <a:endParaRPr lang="en-US" sz="1200" dirty="0"/>
          </a:p>
        </p:txBody>
      </p:sp>
      <p:sp>
        <p:nvSpPr>
          <p:cNvPr id="1117" name="CuadroTexto 82">
            <a:extLst>
              <a:ext uri="{FF2B5EF4-FFF2-40B4-BE49-F238E27FC236}">
                <a16:creationId xmlns:a16="http://schemas.microsoft.com/office/drawing/2014/main" id="{78B4D675-61C3-4476-B944-8CFFCFB8FE8E}"/>
              </a:ext>
            </a:extLst>
          </p:cNvPr>
          <p:cNvSpPr txBox="1"/>
          <p:nvPr/>
        </p:nvSpPr>
        <p:spPr>
          <a:xfrm>
            <a:off x="2186216" y="3859363"/>
            <a:ext cx="2185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200" dirty="0"/>
              <a:t>*</a:t>
            </a:r>
            <a:endParaRPr lang="en-US" sz="1200" dirty="0"/>
          </a:p>
        </p:txBody>
      </p:sp>
      <p:sp>
        <p:nvSpPr>
          <p:cNvPr id="1118" name="CuadroTexto 83">
            <a:extLst>
              <a:ext uri="{FF2B5EF4-FFF2-40B4-BE49-F238E27FC236}">
                <a16:creationId xmlns:a16="http://schemas.microsoft.com/office/drawing/2014/main" id="{80B8FBCB-DE40-4A5E-916C-A68443F064D9}"/>
              </a:ext>
            </a:extLst>
          </p:cNvPr>
          <p:cNvSpPr txBox="1"/>
          <p:nvPr/>
        </p:nvSpPr>
        <p:spPr>
          <a:xfrm>
            <a:off x="2525005" y="3880858"/>
            <a:ext cx="2185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200" dirty="0"/>
              <a:t>*</a:t>
            </a:r>
            <a:endParaRPr lang="en-US" sz="1200" dirty="0"/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CC6ABFB0-3974-4704-8EFA-023C1D56C071}"/>
              </a:ext>
            </a:extLst>
          </p:cNvPr>
          <p:cNvGrpSpPr/>
          <p:nvPr/>
        </p:nvGrpSpPr>
        <p:grpSpPr>
          <a:xfrm>
            <a:off x="3297178" y="2735480"/>
            <a:ext cx="1872000" cy="1944470"/>
            <a:chOff x="3059906" y="2735480"/>
            <a:chExt cx="1872000" cy="1944470"/>
          </a:xfrm>
        </p:grpSpPr>
        <p:graphicFrame>
          <p:nvGraphicFramePr>
            <p:cNvPr id="1100" name="Chart 21">
              <a:extLst>
                <a:ext uri="{FF2B5EF4-FFF2-40B4-BE49-F238E27FC236}">
                  <a16:creationId xmlns:a16="http://schemas.microsoft.com/office/drawing/2014/main" id="{E2C31F07-5442-46CC-8259-BDC1D10968B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138095359"/>
                </p:ext>
              </p:extLst>
            </p:nvPr>
          </p:nvGraphicFramePr>
          <p:xfrm>
            <a:off x="3059906" y="2891581"/>
            <a:ext cx="1872000" cy="178836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108" name="CuadroTexto 67">
              <a:extLst>
                <a:ext uri="{FF2B5EF4-FFF2-40B4-BE49-F238E27FC236}">
                  <a16:creationId xmlns:a16="http://schemas.microsoft.com/office/drawing/2014/main" id="{58817AFA-935C-49B4-ACEC-58DFD096516B}"/>
                </a:ext>
              </a:extLst>
            </p:cNvPr>
            <p:cNvSpPr txBox="1"/>
            <p:nvPr/>
          </p:nvSpPr>
          <p:spPr>
            <a:xfrm>
              <a:off x="3668319" y="4328435"/>
              <a:ext cx="12377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200" dirty="0">
                  <a:cs typeface="Arial" panose="020B0604020202020204" pitchFamily="34" charset="0"/>
                </a:rPr>
                <a:t>VPA (</a:t>
              </a:r>
              <a:r>
                <a:rPr lang="es-ES" sz="1200" dirty="0" err="1">
                  <a:cs typeface="Arial" panose="020B0604020202020204" pitchFamily="34" charset="0"/>
                </a:rPr>
                <a:t>mM</a:t>
              </a:r>
              <a:r>
                <a:rPr lang="es-ES" sz="1200" dirty="0">
                  <a:cs typeface="Arial" panose="020B0604020202020204" pitchFamily="34" charset="0"/>
                </a:rPr>
                <a:t>)</a:t>
              </a:r>
              <a:endParaRPr lang="en-US" sz="1200" dirty="0">
                <a:cs typeface="Arial" panose="020B0604020202020204" pitchFamily="34" charset="0"/>
              </a:endParaRPr>
            </a:p>
          </p:txBody>
        </p:sp>
        <p:cxnSp>
          <p:nvCxnSpPr>
            <p:cNvPr id="1109" name="Conector recto 1108">
              <a:extLst>
                <a:ext uri="{FF2B5EF4-FFF2-40B4-BE49-F238E27FC236}">
                  <a16:creationId xmlns:a16="http://schemas.microsoft.com/office/drawing/2014/main" id="{49429D37-4191-48EF-BABC-27361EBA473A}"/>
                </a:ext>
              </a:extLst>
            </p:cNvPr>
            <p:cNvCxnSpPr/>
            <p:nvPr/>
          </p:nvCxnSpPr>
          <p:spPr>
            <a:xfrm>
              <a:off x="3808569" y="4291335"/>
              <a:ext cx="9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0" name="CuadroTexto 69">
              <a:extLst>
                <a:ext uri="{FF2B5EF4-FFF2-40B4-BE49-F238E27FC236}">
                  <a16:creationId xmlns:a16="http://schemas.microsoft.com/office/drawing/2014/main" id="{5814FECB-78F7-4D22-BB25-B8453C440E07}"/>
                </a:ext>
              </a:extLst>
            </p:cNvPr>
            <p:cNvSpPr txBox="1"/>
            <p:nvPr/>
          </p:nvSpPr>
          <p:spPr>
            <a:xfrm>
              <a:off x="3359940" y="4037039"/>
              <a:ext cx="47181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100" dirty="0"/>
                <a:t>Ctrl</a:t>
              </a:r>
              <a:endParaRPr lang="en-US" sz="1100" dirty="0"/>
            </a:p>
          </p:txBody>
        </p:sp>
        <p:sp>
          <p:nvSpPr>
            <p:cNvPr id="1111" name="CuadroTexto 70">
              <a:extLst>
                <a:ext uri="{FF2B5EF4-FFF2-40B4-BE49-F238E27FC236}">
                  <a16:creationId xmlns:a16="http://schemas.microsoft.com/office/drawing/2014/main" id="{9BC38B0F-3B08-4E31-B573-08567C0D73DC}"/>
                </a:ext>
              </a:extLst>
            </p:cNvPr>
            <p:cNvSpPr txBox="1"/>
            <p:nvPr/>
          </p:nvSpPr>
          <p:spPr>
            <a:xfrm>
              <a:off x="3687082" y="4037039"/>
              <a:ext cx="47181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100" dirty="0"/>
                <a:t>4</a:t>
              </a:r>
              <a:endParaRPr lang="en-US" sz="1100" dirty="0"/>
            </a:p>
          </p:txBody>
        </p:sp>
        <p:sp>
          <p:nvSpPr>
            <p:cNvPr id="1112" name="CuadroTexto 71">
              <a:extLst>
                <a:ext uri="{FF2B5EF4-FFF2-40B4-BE49-F238E27FC236}">
                  <a16:creationId xmlns:a16="http://schemas.microsoft.com/office/drawing/2014/main" id="{618A276F-468C-4064-B6B7-54B415F30C8C}"/>
                </a:ext>
              </a:extLst>
            </p:cNvPr>
            <p:cNvSpPr txBox="1"/>
            <p:nvPr/>
          </p:nvSpPr>
          <p:spPr>
            <a:xfrm>
              <a:off x="4019547" y="4037039"/>
              <a:ext cx="47181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100" dirty="0"/>
                <a:t>8</a:t>
              </a:r>
              <a:endParaRPr lang="en-US" sz="1100" dirty="0"/>
            </a:p>
          </p:txBody>
        </p:sp>
        <p:sp>
          <p:nvSpPr>
            <p:cNvPr id="1113" name="CuadroTexto 72">
              <a:extLst>
                <a:ext uri="{FF2B5EF4-FFF2-40B4-BE49-F238E27FC236}">
                  <a16:creationId xmlns:a16="http://schemas.microsoft.com/office/drawing/2014/main" id="{727DAFB3-87B1-4935-9018-15E6BB3911D6}"/>
                </a:ext>
              </a:extLst>
            </p:cNvPr>
            <p:cNvSpPr txBox="1"/>
            <p:nvPr/>
          </p:nvSpPr>
          <p:spPr>
            <a:xfrm>
              <a:off x="4365739" y="4037039"/>
              <a:ext cx="47181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100" dirty="0"/>
                <a:t>16</a:t>
              </a:r>
              <a:endParaRPr lang="en-US" sz="1100" dirty="0"/>
            </a:p>
          </p:txBody>
        </p:sp>
        <p:sp>
          <p:nvSpPr>
            <p:cNvPr id="1115" name="TextBox 16">
              <a:extLst>
                <a:ext uri="{FF2B5EF4-FFF2-40B4-BE49-F238E27FC236}">
                  <a16:creationId xmlns:a16="http://schemas.microsoft.com/office/drawing/2014/main" id="{F8B90829-2D98-4B5E-B45A-9D7CDFD4C022}"/>
                </a:ext>
              </a:extLst>
            </p:cNvPr>
            <p:cNvSpPr txBox="1"/>
            <p:nvPr/>
          </p:nvSpPr>
          <p:spPr>
            <a:xfrm>
              <a:off x="3238360" y="2735480"/>
              <a:ext cx="1645143" cy="2877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200" dirty="0">
                  <a:cs typeface="Arial" panose="020B0604020202020204" pitchFamily="34" charset="0"/>
                </a:rPr>
                <a:t>VSV-GFP/ Huh-7</a:t>
              </a:r>
            </a:p>
          </p:txBody>
        </p:sp>
        <p:sp>
          <p:nvSpPr>
            <p:cNvPr id="1119" name="CuadroTexto 84">
              <a:extLst>
                <a:ext uri="{FF2B5EF4-FFF2-40B4-BE49-F238E27FC236}">
                  <a16:creationId xmlns:a16="http://schemas.microsoft.com/office/drawing/2014/main" id="{B09E5AF0-6047-49F3-9104-8C3FB0A55E57}"/>
                </a:ext>
              </a:extLst>
            </p:cNvPr>
            <p:cNvSpPr txBox="1"/>
            <p:nvPr/>
          </p:nvSpPr>
          <p:spPr>
            <a:xfrm>
              <a:off x="3827397" y="3618707"/>
              <a:ext cx="2185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200" dirty="0"/>
                <a:t>*</a:t>
              </a:r>
              <a:endParaRPr lang="en-US" sz="1200" dirty="0"/>
            </a:p>
          </p:txBody>
        </p:sp>
        <p:sp>
          <p:nvSpPr>
            <p:cNvPr id="1120" name="CuadroTexto 85">
              <a:extLst>
                <a:ext uri="{FF2B5EF4-FFF2-40B4-BE49-F238E27FC236}">
                  <a16:creationId xmlns:a16="http://schemas.microsoft.com/office/drawing/2014/main" id="{DE07F036-A252-4CEF-8B86-95A738E55C2D}"/>
                </a:ext>
              </a:extLst>
            </p:cNvPr>
            <p:cNvSpPr txBox="1"/>
            <p:nvPr/>
          </p:nvSpPr>
          <p:spPr>
            <a:xfrm>
              <a:off x="4163013" y="3782622"/>
              <a:ext cx="2185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200" dirty="0"/>
                <a:t>*</a:t>
              </a:r>
              <a:endParaRPr lang="en-US" sz="1200" dirty="0"/>
            </a:p>
          </p:txBody>
        </p:sp>
        <p:sp>
          <p:nvSpPr>
            <p:cNvPr id="1121" name="CuadroTexto 86">
              <a:extLst>
                <a:ext uri="{FF2B5EF4-FFF2-40B4-BE49-F238E27FC236}">
                  <a16:creationId xmlns:a16="http://schemas.microsoft.com/office/drawing/2014/main" id="{FAC3AB34-B61F-4D5C-8E97-D0E0096B5943}"/>
                </a:ext>
              </a:extLst>
            </p:cNvPr>
            <p:cNvSpPr txBox="1"/>
            <p:nvPr/>
          </p:nvSpPr>
          <p:spPr>
            <a:xfrm>
              <a:off x="4498629" y="3797515"/>
              <a:ext cx="2185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ES" sz="1200" dirty="0"/>
                <a:t>*</a:t>
              </a:r>
              <a:endParaRPr lang="en-US" sz="1200" dirty="0"/>
            </a:p>
          </p:txBody>
        </p:sp>
      </p:grpSp>
      <p:sp>
        <p:nvSpPr>
          <p:cNvPr id="55" name="TextBox 13">
            <a:extLst>
              <a:ext uri="{FF2B5EF4-FFF2-40B4-BE49-F238E27FC236}">
                <a16:creationId xmlns:a16="http://schemas.microsoft.com/office/drawing/2014/main" id="{73C5F43A-F155-4B3E-9083-16820EB44B3C}"/>
              </a:ext>
            </a:extLst>
          </p:cNvPr>
          <p:cNvSpPr txBox="1"/>
          <p:nvPr/>
        </p:nvSpPr>
        <p:spPr>
          <a:xfrm rot="16200000">
            <a:off x="2430356" y="1312356"/>
            <a:ext cx="151195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100" dirty="0">
                <a:cs typeface="Arial" panose="020B0604020202020204" pitchFamily="34" charset="0"/>
              </a:rPr>
              <a:t>VIRAL TITERS (PFU/ml),</a:t>
            </a:r>
          </a:p>
          <a:p>
            <a:pPr algn="ctr"/>
            <a:r>
              <a:rPr lang="es-ES" sz="1100" dirty="0">
                <a:cs typeface="Arial" panose="020B0604020202020204" pitchFamily="34" charset="0"/>
              </a:rPr>
              <a:t> % control</a:t>
            </a:r>
          </a:p>
        </p:txBody>
      </p:sp>
      <p:sp>
        <p:nvSpPr>
          <p:cNvPr id="56" name="TextBox 13">
            <a:extLst>
              <a:ext uri="{FF2B5EF4-FFF2-40B4-BE49-F238E27FC236}">
                <a16:creationId xmlns:a16="http://schemas.microsoft.com/office/drawing/2014/main" id="{3A2D8174-F5AA-4C71-92DD-AE3B45808E73}"/>
              </a:ext>
            </a:extLst>
          </p:cNvPr>
          <p:cNvSpPr txBox="1"/>
          <p:nvPr/>
        </p:nvSpPr>
        <p:spPr>
          <a:xfrm rot="16200000">
            <a:off x="2446123" y="3340806"/>
            <a:ext cx="151195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100" dirty="0">
                <a:cs typeface="Arial" panose="020B0604020202020204" pitchFamily="34" charset="0"/>
              </a:rPr>
              <a:t>VIRAL TITERS (PFU/ml),</a:t>
            </a:r>
          </a:p>
          <a:p>
            <a:pPr algn="ctr"/>
            <a:r>
              <a:rPr lang="es-ES" sz="1100" dirty="0">
                <a:cs typeface="Arial" panose="020B0604020202020204" pitchFamily="34" charset="0"/>
              </a:rPr>
              <a:t> % control</a:t>
            </a:r>
          </a:p>
        </p:txBody>
      </p:sp>
    </p:spTree>
    <p:extLst>
      <p:ext uri="{BB962C8B-B14F-4D97-AF65-F5344CB8AC3E}">
        <p14:creationId xmlns:p14="http://schemas.microsoft.com/office/powerpoint/2010/main" val="394870818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111</Words>
  <Application>Microsoft Office PowerPoint</Application>
  <PresentationFormat>Personalizado</PresentationFormat>
  <Paragraphs>46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Beatriz Suarez Alvarez</dc:creator>
  <cp:lastModifiedBy>Beatriz Suarez Alvarez</cp:lastModifiedBy>
  <cp:revision>14</cp:revision>
  <dcterms:created xsi:type="dcterms:W3CDTF">2021-08-30T08:16:46Z</dcterms:created>
  <dcterms:modified xsi:type="dcterms:W3CDTF">2021-08-31T10:00:18Z</dcterms:modified>
</cp:coreProperties>
</file>