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8" r:id="rId2"/>
  </p:sldIdLst>
  <p:sldSz cx="5400675" cy="28797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4660"/>
  </p:normalViewPr>
  <p:slideViewPr>
    <p:cSldViewPr snapToGrid="0">
      <p:cViewPr varScale="1">
        <p:scale>
          <a:sx n="261" d="100"/>
          <a:sy n="261" d="100"/>
        </p:scale>
        <p:origin x="45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5085" y="471289"/>
            <a:ext cx="4050506" cy="1002571"/>
          </a:xfrm>
        </p:spPr>
        <p:txBody>
          <a:bodyPr anchor="b"/>
          <a:lstStyle>
            <a:lvl1pPr algn="ctr">
              <a:defRPr sz="251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5085" y="1512522"/>
            <a:ext cx="4050506" cy="695267"/>
          </a:xfrm>
        </p:spPr>
        <p:txBody>
          <a:bodyPr/>
          <a:lstStyle>
            <a:lvl1pPr marL="0" indent="0" algn="ctr">
              <a:buNone/>
              <a:defRPr sz="1008"/>
            </a:lvl1pPr>
            <a:lvl2pPr marL="191978" indent="0" algn="ctr">
              <a:buNone/>
              <a:defRPr sz="840"/>
            </a:lvl2pPr>
            <a:lvl3pPr marL="383957" indent="0" algn="ctr">
              <a:buNone/>
              <a:defRPr sz="756"/>
            </a:lvl3pPr>
            <a:lvl4pPr marL="575935" indent="0" algn="ctr">
              <a:buNone/>
              <a:defRPr sz="672"/>
            </a:lvl4pPr>
            <a:lvl5pPr marL="767913" indent="0" algn="ctr">
              <a:buNone/>
              <a:defRPr sz="672"/>
            </a:lvl5pPr>
            <a:lvl6pPr marL="959891" indent="0" algn="ctr">
              <a:buNone/>
              <a:defRPr sz="672"/>
            </a:lvl6pPr>
            <a:lvl7pPr marL="1151870" indent="0" algn="ctr">
              <a:buNone/>
              <a:defRPr sz="672"/>
            </a:lvl7pPr>
            <a:lvl8pPr marL="1343848" indent="0" algn="ctr">
              <a:buNone/>
              <a:defRPr sz="672"/>
            </a:lvl8pPr>
            <a:lvl9pPr marL="1535826" indent="0" algn="ctr">
              <a:buNone/>
              <a:defRPr sz="672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094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40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4858" y="153319"/>
            <a:ext cx="1164521" cy="244043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297" y="153319"/>
            <a:ext cx="3426053" cy="244043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987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78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84" y="717932"/>
            <a:ext cx="4658082" cy="1197885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84" y="1927150"/>
            <a:ext cx="4658082" cy="629940"/>
          </a:xfrm>
        </p:spPr>
        <p:txBody>
          <a:bodyPr/>
          <a:lstStyle>
            <a:lvl1pPr marL="0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1pPr>
            <a:lvl2pPr marL="191978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2pPr>
            <a:lvl3pPr marL="38395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3pPr>
            <a:lvl4pPr marL="575935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4pPr>
            <a:lvl5pPr marL="767913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5pPr>
            <a:lvl6pPr marL="959891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6pPr>
            <a:lvl7pPr marL="1151870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7pPr>
            <a:lvl8pPr marL="1343848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8pPr>
            <a:lvl9pPr marL="1535826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643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296" y="766593"/>
            <a:ext cx="2295287" cy="182715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092" y="766593"/>
            <a:ext cx="2295287" cy="182715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8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153319"/>
            <a:ext cx="4658082" cy="55661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00" y="705933"/>
            <a:ext cx="2284738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000" y="1051899"/>
            <a:ext cx="2284738" cy="154718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34092" y="705933"/>
            <a:ext cx="2295990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34092" y="1051899"/>
            <a:ext cx="2295990" cy="154718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51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314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191982"/>
            <a:ext cx="1741858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990" y="414627"/>
            <a:ext cx="2734092" cy="2046471"/>
          </a:xfrm>
        </p:spPr>
        <p:txBody>
          <a:bodyPr/>
          <a:lstStyle>
            <a:lvl1pPr>
              <a:defRPr sz="1344"/>
            </a:lvl1pPr>
            <a:lvl2pPr>
              <a:defRPr sz="1176"/>
            </a:lvl2pPr>
            <a:lvl3pPr>
              <a:defRPr sz="1008"/>
            </a:lvl3pPr>
            <a:lvl4pPr>
              <a:defRPr sz="840"/>
            </a:lvl4pPr>
            <a:lvl5pPr>
              <a:defRPr sz="840"/>
            </a:lvl5pPr>
            <a:lvl6pPr>
              <a:defRPr sz="840"/>
            </a:lvl6pPr>
            <a:lvl7pPr>
              <a:defRPr sz="840"/>
            </a:lvl7pPr>
            <a:lvl8pPr>
              <a:defRPr sz="840"/>
            </a:lvl8pPr>
            <a:lvl9pPr>
              <a:defRPr sz="84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863918"/>
            <a:ext cx="1741858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99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191982"/>
            <a:ext cx="1741858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95990" y="414627"/>
            <a:ext cx="2734092" cy="2046471"/>
          </a:xfrm>
        </p:spPr>
        <p:txBody>
          <a:bodyPr anchor="t"/>
          <a:lstStyle>
            <a:lvl1pPr marL="0" indent="0">
              <a:buNone/>
              <a:defRPr sz="1344"/>
            </a:lvl1pPr>
            <a:lvl2pPr marL="191978" indent="0">
              <a:buNone/>
              <a:defRPr sz="1176"/>
            </a:lvl2pPr>
            <a:lvl3pPr marL="383957" indent="0">
              <a:buNone/>
              <a:defRPr sz="1008"/>
            </a:lvl3pPr>
            <a:lvl4pPr marL="575935" indent="0">
              <a:buNone/>
              <a:defRPr sz="840"/>
            </a:lvl4pPr>
            <a:lvl5pPr marL="767913" indent="0">
              <a:buNone/>
              <a:defRPr sz="840"/>
            </a:lvl5pPr>
            <a:lvl6pPr marL="959891" indent="0">
              <a:buNone/>
              <a:defRPr sz="840"/>
            </a:lvl6pPr>
            <a:lvl7pPr marL="1151870" indent="0">
              <a:buNone/>
              <a:defRPr sz="840"/>
            </a:lvl7pPr>
            <a:lvl8pPr marL="1343848" indent="0">
              <a:buNone/>
              <a:defRPr sz="840"/>
            </a:lvl8pPr>
            <a:lvl9pPr marL="1535826" indent="0">
              <a:buNone/>
              <a:defRPr sz="84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863918"/>
            <a:ext cx="1741858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53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297" y="153319"/>
            <a:ext cx="4658082" cy="556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7" y="766593"/>
            <a:ext cx="4658082" cy="1827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296" y="2669079"/>
            <a:ext cx="1215152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8974" y="2669079"/>
            <a:ext cx="1822728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4227" y="2669079"/>
            <a:ext cx="1215152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973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383957" rtl="0" eaLnBrk="1" latinLnBrk="0" hangingPunct="1">
        <a:lnSpc>
          <a:spcPct val="90000"/>
        </a:lnSpc>
        <a:spcBef>
          <a:spcPct val="0"/>
        </a:spcBef>
        <a:buNone/>
        <a:defRPr sz="18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989" indent="-95989" algn="l" defTabSz="383957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1pPr>
      <a:lvl2pPr marL="28796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1008" kern="1200">
          <a:solidFill>
            <a:schemeClr val="tx1"/>
          </a:solidFill>
          <a:latin typeface="+mn-lt"/>
          <a:ea typeface="+mn-ea"/>
          <a:cs typeface="+mn-cs"/>
        </a:defRPr>
      </a:lvl2pPr>
      <a:lvl3pPr marL="479946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3pPr>
      <a:lvl4pPr marL="671924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863902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1055881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247859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43983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631815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1pPr>
      <a:lvl2pPr marL="19197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83957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575935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767913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959891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15187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34384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535826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0" name="Grupo 1149">
            <a:extLst>
              <a:ext uri="{FF2B5EF4-FFF2-40B4-BE49-F238E27FC236}">
                <a16:creationId xmlns:a16="http://schemas.microsoft.com/office/drawing/2014/main" id="{A07F616A-E748-4C9B-8261-C732DB665A43}"/>
              </a:ext>
            </a:extLst>
          </p:cNvPr>
          <p:cNvGrpSpPr/>
          <p:nvPr/>
        </p:nvGrpSpPr>
        <p:grpSpPr>
          <a:xfrm>
            <a:off x="41281" y="87894"/>
            <a:ext cx="5364000" cy="2759502"/>
            <a:chOff x="217743" y="152062"/>
            <a:chExt cx="5364000" cy="2759502"/>
          </a:xfrm>
        </p:grpSpPr>
        <p:sp>
          <p:nvSpPr>
            <p:cNvPr id="1151" name="Rectángulo 1150">
              <a:extLst>
                <a:ext uri="{FF2B5EF4-FFF2-40B4-BE49-F238E27FC236}">
                  <a16:creationId xmlns:a16="http://schemas.microsoft.com/office/drawing/2014/main" id="{455B4D09-0ABD-4090-8DD4-08AB6AD49BF5}"/>
                </a:ext>
              </a:extLst>
            </p:cNvPr>
            <p:cNvSpPr/>
            <p:nvPr/>
          </p:nvSpPr>
          <p:spPr>
            <a:xfrm>
              <a:off x="217743" y="152062"/>
              <a:ext cx="53640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effectLst/>
                  <a:ea typeface="Calibri" panose="020F0502020204030204" pitchFamily="34" charset="0"/>
                </a:rPr>
                <a:t>Figure S7.</a:t>
              </a:r>
              <a:r>
                <a:rPr lang="en-US" sz="1400" b="1" dirty="0"/>
                <a:t> </a:t>
              </a:r>
              <a:r>
                <a:rPr lang="en-US" sz="1400" dirty="0"/>
                <a:t>Effect of VPA on cell proliferation of HK2 and Huh-7 cell lines. </a:t>
              </a:r>
              <a:r>
                <a:rPr lang="en-US" sz="1400" dirty="0">
                  <a:effectLst/>
                  <a:ea typeface="Calibri" panose="020F0502020204030204" pitchFamily="34" charset="0"/>
                </a:rPr>
                <a:t> </a:t>
              </a:r>
              <a:endParaRPr lang="en-US" sz="1400" dirty="0"/>
            </a:p>
          </p:txBody>
        </p:sp>
        <p:grpSp>
          <p:nvGrpSpPr>
            <p:cNvPr id="1152" name="Grupo 1151">
              <a:extLst>
                <a:ext uri="{FF2B5EF4-FFF2-40B4-BE49-F238E27FC236}">
                  <a16:creationId xmlns:a16="http://schemas.microsoft.com/office/drawing/2014/main" id="{0BA12F30-6AD7-4DC6-BA8F-A82584F6B67E}"/>
                </a:ext>
              </a:extLst>
            </p:cNvPr>
            <p:cNvGrpSpPr/>
            <p:nvPr/>
          </p:nvGrpSpPr>
          <p:grpSpPr>
            <a:xfrm>
              <a:off x="1028046" y="667475"/>
              <a:ext cx="4087682" cy="2244089"/>
              <a:chOff x="1461182" y="1252765"/>
              <a:chExt cx="4087682" cy="2244089"/>
            </a:xfrm>
          </p:grpSpPr>
          <p:graphicFrame>
            <p:nvGraphicFramePr>
              <p:cNvPr id="1153" name="Objeto 1152">
                <a:extLst>
                  <a:ext uri="{FF2B5EF4-FFF2-40B4-BE49-F238E27FC236}">
                    <a16:creationId xmlns:a16="http://schemas.microsoft.com/office/drawing/2014/main" id="{2F000ADA-C1F7-4323-B540-9A754EFCE28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423754054"/>
                  </p:ext>
                </p:extLst>
              </p:nvPr>
            </p:nvGraphicFramePr>
            <p:xfrm>
              <a:off x="3623319" y="1415641"/>
              <a:ext cx="1800000" cy="1548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7" r:id="rId2" imgW="3003459" imgH="3477229" progId="Prism7.Document">
                      <p:embed/>
                    </p:oleObj>
                  </mc:Choice>
                  <mc:Fallback>
                    <p:oleObj name="Prism 7" r:id="rId2" imgW="3003459" imgH="3477229" progId="Prism7.Document">
                      <p:embed/>
                      <p:pic>
                        <p:nvPicPr>
                          <p:cNvPr id="1125" name="Objeto 1124">
                            <a:extLst>
                              <a:ext uri="{FF2B5EF4-FFF2-40B4-BE49-F238E27FC236}">
                                <a16:creationId xmlns:a16="http://schemas.microsoft.com/office/drawing/2014/main" id="{9105C997-47E7-42C4-9098-2243FF429007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3623319" y="1415641"/>
                            <a:ext cx="1800000" cy="15480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54" name="CuadroTexto 1153">
                <a:extLst>
                  <a:ext uri="{FF2B5EF4-FFF2-40B4-BE49-F238E27FC236}">
                    <a16:creationId xmlns:a16="http://schemas.microsoft.com/office/drawing/2014/main" id="{291AB929-9A78-4F76-AD78-5C57F3E69E81}"/>
                  </a:ext>
                </a:extLst>
              </p:cNvPr>
              <p:cNvSpPr txBox="1"/>
              <p:nvPr/>
            </p:nvSpPr>
            <p:spPr>
              <a:xfrm>
                <a:off x="1472810" y="1252765"/>
                <a:ext cx="19533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b="1" dirty="0"/>
                  <a:t>HK-2</a:t>
                </a:r>
              </a:p>
            </p:txBody>
          </p:sp>
          <p:sp>
            <p:nvSpPr>
              <p:cNvPr id="1155" name="CuadroTexto 1154">
                <a:extLst>
                  <a:ext uri="{FF2B5EF4-FFF2-40B4-BE49-F238E27FC236}">
                    <a16:creationId xmlns:a16="http://schemas.microsoft.com/office/drawing/2014/main" id="{D4B4516F-A208-4554-AF14-785D8D71A8FB}"/>
                  </a:ext>
                </a:extLst>
              </p:cNvPr>
              <p:cNvSpPr txBox="1"/>
              <p:nvPr/>
            </p:nvSpPr>
            <p:spPr>
              <a:xfrm>
                <a:off x="3595498" y="1252765"/>
                <a:ext cx="19533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b="1" dirty="0"/>
                  <a:t>Huh-7 </a:t>
                </a:r>
              </a:p>
            </p:txBody>
          </p:sp>
          <p:graphicFrame>
            <p:nvGraphicFramePr>
              <p:cNvPr id="1157" name="Objeto 1156">
                <a:extLst>
                  <a:ext uri="{FF2B5EF4-FFF2-40B4-BE49-F238E27FC236}">
                    <a16:creationId xmlns:a16="http://schemas.microsoft.com/office/drawing/2014/main" id="{7BF24D4F-141B-4247-AD53-8F75ED408334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31666128"/>
                  </p:ext>
                </p:extLst>
              </p:nvPr>
            </p:nvGraphicFramePr>
            <p:xfrm>
              <a:off x="1461182" y="1415641"/>
              <a:ext cx="1800000" cy="1548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7" r:id="rId4" imgW="3030815" imgH="3486588" progId="Prism7.Document">
                      <p:embed/>
                    </p:oleObj>
                  </mc:Choice>
                  <mc:Fallback>
                    <p:oleObj name="Prism 7" r:id="rId4" imgW="3030815" imgH="3486588" progId="Prism7.Document">
                      <p:embed/>
                      <p:pic>
                        <p:nvPicPr>
                          <p:cNvPr id="1129" name="Objeto 1128">
                            <a:extLst>
                              <a:ext uri="{FF2B5EF4-FFF2-40B4-BE49-F238E27FC236}">
                                <a16:creationId xmlns:a16="http://schemas.microsoft.com/office/drawing/2014/main" id="{E59A0FE2-B3D7-4D35-A6C4-36A6C95D5408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1461182" y="1415641"/>
                            <a:ext cx="1800000" cy="15480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158" name="Grupo 1157">
                <a:extLst>
                  <a:ext uri="{FF2B5EF4-FFF2-40B4-BE49-F238E27FC236}">
                    <a16:creationId xmlns:a16="http://schemas.microsoft.com/office/drawing/2014/main" id="{54C1FED0-6E17-41C4-8CFF-24D8B4C8F5C1}"/>
                  </a:ext>
                </a:extLst>
              </p:cNvPr>
              <p:cNvGrpSpPr/>
              <p:nvPr/>
            </p:nvGrpSpPr>
            <p:grpSpPr>
              <a:xfrm>
                <a:off x="3890594" y="2780801"/>
                <a:ext cx="1420857" cy="716053"/>
                <a:chOff x="3816162" y="2950922"/>
                <a:chExt cx="1420857" cy="716053"/>
              </a:xfrm>
            </p:grpSpPr>
            <p:sp>
              <p:nvSpPr>
                <p:cNvPr id="1169" name="CuadroTexto 1168">
                  <a:extLst>
                    <a:ext uri="{FF2B5EF4-FFF2-40B4-BE49-F238E27FC236}">
                      <a16:creationId xmlns:a16="http://schemas.microsoft.com/office/drawing/2014/main" id="{8154F050-E73E-4381-943F-EBD6FD980EAD}"/>
                    </a:ext>
                  </a:extLst>
                </p:cNvPr>
                <p:cNvSpPr txBox="1"/>
                <p:nvPr/>
              </p:nvSpPr>
              <p:spPr>
                <a:xfrm>
                  <a:off x="3999279" y="3205310"/>
                  <a:ext cx="123774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200" dirty="0">
                      <a:cs typeface="Arial" panose="020B0604020202020204" pitchFamily="34" charset="0"/>
                    </a:rPr>
                    <a:t>VPA (</a:t>
                  </a:r>
                  <a:r>
                    <a:rPr lang="es-ES" sz="1200" dirty="0" err="1">
                      <a:cs typeface="Arial" panose="020B0604020202020204" pitchFamily="34" charset="0"/>
                    </a:rPr>
                    <a:t>mM</a:t>
                  </a:r>
                  <a:r>
                    <a:rPr lang="es-ES" sz="1200" dirty="0">
                      <a:cs typeface="Arial" panose="020B0604020202020204" pitchFamily="34" charset="0"/>
                    </a:rPr>
                    <a:t>)</a:t>
                  </a:r>
                  <a:r>
                    <a:rPr lang="en-US" sz="1200" dirty="0">
                      <a:cs typeface="Arial" panose="020B0604020202020204" pitchFamily="34" charset="0"/>
                    </a:rPr>
                    <a:t>,</a:t>
                  </a:r>
                </a:p>
                <a:p>
                  <a:pPr algn="ctr"/>
                  <a:r>
                    <a:rPr lang="es-ES" sz="1200" dirty="0">
                      <a:cs typeface="Arial" panose="020B0604020202020204" pitchFamily="34" charset="0"/>
                    </a:rPr>
                    <a:t>24 h</a:t>
                  </a:r>
                </a:p>
              </p:txBody>
            </p:sp>
            <p:cxnSp>
              <p:nvCxnSpPr>
                <p:cNvPr id="1170" name="Conector recto 1169">
                  <a:extLst>
                    <a:ext uri="{FF2B5EF4-FFF2-40B4-BE49-F238E27FC236}">
                      <a16:creationId xmlns:a16="http://schemas.microsoft.com/office/drawing/2014/main" id="{B294E3E8-61E3-4A38-A86C-6468A09AA199}"/>
                    </a:ext>
                  </a:extLst>
                </p:cNvPr>
                <p:cNvCxnSpPr/>
                <p:nvPr/>
              </p:nvCxnSpPr>
              <p:spPr>
                <a:xfrm>
                  <a:off x="4182027" y="3212532"/>
                  <a:ext cx="828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71" name="CuadroTexto 1170">
                  <a:extLst>
                    <a:ext uri="{FF2B5EF4-FFF2-40B4-BE49-F238E27FC236}">
                      <a16:creationId xmlns:a16="http://schemas.microsoft.com/office/drawing/2014/main" id="{C991E53A-FE42-4AED-B1DB-1390E99C47F4}"/>
                    </a:ext>
                  </a:extLst>
                </p:cNvPr>
                <p:cNvSpPr txBox="1"/>
                <p:nvPr/>
              </p:nvSpPr>
              <p:spPr>
                <a:xfrm>
                  <a:off x="3816162" y="2950922"/>
                  <a:ext cx="390008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050" dirty="0"/>
                    <a:t>Ctrl</a:t>
                  </a:r>
                  <a:endParaRPr lang="en-US" sz="1050" dirty="0"/>
                </a:p>
              </p:txBody>
            </p:sp>
            <p:sp>
              <p:nvSpPr>
                <p:cNvPr id="1172" name="CuadroTexto 1171">
                  <a:extLst>
                    <a:ext uri="{FF2B5EF4-FFF2-40B4-BE49-F238E27FC236}">
                      <a16:creationId xmlns:a16="http://schemas.microsoft.com/office/drawing/2014/main" id="{665F7168-524D-408B-9A63-36CDDB137541}"/>
                    </a:ext>
                  </a:extLst>
                </p:cNvPr>
                <p:cNvSpPr txBox="1"/>
                <p:nvPr/>
              </p:nvSpPr>
              <p:spPr>
                <a:xfrm>
                  <a:off x="4471849" y="2950922"/>
                  <a:ext cx="185762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050" dirty="0"/>
                    <a:t>4</a:t>
                  </a:r>
                  <a:endParaRPr lang="en-US" sz="1050" dirty="0"/>
                </a:p>
              </p:txBody>
            </p:sp>
            <p:sp>
              <p:nvSpPr>
                <p:cNvPr id="1173" name="CuadroTexto 1172">
                  <a:extLst>
                    <a:ext uri="{FF2B5EF4-FFF2-40B4-BE49-F238E27FC236}">
                      <a16:creationId xmlns:a16="http://schemas.microsoft.com/office/drawing/2014/main" id="{94253DED-F64E-410D-88A2-E7AA19DAFB3E}"/>
                    </a:ext>
                  </a:extLst>
                </p:cNvPr>
                <p:cNvSpPr txBox="1"/>
                <p:nvPr/>
              </p:nvSpPr>
              <p:spPr>
                <a:xfrm>
                  <a:off x="4644327" y="2950922"/>
                  <a:ext cx="22170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050" dirty="0"/>
                    <a:t>8</a:t>
                  </a:r>
                  <a:endParaRPr lang="en-US" sz="1050" dirty="0"/>
                </a:p>
              </p:txBody>
            </p:sp>
            <p:sp>
              <p:nvSpPr>
                <p:cNvPr id="1174" name="CuadroTexto 1173">
                  <a:extLst>
                    <a:ext uri="{FF2B5EF4-FFF2-40B4-BE49-F238E27FC236}">
                      <a16:creationId xmlns:a16="http://schemas.microsoft.com/office/drawing/2014/main" id="{B101C78E-6E13-4C55-B03B-C23FA7F3BAF8}"/>
                    </a:ext>
                  </a:extLst>
                </p:cNvPr>
                <p:cNvSpPr txBox="1"/>
                <p:nvPr/>
              </p:nvSpPr>
              <p:spPr>
                <a:xfrm>
                  <a:off x="4774758" y="2950922"/>
                  <a:ext cx="32835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050" dirty="0"/>
                    <a:t>16</a:t>
                  </a:r>
                  <a:endParaRPr lang="en-US" sz="1050" dirty="0"/>
                </a:p>
              </p:txBody>
            </p:sp>
            <p:sp>
              <p:nvSpPr>
                <p:cNvPr id="1175" name="CuadroTexto 1174">
                  <a:extLst>
                    <a:ext uri="{FF2B5EF4-FFF2-40B4-BE49-F238E27FC236}">
                      <a16:creationId xmlns:a16="http://schemas.microsoft.com/office/drawing/2014/main" id="{C55454D3-3F5C-4A3B-A6CF-094C98E978E8}"/>
                    </a:ext>
                  </a:extLst>
                </p:cNvPr>
                <p:cNvSpPr txBox="1"/>
                <p:nvPr/>
              </p:nvSpPr>
              <p:spPr>
                <a:xfrm>
                  <a:off x="4264743" y="2950922"/>
                  <a:ext cx="23156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050" dirty="0"/>
                    <a:t>2</a:t>
                  </a:r>
                  <a:endParaRPr lang="en-US" sz="1050" dirty="0"/>
                </a:p>
              </p:txBody>
            </p:sp>
            <p:sp>
              <p:nvSpPr>
                <p:cNvPr id="1176" name="CuadroTexto 1175">
                  <a:extLst>
                    <a:ext uri="{FF2B5EF4-FFF2-40B4-BE49-F238E27FC236}">
                      <a16:creationId xmlns:a16="http://schemas.microsoft.com/office/drawing/2014/main" id="{A5249383-2BC7-4D9B-9471-96031433108D}"/>
                    </a:ext>
                  </a:extLst>
                </p:cNvPr>
                <p:cNvSpPr txBox="1"/>
                <p:nvPr/>
              </p:nvSpPr>
              <p:spPr>
                <a:xfrm>
                  <a:off x="4094859" y="2950922"/>
                  <a:ext cx="203547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050" dirty="0"/>
                    <a:t>1</a:t>
                  </a:r>
                  <a:endParaRPr lang="en-US" sz="1050" dirty="0"/>
                </a:p>
              </p:txBody>
            </p:sp>
          </p:grpSp>
          <p:grpSp>
            <p:nvGrpSpPr>
              <p:cNvPr id="1160" name="Grupo 1159">
                <a:extLst>
                  <a:ext uri="{FF2B5EF4-FFF2-40B4-BE49-F238E27FC236}">
                    <a16:creationId xmlns:a16="http://schemas.microsoft.com/office/drawing/2014/main" id="{26EFA72B-BCCE-4F4D-9A02-7725CD0385FD}"/>
                  </a:ext>
                </a:extLst>
              </p:cNvPr>
              <p:cNvGrpSpPr/>
              <p:nvPr/>
            </p:nvGrpSpPr>
            <p:grpSpPr>
              <a:xfrm>
                <a:off x="1717040" y="2780801"/>
                <a:ext cx="1420857" cy="716053"/>
                <a:chOff x="1748937" y="2950922"/>
                <a:chExt cx="1420857" cy="716053"/>
              </a:xfrm>
            </p:grpSpPr>
            <p:sp>
              <p:nvSpPr>
                <p:cNvPr id="1161" name="CuadroTexto 1160">
                  <a:extLst>
                    <a:ext uri="{FF2B5EF4-FFF2-40B4-BE49-F238E27FC236}">
                      <a16:creationId xmlns:a16="http://schemas.microsoft.com/office/drawing/2014/main" id="{C49843E4-A26F-4B0B-A656-2C37969443F3}"/>
                    </a:ext>
                  </a:extLst>
                </p:cNvPr>
                <p:cNvSpPr txBox="1"/>
                <p:nvPr/>
              </p:nvSpPr>
              <p:spPr>
                <a:xfrm>
                  <a:off x="1932054" y="3205310"/>
                  <a:ext cx="123774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200" dirty="0">
                      <a:cs typeface="Arial" panose="020B0604020202020204" pitchFamily="34" charset="0"/>
                    </a:rPr>
                    <a:t>VPA (</a:t>
                  </a:r>
                  <a:r>
                    <a:rPr lang="es-ES" sz="1200" dirty="0" err="1">
                      <a:cs typeface="Arial" panose="020B0604020202020204" pitchFamily="34" charset="0"/>
                    </a:rPr>
                    <a:t>mM</a:t>
                  </a:r>
                  <a:r>
                    <a:rPr lang="es-ES" sz="1200" dirty="0">
                      <a:cs typeface="Arial" panose="020B0604020202020204" pitchFamily="34" charset="0"/>
                    </a:rPr>
                    <a:t>)</a:t>
                  </a:r>
                  <a:r>
                    <a:rPr lang="en-US" sz="1200" dirty="0">
                      <a:cs typeface="Arial" panose="020B0604020202020204" pitchFamily="34" charset="0"/>
                    </a:rPr>
                    <a:t>,</a:t>
                  </a:r>
                </a:p>
                <a:p>
                  <a:pPr algn="ctr"/>
                  <a:r>
                    <a:rPr lang="es-ES" sz="1200" dirty="0">
                      <a:cs typeface="Arial" panose="020B0604020202020204" pitchFamily="34" charset="0"/>
                    </a:rPr>
                    <a:t>24 h</a:t>
                  </a:r>
                </a:p>
              </p:txBody>
            </p:sp>
            <p:cxnSp>
              <p:nvCxnSpPr>
                <p:cNvPr id="1162" name="Conector recto 1161">
                  <a:extLst>
                    <a:ext uri="{FF2B5EF4-FFF2-40B4-BE49-F238E27FC236}">
                      <a16:creationId xmlns:a16="http://schemas.microsoft.com/office/drawing/2014/main" id="{D3578612-B887-486D-A04D-D1433B70CB56}"/>
                    </a:ext>
                  </a:extLst>
                </p:cNvPr>
                <p:cNvCxnSpPr/>
                <p:nvPr/>
              </p:nvCxnSpPr>
              <p:spPr>
                <a:xfrm>
                  <a:off x="2114802" y="3212532"/>
                  <a:ext cx="828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63" name="CuadroTexto 1162">
                  <a:extLst>
                    <a:ext uri="{FF2B5EF4-FFF2-40B4-BE49-F238E27FC236}">
                      <a16:creationId xmlns:a16="http://schemas.microsoft.com/office/drawing/2014/main" id="{F2F71712-B558-41E2-A4CA-191DBD87AF6C}"/>
                    </a:ext>
                  </a:extLst>
                </p:cNvPr>
                <p:cNvSpPr txBox="1"/>
                <p:nvPr/>
              </p:nvSpPr>
              <p:spPr>
                <a:xfrm>
                  <a:off x="1748937" y="2950922"/>
                  <a:ext cx="390008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050" dirty="0"/>
                    <a:t>Ctrl</a:t>
                  </a:r>
                  <a:endParaRPr lang="en-US" sz="1050" dirty="0"/>
                </a:p>
              </p:txBody>
            </p:sp>
            <p:sp>
              <p:nvSpPr>
                <p:cNvPr id="1164" name="CuadroTexto 1163">
                  <a:extLst>
                    <a:ext uri="{FF2B5EF4-FFF2-40B4-BE49-F238E27FC236}">
                      <a16:creationId xmlns:a16="http://schemas.microsoft.com/office/drawing/2014/main" id="{5524890B-E289-4FAC-BF29-D8F06497F25E}"/>
                    </a:ext>
                  </a:extLst>
                </p:cNvPr>
                <p:cNvSpPr txBox="1"/>
                <p:nvPr/>
              </p:nvSpPr>
              <p:spPr>
                <a:xfrm>
                  <a:off x="2404624" y="2950922"/>
                  <a:ext cx="185762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050" dirty="0"/>
                    <a:t>4</a:t>
                  </a:r>
                  <a:endParaRPr lang="en-US" sz="1050" dirty="0"/>
                </a:p>
              </p:txBody>
            </p:sp>
            <p:sp>
              <p:nvSpPr>
                <p:cNvPr id="1165" name="CuadroTexto 1164">
                  <a:extLst>
                    <a:ext uri="{FF2B5EF4-FFF2-40B4-BE49-F238E27FC236}">
                      <a16:creationId xmlns:a16="http://schemas.microsoft.com/office/drawing/2014/main" id="{D4C15541-D26C-43FD-A8FD-D6240040F54C}"/>
                    </a:ext>
                  </a:extLst>
                </p:cNvPr>
                <p:cNvSpPr txBox="1"/>
                <p:nvPr/>
              </p:nvSpPr>
              <p:spPr>
                <a:xfrm>
                  <a:off x="2577102" y="2950922"/>
                  <a:ext cx="22170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050" dirty="0"/>
                    <a:t>8</a:t>
                  </a:r>
                  <a:endParaRPr lang="en-US" sz="1050" dirty="0"/>
                </a:p>
              </p:txBody>
            </p:sp>
            <p:sp>
              <p:nvSpPr>
                <p:cNvPr id="1166" name="CuadroTexto 1165">
                  <a:extLst>
                    <a:ext uri="{FF2B5EF4-FFF2-40B4-BE49-F238E27FC236}">
                      <a16:creationId xmlns:a16="http://schemas.microsoft.com/office/drawing/2014/main" id="{1E52BFE2-88BA-499E-BFB0-A3D614C64274}"/>
                    </a:ext>
                  </a:extLst>
                </p:cNvPr>
                <p:cNvSpPr txBox="1"/>
                <p:nvPr/>
              </p:nvSpPr>
              <p:spPr>
                <a:xfrm>
                  <a:off x="2707533" y="2950922"/>
                  <a:ext cx="32835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050" dirty="0"/>
                    <a:t>16</a:t>
                  </a:r>
                  <a:endParaRPr lang="en-US" sz="1050" dirty="0"/>
                </a:p>
              </p:txBody>
            </p:sp>
            <p:sp>
              <p:nvSpPr>
                <p:cNvPr id="1167" name="CuadroTexto 1166">
                  <a:extLst>
                    <a:ext uri="{FF2B5EF4-FFF2-40B4-BE49-F238E27FC236}">
                      <a16:creationId xmlns:a16="http://schemas.microsoft.com/office/drawing/2014/main" id="{8C62F85A-69F5-4EBA-BC2E-3ECE0B60D621}"/>
                    </a:ext>
                  </a:extLst>
                </p:cNvPr>
                <p:cNvSpPr txBox="1"/>
                <p:nvPr/>
              </p:nvSpPr>
              <p:spPr>
                <a:xfrm>
                  <a:off x="2197518" y="2950922"/>
                  <a:ext cx="23156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050" dirty="0"/>
                    <a:t>2</a:t>
                  </a:r>
                  <a:endParaRPr lang="en-US" sz="1050" dirty="0"/>
                </a:p>
              </p:txBody>
            </p:sp>
            <p:sp>
              <p:nvSpPr>
                <p:cNvPr id="1168" name="CuadroTexto 1167">
                  <a:extLst>
                    <a:ext uri="{FF2B5EF4-FFF2-40B4-BE49-F238E27FC236}">
                      <a16:creationId xmlns:a16="http://schemas.microsoft.com/office/drawing/2014/main" id="{CFCB6DFC-DC4B-4FFA-B195-07BDC1DD25C9}"/>
                    </a:ext>
                  </a:extLst>
                </p:cNvPr>
                <p:cNvSpPr txBox="1"/>
                <p:nvPr/>
              </p:nvSpPr>
              <p:spPr>
                <a:xfrm>
                  <a:off x="2027634" y="2950922"/>
                  <a:ext cx="203547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050" dirty="0"/>
                    <a:t>1</a:t>
                  </a:r>
                  <a:endParaRPr lang="en-US" sz="1050" dirty="0"/>
                </a:p>
              </p:txBody>
            </p:sp>
          </p:grpSp>
        </p:grpSp>
      </p:grp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3D5FC08-338C-4EF0-A72E-2AD313432453}"/>
              </a:ext>
            </a:extLst>
          </p:cNvPr>
          <p:cNvSpPr txBox="1"/>
          <p:nvPr/>
        </p:nvSpPr>
        <p:spPr>
          <a:xfrm rot="16200000">
            <a:off x="21521" y="1427759"/>
            <a:ext cx="150069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Cell </a:t>
            </a:r>
            <a:r>
              <a:rPr lang="es-ES" sz="1200" dirty="0" err="1"/>
              <a:t>proliferation</a:t>
            </a:r>
            <a:r>
              <a:rPr lang="es-ES" sz="1200" dirty="0"/>
              <a:t> (%)</a:t>
            </a:r>
            <a:endParaRPr lang="en-US" sz="1200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447186AE-8A65-42D6-B1D5-ECFC98BA789B}"/>
              </a:ext>
            </a:extLst>
          </p:cNvPr>
          <p:cNvSpPr txBox="1"/>
          <p:nvPr/>
        </p:nvSpPr>
        <p:spPr>
          <a:xfrm rot="16200000">
            <a:off x="2156039" y="1427759"/>
            <a:ext cx="150069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Cell </a:t>
            </a:r>
            <a:r>
              <a:rPr lang="es-ES" sz="1200" dirty="0" err="1"/>
              <a:t>proliferation</a:t>
            </a:r>
            <a:r>
              <a:rPr lang="es-ES" sz="1200" dirty="0"/>
              <a:t> (%)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487081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50</Words>
  <Application>Microsoft Office PowerPoint</Application>
  <PresentationFormat>Personalizado</PresentationFormat>
  <Paragraphs>21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Prism 7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Beatriz Suarez Alvarez</dc:creator>
  <cp:lastModifiedBy>Beatriz Suarez Alvarez</cp:lastModifiedBy>
  <cp:revision>15</cp:revision>
  <dcterms:created xsi:type="dcterms:W3CDTF">2021-08-30T08:16:46Z</dcterms:created>
  <dcterms:modified xsi:type="dcterms:W3CDTF">2021-08-31T10:04:05Z</dcterms:modified>
</cp:coreProperties>
</file>