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1"/>
  </p:notesMasterIdLst>
  <p:sldIdLst>
    <p:sldId id="267" r:id="rId2"/>
    <p:sldId id="272" r:id="rId3"/>
    <p:sldId id="276" r:id="rId4"/>
    <p:sldId id="275" r:id="rId5"/>
    <p:sldId id="279" r:id="rId6"/>
    <p:sldId id="274" r:id="rId7"/>
    <p:sldId id="280" r:id="rId8"/>
    <p:sldId id="266" r:id="rId9"/>
    <p:sldId id="278" r:id="rId10"/>
  </p:sldIdLst>
  <p:sldSz cx="6858000" cy="9144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353"/>
    <p:restoredTop sz="91397"/>
  </p:normalViewPr>
  <p:slideViewPr>
    <p:cSldViewPr snapToGrid="0" snapToObjects="1">
      <p:cViewPr varScale="1">
        <p:scale>
          <a:sx n="72" d="100"/>
          <a:sy n="72" d="100"/>
        </p:scale>
        <p:origin x="2436" y="72"/>
      </p:cViewPr>
      <p:guideLst/>
    </p:cSldViewPr>
  </p:slideViewPr>
  <p:notesTextViewPr>
    <p:cViewPr>
      <p:scale>
        <a:sx n="1" d="1"/>
        <a:sy n="1" d="1"/>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114A-A9ED-9A48-8467-419A04EA1E90}" type="datetimeFigureOut">
              <a:rPr lang="en-US" smtClean="0"/>
              <a:t>8/20/2021</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119DE6-9248-174E-8ACD-8C95A11E5028}" type="slidenum">
              <a:rPr lang="en-US" smtClean="0"/>
              <a:t>‹#›</a:t>
            </a:fld>
            <a:endParaRPr lang="en-US"/>
          </a:p>
        </p:txBody>
      </p:sp>
    </p:spTree>
    <p:extLst>
      <p:ext uri="{BB962C8B-B14F-4D97-AF65-F5344CB8AC3E}">
        <p14:creationId xmlns:p14="http://schemas.microsoft.com/office/powerpoint/2010/main" val="2470163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119DE6-9248-174E-8ACD-8C95A11E5028}" type="slidenum">
              <a:rPr lang="en-US" smtClean="0"/>
              <a:t>1</a:t>
            </a:fld>
            <a:endParaRPr lang="en-US"/>
          </a:p>
        </p:txBody>
      </p:sp>
    </p:spTree>
    <p:extLst>
      <p:ext uri="{BB962C8B-B14F-4D97-AF65-F5344CB8AC3E}">
        <p14:creationId xmlns:p14="http://schemas.microsoft.com/office/powerpoint/2010/main" val="3181189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A119DE6-9248-174E-8ACD-8C95A11E5028}" type="slidenum">
              <a:rPr lang="en-US" smtClean="0"/>
              <a:t>2</a:t>
            </a:fld>
            <a:endParaRPr lang="en-US"/>
          </a:p>
        </p:txBody>
      </p:sp>
    </p:spTree>
    <p:extLst>
      <p:ext uri="{BB962C8B-B14F-4D97-AF65-F5344CB8AC3E}">
        <p14:creationId xmlns:p14="http://schemas.microsoft.com/office/powerpoint/2010/main" val="4061125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119DE6-9248-174E-8ACD-8C95A11E5028}" type="slidenum">
              <a:rPr lang="en-US" smtClean="0"/>
              <a:t>3</a:t>
            </a:fld>
            <a:endParaRPr lang="en-US"/>
          </a:p>
        </p:txBody>
      </p:sp>
    </p:spTree>
    <p:extLst>
      <p:ext uri="{BB962C8B-B14F-4D97-AF65-F5344CB8AC3E}">
        <p14:creationId xmlns:p14="http://schemas.microsoft.com/office/powerpoint/2010/main" val="4734014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119DE6-9248-174E-8ACD-8C95A11E5028}" type="slidenum">
              <a:rPr lang="en-US" smtClean="0"/>
              <a:t>4</a:t>
            </a:fld>
            <a:endParaRPr lang="en-US"/>
          </a:p>
        </p:txBody>
      </p:sp>
    </p:spTree>
    <p:extLst>
      <p:ext uri="{BB962C8B-B14F-4D97-AF65-F5344CB8AC3E}">
        <p14:creationId xmlns:p14="http://schemas.microsoft.com/office/powerpoint/2010/main" val="32930319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119DE6-9248-174E-8ACD-8C95A11E5028}" type="slidenum">
              <a:rPr lang="en-US" smtClean="0"/>
              <a:t>5</a:t>
            </a:fld>
            <a:endParaRPr lang="en-US"/>
          </a:p>
        </p:txBody>
      </p:sp>
    </p:spTree>
    <p:extLst>
      <p:ext uri="{BB962C8B-B14F-4D97-AF65-F5344CB8AC3E}">
        <p14:creationId xmlns:p14="http://schemas.microsoft.com/office/powerpoint/2010/main" val="15209360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A119DE6-9248-174E-8ACD-8C95A11E5028}" type="slidenum">
              <a:rPr lang="en-US" smtClean="0"/>
              <a:t>6</a:t>
            </a:fld>
            <a:endParaRPr lang="en-US"/>
          </a:p>
        </p:txBody>
      </p:sp>
    </p:spTree>
    <p:extLst>
      <p:ext uri="{BB962C8B-B14F-4D97-AF65-F5344CB8AC3E}">
        <p14:creationId xmlns:p14="http://schemas.microsoft.com/office/powerpoint/2010/main" val="3918690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119DE6-9248-174E-8ACD-8C95A11E5028}" type="slidenum">
              <a:rPr lang="en-US" smtClean="0"/>
              <a:t>7</a:t>
            </a:fld>
            <a:endParaRPr lang="en-US"/>
          </a:p>
        </p:txBody>
      </p:sp>
    </p:spTree>
    <p:extLst>
      <p:ext uri="{BB962C8B-B14F-4D97-AF65-F5344CB8AC3E}">
        <p14:creationId xmlns:p14="http://schemas.microsoft.com/office/powerpoint/2010/main" val="31203963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A119DE6-9248-174E-8ACD-8C95A11E5028}" type="slidenum">
              <a:rPr lang="en-US" smtClean="0"/>
              <a:t>8</a:t>
            </a:fld>
            <a:endParaRPr lang="en-US"/>
          </a:p>
        </p:txBody>
      </p:sp>
    </p:spTree>
    <p:extLst>
      <p:ext uri="{BB962C8B-B14F-4D97-AF65-F5344CB8AC3E}">
        <p14:creationId xmlns:p14="http://schemas.microsoft.com/office/powerpoint/2010/main" val="33109667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EA119DE6-9248-174E-8ACD-8C95A11E5028}" type="slidenum">
              <a:rPr lang="en-US" smtClean="0"/>
              <a:t>9</a:t>
            </a:fld>
            <a:endParaRPr lang="en-US"/>
          </a:p>
        </p:txBody>
      </p:sp>
    </p:spTree>
    <p:extLst>
      <p:ext uri="{BB962C8B-B14F-4D97-AF65-F5344CB8AC3E}">
        <p14:creationId xmlns:p14="http://schemas.microsoft.com/office/powerpoint/2010/main" val="510701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18C75E3-1D39-1F45-B14B-48EF48643EA2}" type="datetimeFigureOut">
              <a:rPr lang="en-US" smtClean="0"/>
              <a:t>8/20/2021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32082D-C912-CD4B-A132-3038918E2A32}" type="slidenum">
              <a:rPr lang="en-US" smtClean="0"/>
              <a:t>‹#›</a:t>
            </a:fld>
            <a:endParaRPr lang="en-US"/>
          </a:p>
        </p:txBody>
      </p:sp>
    </p:spTree>
    <p:extLst>
      <p:ext uri="{BB962C8B-B14F-4D97-AF65-F5344CB8AC3E}">
        <p14:creationId xmlns:p14="http://schemas.microsoft.com/office/powerpoint/2010/main" val="1507568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8C75E3-1D39-1F45-B14B-48EF48643EA2}" type="datetimeFigureOut">
              <a:rPr lang="en-US" smtClean="0"/>
              <a:t>8/20/2021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32082D-C912-CD4B-A132-3038918E2A32}" type="slidenum">
              <a:rPr lang="en-US" smtClean="0"/>
              <a:t>‹#›</a:t>
            </a:fld>
            <a:endParaRPr lang="en-US"/>
          </a:p>
        </p:txBody>
      </p:sp>
    </p:spTree>
    <p:extLst>
      <p:ext uri="{BB962C8B-B14F-4D97-AF65-F5344CB8AC3E}">
        <p14:creationId xmlns:p14="http://schemas.microsoft.com/office/powerpoint/2010/main" val="28354041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8C75E3-1D39-1F45-B14B-48EF48643EA2}" type="datetimeFigureOut">
              <a:rPr lang="en-US" smtClean="0"/>
              <a:t>8/20/2021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32082D-C912-CD4B-A132-3038918E2A32}" type="slidenum">
              <a:rPr lang="en-US" smtClean="0"/>
              <a:t>‹#›</a:t>
            </a:fld>
            <a:endParaRPr lang="en-US"/>
          </a:p>
        </p:txBody>
      </p:sp>
    </p:spTree>
    <p:extLst>
      <p:ext uri="{BB962C8B-B14F-4D97-AF65-F5344CB8AC3E}">
        <p14:creationId xmlns:p14="http://schemas.microsoft.com/office/powerpoint/2010/main" val="532532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8C75E3-1D39-1F45-B14B-48EF48643EA2}" type="datetimeFigureOut">
              <a:rPr lang="en-US" smtClean="0"/>
              <a:t>8/20/2021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32082D-C912-CD4B-A132-3038918E2A32}" type="slidenum">
              <a:rPr lang="en-US" smtClean="0"/>
              <a:t>‹#›</a:t>
            </a:fld>
            <a:endParaRPr lang="en-US"/>
          </a:p>
        </p:txBody>
      </p:sp>
    </p:spTree>
    <p:extLst>
      <p:ext uri="{BB962C8B-B14F-4D97-AF65-F5344CB8AC3E}">
        <p14:creationId xmlns:p14="http://schemas.microsoft.com/office/powerpoint/2010/main" val="1256310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18C75E3-1D39-1F45-B14B-48EF48643EA2}" type="datetimeFigureOut">
              <a:rPr lang="en-US" smtClean="0"/>
              <a:t>8/20/2021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32082D-C912-CD4B-A132-3038918E2A32}" type="slidenum">
              <a:rPr lang="en-US" smtClean="0"/>
              <a:t>‹#›</a:t>
            </a:fld>
            <a:endParaRPr lang="en-US"/>
          </a:p>
        </p:txBody>
      </p:sp>
    </p:spTree>
    <p:extLst>
      <p:ext uri="{BB962C8B-B14F-4D97-AF65-F5344CB8AC3E}">
        <p14:creationId xmlns:p14="http://schemas.microsoft.com/office/powerpoint/2010/main" val="939817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18C75E3-1D39-1F45-B14B-48EF48643EA2}" type="datetimeFigureOut">
              <a:rPr lang="en-US" smtClean="0"/>
              <a:t>8/20/2021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32082D-C912-CD4B-A132-3038918E2A32}" type="slidenum">
              <a:rPr lang="en-US" smtClean="0"/>
              <a:t>‹#›</a:t>
            </a:fld>
            <a:endParaRPr lang="en-US"/>
          </a:p>
        </p:txBody>
      </p:sp>
    </p:spTree>
    <p:extLst>
      <p:ext uri="{BB962C8B-B14F-4D97-AF65-F5344CB8AC3E}">
        <p14:creationId xmlns:p14="http://schemas.microsoft.com/office/powerpoint/2010/main" val="3979193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18C75E3-1D39-1F45-B14B-48EF48643EA2}" type="datetimeFigureOut">
              <a:rPr lang="en-US" smtClean="0"/>
              <a:t>8/20/2021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32082D-C912-CD4B-A132-3038918E2A32}" type="slidenum">
              <a:rPr lang="en-US" smtClean="0"/>
              <a:t>‹#›</a:t>
            </a:fld>
            <a:endParaRPr lang="en-US"/>
          </a:p>
        </p:txBody>
      </p:sp>
    </p:spTree>
    <p:extLst>
      <p:ext uri="{BB962C8B-B14F-4D97-AF65-F5344CB8AC3E}">
        <p14:creationId xmlns:p14="http://schemas.microsoft.com/office/powerpoint/2010/main" val="1150172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18C75E3-1D39-1F45-B14B-48EF48643EA2}" type="datetimeFigureOut">
              <a:rPr lang="en-US" smtClean="0"/>
              <a:t>8/20/2021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32082D-C912-CD4B-A132-3038918E2A32}" type="slidenum">
              <a:rPr lang="en-US" smtClean="0"/>
              <a:t>‹#›</a:t>
            </a:fld>
            <a:endParaRPr lang="en-US"/>
          </a:p>
        </p:txBody>
      </p:sp>
    </p:spTree>
    <p:extLst>
      <p:ext uri="{BB962C8B-B14F-4D97-AF65-F5344CB8AC3E}">
        <p14:creationId xmlns:p14="http://schemas.microsoft.com/office/powerpoint/2010/main" val="1439050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8C75E3-1D39-1F45-B14B-48EF48643EA2}" type="datetimeFigureOut">
              <a:rPr lang="en-US" smtClean="0"/>
              <a:t>8/20/2021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32082D-C912-CD4B-A132-3038918E2A32}" type="slidenum">
              <a:rPr lang="en-US" smtClean="0"/>
              <a:t>‹#›</a:t>
            </a:fld>
            <a:endParaRPr lang="en-US"/>
          </a:p>
        </p:txBody>
      </p:sp>
    </p:spTree>
    <p:extLst>
      <p:ext uri="{BB962C8B-B14F-4D97-AF65-F5344CB8AC3E}">
        <p14:creationId xmlns:p14="http://schemas.microsoft.com/office/powerpoint/2010/main" val="1715623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718C75E3-1D39-1F45-B14B-48EF48643EA2}" type="datetimeFigureOut">
              <a:rPr lang="en-US" smtClean="0"/>
              <a:t>8/20/2021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32082D-C912-CD4B-A132-3038918E2A32}" type="slidenum">
              <a:rPr lang="en-US" smtClean="0"/>
              <a:t>‹#›</a:t>
            </a:fld>
            <a:endParaRPr lang="en-US"/>
          </a:p>
        </p:txBody>
      </p:sp>
    </p:spTree>
    <p:extLst>
      <p:ext uri="{BB962C8B-B14F-4D97-AF65-F5344CB8AC3E}">
        <p14:creationId xmlns:p14="http://schemas.microsoft.com/office/powerpoint/2010/main" val="2341048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718C75E3-1D39-1F45-B14B-48EF48643EA2}" type="datetimeFigureOut">
              <a:rPr lang="en-US" smtClean="0"/>
              <a:t>8/20/2021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32082D-C912-CD4B-A132-3038918E2A32}" type="slidenum">
              <a:rPr lang="en-US" smtClean="0"/>
              <a:t>‹#›</a:t>
            </a:fld>
            <a:endParaRPr lang="en-US"/>
          </a:p>
        </p:txBody>
      </p:sp>
    </p:spTree>
    <p:extLst>
      <p:ext uri="{BB962C8B-B14F-4D97-AF65-F5344CB8AC3E}">
        <p14:creationId xmlns:p14="http://schemas.microsoft.com/office/powerpoint/2010/main" val="3324174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718C75E3-1D39-1F45-B14B-48EF48643EA2}" type="datetimeFigureOut">
              <a:rPr lang="en-US" smtClean="0"/>
              <a:t>8/20/2021</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F132082D-C912-CD4B-A132-3038918E2A32}" type="slidenum">
              <a:rPr lang="en-US" smtClean="0"/>
              <a:t>‹#›</a:t>
            </a:fld>
            <a:endParaRPr lang="en-US"/>
          </a:p>
        </p:txBody>
      </p:sp>
    </p:spTree>
    <p:extLst>
      <p:ext uri="{BB962C8B-B14F-4D97-AF65-F5344CB8AC3E}">
        <p14:creationId xmlns:p14="http://schemas.microsoft.com/office/powerpoint/2010/main" val="17968550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9.emf"/><Relationship Id="rId7" Type="http://schemas.openxmlformats.org/officeDocument/2006/relationships/image" Target="../media/image13.em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2.emf"/><Relationship Id="rId11" Type="http://schemas.openxmlformats.org/officeDocument/2006/relationships/image" Target="../media/image17.emf"/><Relationship Id="rId5" Type="http://schemas.openxmlformats.org/officeDocument/2006/relationships/image" Target="../media/image11.emf"/><Relationship Id="rId10" Type="http://schemas.openxmlformats.org/officeDocument/2006/relationships/image" Target="../media/image16.emf"/><Relationship Id="rId4" Type="http://schemas.openxmlformats.org/officeDocument/2006/relationships/image" Target="../media/image10.emf"/><Relationship Id="rId9" Type="http://schemas.openxmlformats.org/officeDocument/2006/relationships/image" Target="../media/image15.e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srcRect t="20498" r="69253" b="20463"/>
          <a:stretch/>
        </p:blipFill>
        <p:spPr>
          <a:xfrm>
            <a:off x="1378819" y="1095918"/>
            <a:ext cx="1899930" cy="1266092"/>
          </a:xfrm>
          <a:prstGeom prst="rect">
            <a:avLst/>
          </a:prstGeom>
          <a:ln w="3175">
            <a:solidFill>
              <a:schemeClr val="tx1">
                <a:lumMod val="50000"/>
                <a:lumOff val="50000"/>
              </a:schemeClr>
            </a:solidFill>
          </a:ln>
        </p:spPr>
      </p:pic>
      <p:sp>
        <p:nvSpPr>
          <p:cNvPr id="8" name="TextBox 7"/>
          <p:cNvSpPr txBox="1"/>
          <p:nvPr/>
        </p:nvSpPr>
        <p:spPr>
          <a:xfrm>
            <a:off x="1937168" y="840227"/>
            <a:ext cx="864339" cy="262829"/>
          </a:xfrm>
          <a:prstGeom prst="rect">
            <a:avLst/>
          </a:prstGeom>
          <a:noFill/>
        </p:spPr>
        <p:txBody>
          <a:bodyPr wrap="none" rtlCol="0">
            <a:spAutoFit/>
          </a:bodyPr>
          <a:lstStyle/>
          <a:p>
            <a:r>
              <a:rPr lang="en-US" sz="1108" dirty="0">
                <a:latin typeface="Arial" panose="020B0604020202020204" pitchFamily="34" charset="0"/>
                <a:cs typeface="Arial" panose="020B0604020202020204" pitchFamily="34" charset="0"/>
              </a:rPr>
              <a:t>anti-mCD3</a:t>
            </a:r>
          </a:p>
        </p:txBody>
      </p:sp>
      <p:sp>
        <p:nvSpPr>
          <p:cNvPr id="9" name="TextBox 8"/>
          <p:cNvSpPr txBox="1"/>
          <p:nvPr/>
        </p:nvSpPr>
        <p:spPr>
          <a:xfrm>
            <a:off x="3977564" y="840227"/>
            <a:ext cx="990977" cy="262829"/>
          </a:xfrm>
          <a:prstGeom prst="rect">
            <a:avLst/>
          </a:prstGeom>
          <a:noFill/>
        </p:spPr>
        <p:txBody>
          <a:bodyPr wrap="none" rtlCol="0">
            <a:spAutoFit/>
          </a:bodyPr>
          <a:lstStyle/>
          <a:p>
            <a:r>
              <a:rPr lang="en-US" sz="1108" dirty="0">
                <a:latin typeface="Arial" panose="020B0604020202020204" pitchFamily="34" charset="0"/>
                <a:cs typeface="Arial" panose="020B0604020202020204" pitchFamily="34" charset="0"/>
              </a:rPr>
              <a:t>anti-</a:t>
            </a:r>
            <a:r>
              <a:rPr lang="en-US" sz="1108" dirty="0" err="1">
                <a:latin typeface="Arial" panose="020B0604020202020204" pitchFamily="34" charset="0"/>
                <a:cs typeface="Arial" panose="020B0604020202020204" pitchFamily="34" charset="0"/>
              </a:rPr>
              <a:t>mBCMA</a:t>
            </a:r>
            <a:endParaRPr lang="en-US" sz="1108" dirty="0">
              <a:latin typeface="Arial" panose="020B0604020202020204" pitchFamily="34" charset="0"/>
              <a:cs typeface="Arial" panose="020B0604020202020204" pitchFamily="34" charset="0"/>
            </a:endParaRPr>
          </a:p>
        </p:txBody>
      </p:sp>
      <p:sp>
        <p:nvSpPr>
          <p:cNvPr id="10" name="TextBox 9"/>
          <p:cNvSpPr txBox="1"/>
          <p:nvPr/>
        </p:nvSpPr>
        <p:spPr>
          <a:xfrm>
            <a:off x="1872150" y="2414979"/>
            <a:ext cx="1018227" cy="262829"/>
          </a:xfrm>
          <a:prstGeom prst="rect">
            <a:avLst/>
          </a:prstGeom>
          <a:noFill/>
        </p:spPr>
        <p:txBody>
          <a:bodyPr wrap="none" rtlCol="0">
            <a:spAutoFit/>
          </a:bodyPr>
          <a:lstStyle/>
          <a:p>
            <a:r>
              <a:rPr lang="en-US" sz="1108" dirty="0">
                <a:latin typeface="Arial" panose="020B0604020202020204" pitchFamily="34" charset="0"/>
                <a:cs typeface="Arial" panose="020B0604020202020204" pitchFamily="34" charset="0"/>
              </a:rPr>
              <a:t>KD = 169 </a:t>
            </a:r>
            <a:r>
              <a:rPr lang="en-US" sz="1108" dirty="0" err="1">
                <a:latin typeface="Arial" panose="020B0604020202020204" pitchFamily="34" charset="0"/>
                <a:cs typeface="Arial" panose="020B0604020202020204" pitchFamily="34" charset="0"/>
              </a:rPr>
              <a:t>nM</a:t>
            </a:r>
            <a:endParaRPr lang="en-US" sz="1108" dirty="0">
              <a:latin typeface="Arial" panose="020B0604020202020204" pitchFamily="34" charset="0"/>
              <a:cs typeface="Arial" panose="020B0604020202020204" pitchFamily="34" charset="0"/>
            </a:endParaRPr>
          </a:p>
        </p:txBody>
      </p:sp>
      <p:sp>
        <p:nvSpPr>
          <p:cNvPr id="11" name="TextBox 10"/>
          <p:cNvSpPr txBox="1"/>
          <p:nvPr/>
        </p:nvSpPr>
        <p:spPr>
          <a:xfrm>
            <a:off x="3977564" y="2414979"/>
            <a:ext cx="861133" cy="262829"/>
          </a:xfrm>
          <a:prstGeom prst="rect">
            <a:avLst/>
          </a:prstGeom>
          <a:noFill/>
        </p:spPr>
        <p:txBody>
          <a:bodyPr wrap="none" rtlCol="0">
            <a:spAutoFit/>
          </a:bodyPr>
          <a:lstStyle/>
          <a:p>
            <a:r>
              <a:rPr lang="en-US" sz="1108" dirty="0">
                <a:latin typeface="Arial" panose="020B0604020202020204" pitchFamily="34" charset="0"/>
                <a:cs typeface="Arial" panose="020B0604020202020204" pitchFamily="34" charset="0"/>
              </a:rPr>
              <a:t>KD = 5 </a:t>
            </a:r>
            <a:r>
              <a:rPr lang="en-US" sz="1108" dirty="0" err="1">
                <a:latin typeface="Arial" panose="020B0604020202020204" pitchFamily="34" charset="0"/>
                <a:cs typeface="Arial" panose="020B0604020202020204" pitchFamily="34" charset="0"/>
              </a:rPr>
              <a:t>nM</a:t>
            </a:r>
            <a:endParaRPr lang="en-US" sz="1108" dirty="0">
              <a:latin typeface="Arial" panose="020B0604020202020204" pitchFamily="34" charset="0"/>
              <a:cs typeface="Arial" panose="020B0604020202020204" pitchFamily="34" charset="0"/>
            </a:endParaRPr>
          </a:p>
        </p:txBody>
      </p:sp>
      <p:pic>
        <p:nvPicPr>
          <p:cNvPr id="14" name="Picture 13"/>
          <p:cNvPicPr>
            <a:picLocks noChangeAspect="1"/>
          </p:cNvPicPr>
          <p:nvPr/>
        </p:nvPicPr>
        <p:blipFill rotWithShape="1">
          <a:blip r:embed="rId4"/>
          <a:srcRect t="19881" r="51916" b="18801"/>
          <a:stretch/>
        </p:blipFill>
        <p:spPr>
          <a:xfrm>
            <a:off x="3423340" y="1095917"/>
            <a:ext cx="1898074" cy="1266092"/>
          </a:xfrm>
          <a:prstGeom prst="rect">
            <a:avLst/>
          </a:prstGeom>
          <a:ln>
            <a:solidFill>
              <a:schemeClr val="tx1">
                <a:lumMod val="50000"/>
                <a:lumOff val="50000"/>
              </a:schemeClr>
            </a:solidFill>
          </a:ln>
        </p:spPr>
      </p:pic>
      <p:sp>
        <p:nvSpPr>
          <p:cNvPr id="15" name="TextBox 14">
            <a:extLst>
              <a:ext uri="{FF2B5EF4-FFF2-40B4-BE49-F238E27FC236}">
                <a16:creationId xmlns:a16="http://schemas.microsoft.com/office/drawing/2014/main" id="{F5804849-D51A-7D40-8C9F-F66B46526D2A}"/>
              </a:ext>
            </a:extLst>
          </p:cNvPr>
          <p:cNvSpPr txBox="1"/>
          <p:nvPr/>
        </p:nvSpPr>
        <p:spPr>
          <a:xfrm>
            <a:off x="3331921" y="671404"/>
            <a:ext cx="261610" cy="262829"/>
          </a:xfrm>
          <a:prstGeom prst="rect">
            <a:avLst/>
          </a:prstGeom>
          <a:noFill/>
        </p:spPr>
        <p:txBody>
          <a:bodyPr wrap="none" rtlCol="0">
            <a:spAutoFit/>
          </a:bodyPr>
          <a:lstStyle/>
          <a:p>
            <a:r>
              <a:rPr lang="en-US" sz="1108" dirty="0"/>
              <a:t>B</a:t>
            </a:r>
          </a:p>
        </p:txBody>
      </p:sp>
      <p:sp>
        <p:nvSpPr>
          <p:cNvPr id="16" name="TextBox 15">
            <a:extLst>
              <a:ext uri="{FF2B5EF4-FFF2-40B4-BE49-F238E27FC236}">
                <a16:creationId xmlns:a16="http://schemas.microsoft.com/office/drawing/2014/main" id="{70686BD7-B54C-5347-9269-88099A17F931}"/>
              </a:ext>
            </a:extLst>
          </p:cNvPr>
          <p:cNvSpPr txBox="1"/>
          <p:nvPr/>
        </p:nvSpPr>
        <p:spPr>
          <a:xfrm>
            <a:off x="1281392" y="691647"/>
            <a:ext cx="266420" cy="262829"/>
          </a:xfrm>
          <a:prstGeom prst="rect">
            <a:avLst/>
          </a:prstGeom>
          <a:noFill/>
        </p:spPr>
        <p:txBody>
          <a:bodyPr wrap="none" rtlCol="0">
            <a:spAutoFit/>
          </a:bodyPr>
          <a:lstStyle/>
          <a:p>
            <a:r>
              <a:rPr lang="en-US" sz="1108" dirty="0"/>
              <a:t>A</a:t>
            </a:r>
          </a:p>
        </p:txBody>
      </p:sp>
      <p:sp>
        <p:nvSpPr>
          <p:cNvPr id="13" name="TextBox 12">
            <a:extLst>
              <a:ext uri="{FF2B5EF4-FFF2-40B4-BE49-F238E27FC236}">
                <a16:creationId xmlns:a16="http://schemas.microsoft.com/office/drawing/2014/main" id="{1D6C328E-089D-4E47-8C2D-52EE058F6EDF}"/>
              </a:ext>
            </a:extLst>
          </p:cNvPr>
          <p:cNvSpPr txBox="1"/>
          <p:nvPr/>
        </p:nvSpPr>
        <p:spPr>
          <a:xfrm>
            <a:off x="233894" y="159261"/>
            <a:ext cx="2085654"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Supplemental Figure 1</a:t>
            </a:r>
          </a:p>
        </p:txBody>
      </p:sp>
      <p:sp>
        <p:nvSpPr>
          <p:cNvPr id="2" name="Rectangle 1">
            <a:extLst>
              <a:ext uri="{FF2B5EF4-FFF2-40B4-BE49-F238E27FC236}">
                <a16:creationId xmlns:a16="http://schemas.microsoft.com/office/drawing/2014/main" id="{E56AE7E5-2AF3-9B41-A545-D7CADE5D16AB}"/>
              </a:ext>
            </a:extLst>
          </p:cNvPr>
          <p:cNvSpPr/>
          <p:nvPr/>
        </p:nvSpPr>
        <p:spPr>
          <a:xfrm>
            <a:off x="233894" y="2870829"/>
            <a:ext cx="6211150" cy="1354217"/>
          </a:xfrm>
          <a:prstGeom prst="rect">
            <a:avLst/>
          </a:prstGeom>
        </p:spPr>
        <p:txBody>
          <a:bodyPr wrap="square">
            <a:spAutoFit/>
          </a:bodyPr>
          <a:lstStyle/>
          <a:p>
            <a:pPr>
              <a:spcBef>
                <a:spcPts val="200"/>
              </a:spcBef>
              <a:spcAft>
                <a:spcPts val="1200"/>
              </a:spcAft>
            </a:pPr>
            <a:r>
              <a:rPr lang="en-US"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Supplemental Figure 1. Kinetic measurement of </a:t>
            </a:r>
            <a:r>
              <a:rPr lang="en-US" sz="1200"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BsAb</a:t>
            </a:r>
            <a:r>
              <a:rPr lang="en-US"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to mouse CD3 and mouse BCMA extracellular domains by surface plasmon resonance. </a:t>
            </a:r>
          </a:p>
          <a:p>
            <a:r>
              <a:rPr lang="en-US" sz="1200" b="1" dirty="0">
                <a:latin typeface="Times New Roman" panose="02020603050405020304" pitchFamily="18" charset="0"/>
                <a:ea typeface="Calibri" panose="020F0502020204030204" pitchFamily="34" charset="0"/>
                <a:cs typeface="Times New Roman" panose="02020603050405020304" pitchFamily="18" charset="0"/>
              </a:rPr>
              <a:t>A</a:t>
            </a:r>
            <a:r>
              <a:rPr lang="en-US" sz="1200" dirty="0">
                <a:latin typeface="Times New Roman" panose="02020603050405020304" pitchFamily="18" charset="0"/>
                <a:ea typeface="Calibri" panose="020F0502020204030204" pitchFamily="34" charset="0"/>
                <a:cs typeface="Times New Roman" panose="02020603050405020304" pitchFamily="18" charset="0"/>
              </a:rPr>
              <a:t>. For murine CD3 affinity measurement, </a:t>
            </a:r>
            <a:r>
              <a:rPr lang="en-US" sz="1200" dirty="0" err="1">
                <a:latin typeface="Times New Roman" panose="02020603050405020304" pitchFamily="18" charset="0"/>
                <a:ea typeface="Calibri" panose="020F0502020204030204" pitchFamily="34" charset="0"/>
                <a:cs typeface="Times New Roman" panose="02020603050405020304" pitchFamily="18" charset="0"/>
              </a:rPr>
              <a:t>BsAb</a:t>
            </a:r>
            <a:r>
              <a:rPr lang="en-US" sz="1200" dirty="0">
                <a:latin typeface="Times New Roman" panose="02020603050405020304" pitchFamily="18" charset="0"/>
                <a:ea typeface="Calibri" panose="020F0502020204030204" pitchFamily="34" charset="0"/>
                <a:cs typeface="Times New Roman" panose="02020603050405020304" pitchFamily="18" charset="0"/>
              </a:rPr>
              <a:t> was captured by anti-mouse Fc and monomeric mouse CD3εδ complex was flowed at 6.2 </a:t>
            </a:r>
            <a:r>
              <a:rPr lang="en-US" sz="1200" dirty="0" err="1">
                <a:latin typeface="Times New Roman" panose="02020603050405020304" pitchFamily="18" charset="0"/>
                <a:ea typeface="Calibri" panose="020F0502020204030204" pitchFamily="34" charset="0"/>
                <a:cs typeface="Times New Roman" panose="02020603050405020304" pitchFamily="18" charset="0"/>
              </a:rPr>
              <a:t>nM</a:t>
            </a:r>
            <a:r>
              <a:rPr lang="en-US" sz="1200" dirty="0">
                <a:latin typeface="Times New Roman" panose="02020603050405020304" pitchFamily="18" charset="0"/>
                <a:ea typeface="Calibri" panose="020F0502020204030204" pitchFamily="34" charset="0"/>
                <a:cs typeface="Times New Roman" panose="02020603050405020304" pitchFamily="18" charset="0"/>
              </a:rPr>
              <a:t>, 18.5 </a:t>
            </a:r>
            <a:r>
              <a:rPr lang="en-US" sz="1200" dirty="0" err="1">
                <a:latin typeface="Times New Roman" panose="02020603050405020304" pitchFamily="18" charset="0"/>
                <a:ea typeface="Calibri" panose="020F0502020204030204" pitchFamily="34" charset="0"/>
                <a:cs typeface="Times New Roman" panose="02020603050405020304" pitchFamily="18" charset="0"/>
              </a:rPr>
              <a:t>nM</a:t>
            </a:r>
            <a:r>
              <a:rPr lang="en-US" sz="1200" dirty="0">
                <a:latin typeface="Times New Roman" panose="02020603050405020304" pitchFamily="18" charset="0"/>
                <a:ea typeface="Calibri" panose="020F0502020204030204" pitchFamily="34" charset="0"/>
                <a:cs typeface="Times New Roman" panose="02020603050405020304" pitchFamily="18" charset="0"/>
              </a:rPr>
              <a:t>, 55.6 </a:t>
            </a:r>
            <a:r>
              <a:rPr lang="en-US" sz="1200" dirty="0" err="1">
                <a:latin typeface="Times New Roman" panose="02020603050405020304" pitchFamily="18" charset="0"/>
                <a:ea typeface="Calibri" panose="020F0502020204030204" pitchFamily="34" charset="0"/>
                <a:cs typeface="Times New Roman" panose="02020603050405020304" pitchFamily="18" charset="0"/>
              </a:rPr>
              <a:t>nM</a:t>
            </a:r>
            <a:r>
              <a:rPr lang="en-US" sz="1200" dirty="0">
                <a:latin typeface="Times New Roman" panose="02020603050405020304" pitchFamily="18" charset="0"/>
                <a:ea typeface="Calibri" panose="020F0502020204030204" pitchFamily="34" charset="0"/>
                <a:cs typeface="Times New Roman" panose="02020603050405020304" pitchFamily="18" charset="0"/>
              </a:rPr>
              <a:t>, 167 </a:t>
            </a:r>
            <a:r>
              <a:rPr lang="en-US" sz="1200" dirty="0" err="1">
                <a:latin typeface="Times New Roman" panose="02020603050405020304" pitchFamily="18" charset="0"/>
                <a:ea typeface="Calibri" panose="020F0502020204030204" pitchFamily="34" charset="0"/>
                <a:cs typeface="Times New Roman" panose="02020603050405020304" pitchFamily="18" charset="0"/>
              </a:rPr>
              <a:t>nM</a:t>
            </a:r>
            <a:r>
              <a:rPr lang="en-US" sz="1200" dirty="0">
                <a:latin typeface="Times New Roman" panose="02020603050405020304" pitchFamily="18" charset="0"/>
                <a:ea typeface="Calibri" panose="020F0502020204030204" pitchFamily="34" charset="0"/>
                <a:cs typeface="Times New Roman" panose="02020603050405020304" pitchFamily="18" charset="0"/>
              </a:rPr>
              <a:t> and 500 </a:t>
            </a:r>
            <a:r>
              <a:rPr lang="en-US" sz="1200" dirty="0" err="1">
                <a:latin typeface="Times New Roman" panose="02020603050405020304" pitchFamily="18" charset="0"/>
                <a:ea typeface="Calibri" panose="020F0502020204030204" pitchFamily="34" charset="0"/>
                <a:cs typeface="Times New Roman" panose="02020603050405020304" pitchFamily="18" charset="0"/>
              </a:rPr>
              <a:t>nM.</a:t>
            </a:r>
            <a:r>
              <a:rPr lang="en-US" sz="1200" dirty="0">
                <a:latin typeface="Times New Roman" panose="02020603050405020304" pitchFamily="18" charset="0"/>
                <a:ea typeface="Calibri" panose="020F0502020204030204" pitchFamily="34" charset="0"/>
                <a:cs typeface="Times New Roman" panose="02020603050405020304" pitchFamily="18" charset="0"/>
              </a:rPr>
              <a:t> </a:t>
            </a:r>
            <a:r>
              <a:rPr lang="en-US" sz="1200" b="1" dirty="0">
                <a:latin typeface="Times New Roman" panose="02020603050405020304" pitchFamily="18" charset="0"/>
                <a:ea typeface="Calibri" panose="020F0502020204030204" pitchFamily="34" charset="0"/>
                <a:cs typeface="Times New Roman" panose="02020603050405020304" pitchFamily="18" charset="0"/>
              </a:rPr>
              <a:t>B</a:t>
            </a:r>
            <a:r>
              <a:rPr lang="en-US" sz="1200" dirty="0">
                <a:latin typeface="Times New Roman" panose="02020603050405020304" pitchFamily="18" charset="0"/>
                <a:ea typeface="Calibri" panose="020F0502020204030204" pitchFamily="34" charset="0"/>
                <a:cs typeface="Times New Roman" panose="02020603050405020304" pitchFamily="18" charset="0"/>
              </a:rPr>
              <a:t>. For murine BCMA measurement, </a:t>
            </a:r>
            <a:r>
              <a:rPr lang="en-US" sz="1200" dirty="0" err="1">
                <a:latin typeface="Times New Roman" panose="02020603050405020304" pitchFamily="18" charset="0"/>
                <a:ea typeface="Calibri" panose="020F0502020204030204" pitchFamily="34" charset="0"/>
                <a:cs typeface="Times New Roman" panose="02020603050405020304" pitchFamily="18" charset="0"/>
              </a:rPr>
              <a:t>mBCMA</a:t>
            </a:r>
            <a:r>
              <a:rPr lang="en-US" sz="1200" dirty="0">
                <a:latin typeface="Times New Roman" panose="02020603050405020304" pitchFamily="18" charset="0"/>
                <a:ea typeface="Calibri" panose="020F0502020204030204" pitchFamily="34" charset="0"/>
                <a:cs typeface="Times New Roman" panose="02020603050405020304" pitchFamily="18" charset="0"/>
              </a:rPr>
              <a:t>-Fc is captured by anti-Fc surface and </a:t>
            </a:r>
            <a:r>
              <a:rPr lang="en-US" sz="1200" dirty="0" err="1">
                <a:latin typeface="Times New Roman" panose="02020603050405020304" pitchFamily="18" charset="0"/>
                <a:ea typeface="Calibri" panose="020F0502020204030204" pitchFamily="34" charset="0"/>
                <a:cs typeface="Times New Roman" panose="02020603050405020304" pitchFamily="18" charset="0"/>
              </a:rPr>
              <a:t>BsAb</a:t>
            </a:r>
            <a:r>
              <a:rPr lang="en-US" sz="1200" dirty="0">
                <a:latin typeface="Times New Roman" panose="02020603050405020304" pitchFamily="18" charset="0"/>
                <a:ea typeface="Calibri" panose="020F0502020204030204" pitchFamily="34" charset="0"/>
                <a:cs typeface="Times New Roman" panose="02020603050405020304" pitchFamily="18" charset="0"/>
              </a:rPr>
              <a:t> was flowed at 12.3 </a:t>
            </a:r>
            <a:r>
              <a:rPr lang="en-US" sz="1200" dirty="0" err="1">
                <a:latin typeface="Times New Roman" panose="02020603050405020304" pitchFamily="18" charset="0"/>
                <a:ea typeface="Calibri" panose="020F0502020204030204" pitchFamily="34" charset="0"/>
                <a:cs typeface="Times New Roman" panose="02020603050405020304" pitchFamily="18" charset="0"/>
              </a:rPr>
              <a:t>nM</a:t>
            </a:r>
            <a:r>
              <a:rPr lang="en-US" sz="1200" dirty="0">
                <a:latin typeface="Times New Roman" panose="02020603050405020304" pitchFamily="18" charset="0"/>
                <a:ea typeface="Calibri" panose="020F0502020204030204" pitchFamily="34" charset="0"/>
                <a:cs typeface="Times New Roman" panose="02020603050405020304" pitchFamily="18" charset="0"/>
              </a:rPr>
              <a:t>, 37 </a:t>
            </a:r>
            <a:r>
              <a:rPr lang="en-US" sz="1200" dirty="0" err="1">
                <a:latin typeface="Times New Roman" panose="02020603050405020304" pitchFamily="18" charset="0"/>
                <a:ea typeface="Calibri" panose="020F0502020204030204" pitchFamily="34" charset="0"/>
                <a:cs typeface="Times New Roman" panose="02020603050405020304" pitchFamily="18" charset="0"/>
              </a:rPr>
              <a:t>nM</a:t>
            </a:r>
            <a:r>
              <a:rPr lang="en-US" sz="1200" dirty="0">
                <a:latin typeface="Times New Roman" panose="02020603050405020304" pitchFamily="18" charset="0"/>
                <a:ea typeface="Calibri" panose="020F0502020204030204" pitchFamily="34" charset="0"/>
                <a:cs typeface="Times New Roman" panose="02020603050405020304" pitchFamily="18" charset="0"/>
              </a:rPr>
              <a:t>, 111 </a:t>
            </a:r>
            <a:r>
              <a:rPr lang="en-US" sz="1200" dirty="0" err="1">
                <a:latin typeface="Times New Roman" panose="02020603050405020304" pitchFamily="18" charset="0"/>
                <a:ea typeface="Calibri" panose="020F0502020204030204" pitchFamily="34" charset="0"/>
                <a:cs typeface="Times New Roman" panose="02020603050405020304" pitchFamily="18" charset="0"/>
              </a:rPr>
              <a:t>nM</a:t>
            </a:r>
            <a:r>
              <a:rPr lang="en-US" sz="1200" dirty="0">
                <a:latin typeface="Times New Roman" panose="02020603050405020304" pitchFamily="18" charset="0"/>
                <a:ea typeface="Calibri" panose="020F0502020204030204" pitchFamily="34" charset="0"/>
                <a:cs typeface="Times New Roman" panose="02020603050405020304" pitchFamily="18" charset="0"/>
              </a:rPr>
              <a:t>, 333 </a:t>
            </a:r>
            <a:r>
              <a:rPr lang="en-US" sz="1200" dirty="0" err="1">
                <a:latin typeface="Times New Roman" panose="02020603050405020304" pitchFamily="18" charset="0"/>
                <a:ea typeface="Calibri" panose="020F0502020204030204" pitchFamily="34" charset="0"/>
                <a:cs typeface="Times New Roman" panose="02020603050405020304" pitchFamily="18" charset="0"/>
              </a:rPr>
              <a:t>nM</a:t>
            </a:r>
            <a:r>
              <a:rPr lang="en-US" sz="1200" dirty="0">
                <a:latin typeface="Times New Roman" panose="02020603050405020304" pitchFamily="18" charset="0"/>
                <a:ea typeface="Calibri" panose="020F0502020204030204" pitchFamily="34" charset="0"/>
                <a:cs typeface="Times New Roman" panose="02020603050405020304" pitchFamily="18" charset="0"/>
              </a:rPr>
              <a:t> and 1000 </a:t>
            </a:r>
            <a:r>
              <a:rPr lang="en-US" sz="1200" dirty="0" err="1">
                <a:latin typeface="Times New Roman" panose="02020603050405020304" pitchFamily="18" charset="0"/>
                <a:ea typeface="Calibri" panose="020F0502020204030204" pitchFamily="34" charset="0"/>
                <a:cs typeface="Times New Roman" panose="02020603050405020304" pitchFamily="18" charset="0"/>
              </a:rPr>
              <a:t>nM.</a:t>
            </a:r>
            <a:r>
              <a:rPr lang="en-US" sz="1200" dirty="0">
                <a:latin typeface="Times New Roman" panose="02020603050405020304" pitchFamily="18"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2259708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982D01-8CEE-8945-B62C-6433BE76671B}"/>
              </a:ext>
            </a:extLst>
          </p:cNvPr>
          <p:cNvSpPr txBox="1"/>
          <p:nvPr/>
        </p:nvSpPr>
        <p:spPr>
          <a:xfrm>
            <a:off x="189465" y="119118"/>
            <a:ext cx="2085654"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Supplemental Figure 2</a:t>
            </a:r>
          </a:p>
        </p:txBody>
      </p:sp>
      <p:sp>
        <p:nvSpPr>
          <p:cNvPr id="5" name="TextBox 4">
            <a:extLst>
              <a:ext uri="{FF2B5EF4-FFF2-40B4-BE49-F238E27FC236}">
                <a16:creationId xmlns:a16="http://schemas.microsoft.com/office/drawing/2014/main" id="{137602A9-6626-304C-875E-AD43DB9B3A91}"/>
              </a:ext>
            </a:extLst>
          </p:cNvPr>
          <p:cNvSpPr txBox="1"/>
          <p:nvPr/>
        </p:nvSpPr>
        <p:spPr>
          <a:xfrm>
            <a:off x="177511" y="791868"/>
            <a:ext cx="36576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A</a:t>
            </a:r>
          </a:p>
        </p:txBody>
      </p:sp>
      <p:sp>
        <p:nvSpPr>
          <p:cNvPr id="6" name="TextBox 5">
            <a:extLst>
              <a:ext uri="{FF2B5EF4-FFF2-40B4-BE49-F238E27FC236}">
                <a16:creationId xmlns:a16="http://schemas.microsoft.com/office/drawing/2014/main" id="{3095E619-B4C7-2A45-B261-8B6796AA0F1F}"/>
              </a:ext>
            </a:extLst>
          </p:cNvPr>
          <p:cNvSpPr txBox="1"/>
          <p:nvPr/>
        </p:nvSpPr>
        <p:spPr>
          <a:xfrm>
            <a:off x="189465" y="2315789"/>
            <a:ext cx="36576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B</a:t>
            </a:r>
          </a:p>
        </p:txBody>
      </p:sp>
      <p:sp>
        <p:nvSpPr>
          <p:cNvPr id="8" name="Rectangle 7">
            <a:extLst>
              <a:ext uri="{FF2B5EF4-FFF2-40B4-BE49-F238E27FC236}">
                <a16:creationId xmlns:a16="http://schemas.microsoft.com/office/drawing/2014/main" id="{270B88E7-CAE1-D14B-8D7E-095E49DDB04A}"/>
              </a:ext>
            </a:extLst>
          </p:cNvPr>
          <p:cNvSpPr/>
          <p:nvPr/>
        </p:nvSpPr>
        <p:spPr>
          <a:xfrm>
            <a:off x="189465" y="4160870"/>
            <a:ext cx="6318998" cy="1538883"/>
          </a:xfrm>
          <a:prstGeom prst="rect">
            <a:avLst/>
          </a:prstGeom>
        </p:spPr>
        <p:txBody>
          <a:bodyPr wrap="square">
            <a:spAutoFit/>
          </a:bodyPr>
          <a:lstStyle/>
          <a:p>
            <a:pPr>
              <a:spcBef>
                <a:spcPts val="200"/>
              </a:spcBef>
              <a:spcAft>
                <a:spcPts val="1200"/>
              </a:spcAft>
            </a:pPr>
            <a:r>
              <a:rPr lang="en-US"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Supplemental Figure 2. PD1 and KLRG1 expression in T and NK cells derived from the BM or SPL of aged mice with </a:t>
            </a:r>
            <a:r>
              <a:rPr lang="en-US" sz="1200"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Vk</a:t>
            </a:r>
            <a:r>
              <a:rPr lang="en-US"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*MYC MM. </a:t>
            </a:r>
          </a:p>
          <a:p>
            <a:r>
              <a:rPr lang="en-US" sz="1200" dirty="0">
                <a:latin typeface="Times New Roman" panose="02020603050405020304" pitchFamily="18" charset="0"/>
                <a:ea typeface="Calibri" panose="020F0502020204030204" pitchFamily="34" charset="0"/>
                <a:cs typeface="Times New Roman" panose="02020603050405020304" pitchFamily="18" charset="0"/>
              </a:rPr>
              <a:t>A bar graph summarizing the frequency of CD4</a:t>
            </a:r>
            <a:r>
              <a:rPr lang="en-US"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US" sz="1200" dirty="0">
                <a:latin typeface="Times New Roman" panose="02020603050405020304" pitchFamily="18" charset="0"/>
                <a:ea typeface="Calibri" panose="020F0502020204030204" pitchFamily="34" charset="0"/>
                <a:cs typeface="Times New Roman" panose="02020603050405020304" pitchFamily="18" charset="0"/>
              </a:rPr>
              <a:t> T cells, CD8</a:t>
            </a:r>
            <a:r>
              <a:rPr lang="en-US"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US" sz="1200" dirty="0">
                <a:latin typeface="Times New Roman" panose="02020603050405020304" pitchFamily="18" charset="0"/>
                <a:ea typeface="Calibri" panose="020F0502020204030204" pitchFamily="34" charset="0"/>
                <a:cs typeface="Times New Roman" panose="02020603050405020304" pitchFamily="18" charset="0"/>
              </a:rPr>
              <a:t> T cells and NK cells of total live cells in the BM, </a:t>
            </a:r>
            <a:r>
              <a:rPr lang="en-US" sz="1200" b="1" dirty="0">
                <a:latin typeface="Times New Roman" panose="02020603050405020304" pitchFamily="18" charset="0"/>
                <a:ea typeface="Calibri" panose="020F0502020204030204" pitchFamily="34" charset="0"/>
                <a:cs typeface="Times New Roman" panose="02020603050405020304" pitchFamily="18" charset="0"/>
              </a:rPr>
              <a:t>A</a:t>
            </a:r>
            <a:r>
              <a:rPr lang="en-US" sz="1200" dirty="0">
                <a:latin typeface="Times New Roman" panose="02020603050405020304" pitchFamily="18" charset="0"/>
                <a:ea typeface="Calibri" panose="020F0502020204030204" pitchFamily="34" charset="0"/>
                <a:cs typeface="Times New Roman" panose="02020603050405020304" pitchFamily="18" charset="0"/>
              </a:rPr>
              <a:t>,</a:t>
            </a:r>
            <a:r>
              <a:rPr lang="en-US" sz="1200" b="1" dirty="0">
                <a:latin typeface="Times New Roman" panose="02020603050405020304" pitchFamily="18" charset="0"/>
                <a:ea typeface="Calibri" panose="020F0502020204030204" pitchFamily="34" charset="0"/>
                <a:cs typeface="Times New Roman" panose="02020603050405020304" pitchFamily="18" charset="0"/>
              </a:rPr>
              <a:t> </a:t>
            </a:r>
            <a:r>
              <a:rPr lang="en-US" sz="1200" dirty="0">
                <a:latin typeface="Times New Roman" panose="02020603050405020304" pitchFamily="18" charset="0"/>
                <a:ea typeface="Calibri" panose="020F0502020204030204" pitchFamily="34" charset="0"/>
                <a:cs typeface="Times New Roman" panose="02020603050405020304" pitchFamily="18" charset="0"/>
              </a:rPr>
              <a:t>or in the SPL, </a:t>
            </a:r>
            <a:r>
              <a:rPr lang="en-US" sz="1200" b="1" dirty="0">
                <a:latin typeface="Times New Roman" panose="02020603050405020304" pitchFamily="18" charset="0"/>
                <a:ea typeface="Calibri" panose="020F0502020204030204" pitchFamily="34" charset="0"/>
                <a:cs typeface="Times New Roman" panose="02020603050405020304" pitchFamily="18" charset="0"/>
              </a:rPr>
              <a:t>B</a:t>
            </a:r>
            <a:r>
              <a:rPr lang="en-US" sz="1200" dirty="0">
                <a:latin typeface="Times New Roman" panose="02020603050405020304" pitchFamily="18" charset="0"/>
                <a:ea typeface="Calibri" panose="020F0502020204030204" pitchFamily="34" charset="0"/>
                <a:cs typeface="Times New Roman" panose="02020603050405020304" pitchFamily="18" charset="0"/>
              </a:rPr>
              <a:t>, of </a:t>
            </a:r>
            <a:r>
              <a:rPr lang="en-US" sz="1200" i="1" dirty="0">
                <a:latin typeface="Times New Roman" panose="02020603050405020304" pitchFamily="18" charset="0"/>
                <a:ea typeface="Calibri" panose="020F0502020204030204" pitchFamily="34" charset="0"/>
                <a:cs typeface="Times New Roman" panose="02020603050405020304" pitchFamily="18" charset="0"/>
              </a:rPr>
              <a:t>de novo</a:t>
            </a:r>
            <a:r>
              <a:rPr lang="en-US" sz="1200" dirty="0">
                <a:latin typeface="Times New Roman" panose="02020603050405020304" pitchFamily="18" charset="0"/>
                <a:ea typeface="Calibri" panose="020F0502020204030204" pitchFamily="34" charset="0"/>
                <a:cs typeface="Times New Roman" panose="02020603050405020304" pitchFamily="18" charset="0"/>
              </a:rPr>
              <a:t> </a:t>
            </a:r>
            <a:r>
              <a:rPr lang="en-US" sz="1200" dirty="0" err="1">
                <a:latin typeface="Times New Roman" panose="02020603050405020304" pitchFamily="18" charset="0"/>
                <a:ea typeface="Calibri" panose="020F0502020204030204" pitchFamily="34" charset="0"/>
                <a:cs typeface="Times New Roman" panose="02020603050405020304" pitchFamily="18" charset="0"/>
              </a:rPr>
              <a:t>Vk</a:t>
            </a:r>
            <a:r>
              <a:rPr lang="en-US" sz="1200" dirty="0">
                <a:latin typeface="Times New Roman" panose="02020603050405020304" pitchFamily="18" charset="0"/>
                <a:ea typeface="Calibri" panose="020F0502020204030204" pitchFamily="34" charset="0"/>
                <a:cs typeface="Times New Roman" panose="02020603050405020304" pitchFamily="18" charset="0"/>
              </a:rPr>
              <a:t>*MYC mice with MM, measured by FCM. Subsequent bars represent the mean frequency of parent cell type expressing PD1, KLRG1, or both. </a:t>
            </a:r>
            <a:r>
              <a:rPr lang="en-US" sz="1200" dirty="0">
                <a:latin typeface="Times New Roman" panose="02020603050405020304" pitchFamily="18" charset="0"/>
                <a:ea typeface="Calibri" panose="020F0502020204030204" pitchFamily="34" charset="0"/>
              </a:rPr>
              <a:t>Unpaired T test </a:t>
            </a:r>
            <a:r>
              <a:rPr lang="en-US" sz="1200" i="1" dirty="0">
                <a:latin typeface="Times New Roman" panose="02020603050405020304" pitchFamily="18" charset="0"/>
                <a:ea typeface="Calibri" panose="020F0502020204030204" pitchFamily="34" charset="0"/>
              </a:rPr>
              <a:t>P </a:t>
            </a:r>
            <a:r>
              <a:rPr lang="en-US" sz="1200" dirty="0">
                <a:latin typeface="Times New Roman" panose="02020603050405020304" pitchFamily="18" charset="0"/>
                <a:ea typeface="Calibri" panose="020F0502020204030204" pitchFamily="34" charset="0"/>
              </a:rPr>
              <a:t>values are represented by *. * </a:t>
            </a:r>
            <a:r>
              <a:rPr lang="en-US" sz="1200" i="1" dirty="0">
                <a:latin typeface="Times New Roman" panose="02020603050405020304" pitchFamily="18" charset="0"/>
                <a:ea typeface="Calibri" panose="020F0502020204030204" pitchFamily="34" charset="0"/>
              </a:rPr>
              <a:t>P &lt; </a:t>
            </a:r>
            <a:r>
              <a:rPr lang="en-US" sz="1200" dirty="0">
                <a:latin typeface="Times New Roman" panose="02020603050405020304" pitchFamily="18" charset="0"/>
                <a:ea typeface="Calibri" panose="020F0502020204030204" pitchFamily="34" charset="0"/>
              </a:rPr>
              <a:t>0.05; **</a:t>
            </a:r>
            <a:r>
              <a:rPr lang="en-US" sz="1200" i="1" dirty="0">
                <a:latin typeface="Times New Roman" panose="02020603050405020304" pitchFamily="18" charset="0"/>
                <a:ea typeface="Calibri" panose="020F0502020204030204" pitchFamily="34" charset="0"/>
              </a:rPr>
              <a:t>P &lt; </a:t>
            </a:r>
            <a:r>
              <a:rPr lang="en-US" sz="1200" dirty="0">
                <a:latin typeface="Times New Roman" panose="02020603050405020304" pitchFamily="18" charset="0"/>
                <a:ea typeface="Calibri" panose="020F0502020204030204" pitchFamily="34" charset="0"/>
              </a:rPr>
              <a:t>0.01; ***</a:t>
            </a:r>
            <a:r>
              <a:rPr lang="en-US" sz="1200" i="1" dirty="0">
                <a:latin typeface="Times New Roman" panose="02020603050405020304" pitchFamily="18" charset="0"/>
                <a:ea typeface="Calibri" panose="020F0502020204030204" pitchFamily="34" charset="0"/>
              </a:rPr>
              <a:t>P &lt; </a:t>
            </a:r>
            <a:r>
              <a:rPr lang="en-US" sz="1200" dirty="0">
                <a:latin typeface="Times New Roman" panose="02020603050405020304" pitchFamily="18" charset="0"/>
                <a:ea typeface="Calibri" panose="020F0502020204030204" pitchFamily="34" charset="0"/>
              </a:rPr>
              <a:t>0.001; ****</a:t>
            </a:r>
            <a:r>
              <a:rPr lang="en-US" sz="1200" i="1" dirty="0">
                <a:latin typeface="Times New Roman" panose="02020603050405020304" pitchFamily="18" charset="0"/>
                <a:ea typeface="Calibri" panose="020F0502020204030204" pitchFamily="34" charset="0"/>
              </a:rPr>
              <a:t>P </a:t>
            </a:r>
            <a:r>
              <a:rPr lang="en-US" sz="1200" i="1">
                <a:latin typeface="Times New Roman" panose="02020603050405020304" pitchFamily="18" charset="0"/>
                <a:ea typeface="Calibri" panose="020F0502020204030204" pitchFamily="34" charset="0"/>
              </a:rPr>
              <a:t>&lt; </a:t>
            </a:r>
            <a:r>
              <a:rPr lang="en-US" sz="1200">
                <a:latin typeface="Times New Roman" panose="02020603050405020304" pitchFamily="18" charset="0"/>
                <a:ea typeface="Calibri" panose="020F0502020204030204" pitchFamily="34" charset="0"/>
              </a:rPr>
              <a:t>0.0001. </a:t>
            </a:r>
            <a:endParaRPr lang="en-US" sz="1200"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EB1CA792-93EF-A043-9608-DE03C70D63EB}"/>
              </a:ext>
            </a:extLst>
          </p:cNvPr>
          <p:cNvPicPr>
            <a:picLocks noChangeAspect="1"/>
          </p:cNvPicPr>
          <p:nvPr/>
        </p:nvPicPr>
        <p:blipFill>
          <a:blip r:embed="rId3"/>
          <a:stretch>
            <a:fillRect/>
          </a:stretch>
        </p:blipFill>
        <p:spPr>
          <a:xfrm>
            <a:off x="292516" y="699881"/>
            <a:ext cx="4405086" cy="3324473"/>
          </a:xfrm>
          <a:prstGeom prst="rect">
            <a:avLst/>
          </a:prstGeom>
        </p:spPr>
      </p:pic>
      <p:sp>
        <p:nvSpPr>
          <p:cNvPr id="7" name="Rectangle 6">
            <a:extLst>
              <a:ext uri="{FF2B5EF4-FFF2-40B4-BE49-F238E27FC236}">
                <a16:creationId xmlns:a16="http://schemas.microsoft.com/office/drawing/2014/main" id="{64EC689C-AA74-B04B-8731-48128B3927CF}"/>
              </a:ext>
            </a:extLst>
          </p:cNvPr>
          <p:cNvSpPr/>
          <p:nvPr/>
        </p:nvSpPr>
        <p:spPr>
          <a:xfrm>
            <a:off x="3591548" y="2549729"/>
            <a:ext cx="1221059" cy="126385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3235626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410DB0D-1495-1A48-A085-BBEF021A73F6}"/>
              </a:ext>
            </a:extLst>
          </p:cNvPr>
          <p:cNvSpPr txBox="1"/>
          <p:nvPr/>
        </p:nvSpPr>
        <p:spPr>
          <a:xfrm>
            <a:off x="299418" y="595342"/>
            <a:ext cx="36576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A</a:t>
            </a:r>
          </a:p>
        </p:txBody>
      </p:sp>
      <p:sp>
        <p:nvSpPr>
          <p:cNvPr id="5" name="TextBox 4">
            <a:extLst>
              <a:ext uri="{FF2B5EF4-FFF2-40B4-BE49-F238E27FC236}">
                <a16:creationId xmlns:a16="http://schemas.microsoft.com/office/drawing/2014/main" id="{FB3B785A-82EC-734A-9727-9CC219DA8803}"/>
              </a:ext>
            </a:extLst>
          </p:cNvPr>
          <p:cNvSpPr txBox="1"/>
          <p:nvPr/>
        </p:nvSpPr>
        <p:spPr>
          <a:xfrm>
            <a:off x="1753830" y="587827"/>
            <a:ext cx="36576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B</a:t>
            </a:r>
          </a:p>
        </p:txBody>
      </p:sp>
      <p:sp>
        <p:nvSpPr>
          <p:cNvPr id="6" name="TextBox 5">
            <a:extLst>
              <a:ext uri="{FF2B5EF4-FFF2-40B4-BE49-F238E27FC236}">
                <a16:creationId xmlns:a16="http://schemas.microsoft.com/office/drawing/2014/main" id="{BD4B8C29-12A2-B646-9CEE-AE1E3BDFF3F3}"/>
              </a:ext>
            </a:extLst>
          </p:cNvPr>
          <p:cNvSpPr txBox="1"/>
          <p:nvPr/>
        </p:nvSpPr>
        <p:spPr>
          <a:xfrm>
            <a:off x="227224" y="142256"/>
            <a:ext cx="2085654"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Supplemental Figure 3</a:t>
            </a:r>
          </a:p>
        </p:txBody>
      </p:sp>
      <p:pic>
        <p:nvPicPr>
          <p:cNvPr id="7" name="Picture 6">
            <a:extLst>
              <a:ext uri="{FF2B5EF4-FFF2-40B4-BE49-F238E27FC236}">
                <a16:creationId xmlns:a16="http://schemas.microsoft.com/office/drawing/2014/main" id="{B53CB0E8-A3AB-F349-98AB-0759EDE1E519}"/>
              </a:ext>
            </a:extLst>
          </p:cNvPr>
          <p:cNvPicPr>
            <a:picLocks noChangeAspect="1"/>
          </p:cNvPicPr>
          <p:nvPr/>
        </p:nvPicPr>
        <p:blipFill rotWithShape="1">
          <a:blip r:embed="rId3"/>
          <a:srcRect l="27900"/>
          <a:stretch/>
        </p:blipFill>
        <p:spPr>
          <a:xfrm>
            <a:off x="3123868" y="864801"/>
            <a:ext cx="3359058" cy="2127688"/>
          </a:xfrm>
          <a:prstGeom prst="rect">
            <a:avLst/>
          </a:prstGeom>
        </p:spPr>
      </p:pic>
      <p:sp>
        <p:nvSpPr>
          <p:cNvPr id="8" name="Rectangle 7">
            <a:extLst>
              <a:ext uri="{FF2B5EF4-FFF2-40B4-BE49-F238E27FC236}">
                <a16:creationId xmlns:a16="http://schemas.microsoft.com/office/drawing/2014/main" id="{D24BFC3D-3FB7-ED44-B986-14CD08F555F3}"/>
              </a:ext>
            </a:extLst>
          </p:cNvPr>
          <p:cNvSpPr/>
          <p:nvPr/>
        </p:nvSpPr>
        <p:spPr>
          <a:xfrm>
            <a:off x="329184" y="3236274"/>
            <a:ext cx="6199632" cy="2092881"/>
          </a:xfrm>
          <a:prstGeom prst="rect">
            <a:avLst/>
          </a:prstGeom>
        </p:spPr>
        <p:txBody>
          <a:bodyPr wrap="square">
            <a:spAutoFit/>
          </a:bodyPr>
          <a:lstStyle/>
          <a:p>
            <a:pPr>
              <a:spcBef>
                <a:spcPts val="200"/>
              </a:spcBef>
              <a:spcAft>
                <a:spcPts val="1200"/>
              </a:spcAft>
            </a:pPr>
            <a:r>
              <a:rPr lang="en-US"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Supplemental Figure 3. Gamma-secretase inhibition does not improve survival after BCMA-CD3 targeting BsAb in Vk*MYC MM. </a:t>
            </a:r>
          </a:p>
          <a:p>
            <a:r>
              <a:rPr lang="en-US" sz="1200" dirty="0">
                <a:latin typeface="Times New Roman" panose="02020603050405020304" pitchFamily="18" charset="0"/>
                <a:ea typeface="Calibri" panose="020F0502020204030204" pitchFamily="34" charset="0"/>
                <a:cs typeface="Times New Roman" panose="02020603050405020304" pitchFamily="18" charset="0"/>
              </a:rPr>
              <a:t>WT mice bearing Vk12598 tumor cell line were treated once per week for two weeks with anti-KLH/CD3 BsAb or anti-BCMA/CD3 BsAb (1 mg/kg) with or without LY-411575-I (1.25 mg/kg) by IP injection. </a:t>
            </a:r>
            <a:r>
              <a:rPr lang="en-US" sz="1200" b="1" dirty="0">
                <a:latin typeface="Times New Roman" panose="02020603050405020304" pitchFamily="18" charset="0"/>
                <a:ea typeface="Calibri" panose="020F0502020204030204" pitchFamily="34" charset="0"/>
                <a:cs typeface="Times New Roman" panose="02020603050405020304" pitchFamily="18" charset="0"/>
              </a:rPr>
              <a:t>A, B. </a:t>
            </a:r>
            <a:r>
              <a:rPr lang="en-US" sz="1200" dirty="0">
                <a:latin typeface="Times New Roman" panose="02020603050405020304" pitchFamily="18" charset="0"/>
                <a:ea typeface="Calibri" panose="020F0502020204030204" pitchFamily="34" charset="0"/>
                <a:cs typeface="Times New Roman" panose="02020603050405020304" pitchFamily="18" charset="0"/>
              </a:rPr>
              <a:t>Relative M-spike levels (% of day 0) in Vk12598 tumor bearing mice measured 7 or 14 days after treatment. Each dot represents an M-spike from an individual mouse. Mice shown in (</a:t>
            </a:r>
            <a:r>
              <a:rPr lang="en-US" sz="1200" b="1" dirty="0">
                <a:latin typeface="Times New Roman" panose="02020603050405020304" pitchFamily="18" charset="0"/>
                <a:ea typeface="Calibri" panose="020F0502020204030204" pitchFamily="34" charset="0"/>
                <a:cs typeface="Times New Roman" panose="02020603050405020304" pitchFamily="18" charset="0"/>
              </a:rPr>
              <a:t>A</a:t>
            </a:r>
            <a:r>
              <a:rPr lang="en-US" sz="1200" dirty="0">
                <a:latin typeface="Times New Roman" panose="02020603050405020304" pitchFamily="18" charset="0"/>
                <a:ea typeface="Calibri" panose="020F0502020204030204" pitchFamily="34" charset="0"/>
                <a:cs typeface="Times New Roman" panose="02020603050405020304" pitchFamily="18" charset="0"/>
              </a:rPr>
              <a:t>) were selected for those with high tumor burden at initial treatment (M-spike &gt; 0.4). Bars show mean M-spike levels with SD. </a:t>
            </a:r>
            <a:r>
              <a:rPr lang="en-US" sz="1200" b="1" dirty="0">
                <a:latin typeface="Times New Roman" panose="02020603050405020304" pitchFamily="18" charset="0"/>
                <a:ea typeface="Calibri" panose="020F0502020204030204" pitchFamily="34" charset="0"/>
                <a:cs typeface="Times New Roman" panose="02020603050405020304" pitchFamily="18" charset="0"/>
              </a:rPr>
              <a:t>C. </a:t>
            </a:r>
            <a:r>
              <a:rPr lang="en-US" sz="1200" dirty="0">
                <a:latin typeface="Times New Roman" panose="02020603050405020304" pitchFamily="18" charset="0"/>
                <a:ea typeface="Calibri" panose="020F0502020204030204" pitchFamily="34" charset="0"/>
                <a:cs typeface="Times New Roman" panose="02020603050405020304" pitchFamily="18" charset="0"/>
              </a:rPr>
              <a:t>Kaplan-Meier survival plot in days from the initiation of treatment of Vk12598 tumor bearing mice receiving treatments in (</a:t>
            </a:r>
            <a:r>
              <a:rPr lang="en-US" sz="1200" b="1" dirty="0">
                <a:latin typeface="Times New Roman" panose="02020603050405020304" pitchFamily="18" charset="0"/>
                <a:ea typeface="Calibri" panose="020F0502020204030204" pitchFamily="34" charset="0"/>
                <a:cs typeface="Times New Roman" panose="02020603050405020304" pitchFamily="18" charset="0"/>
              </a:rPr>
              <a:t>A, B</a:t>
            </a:r>
            <a:r>
              <a:rPr lang="en-US" sz="1200" dirty="0">
                <a:latin typeface="Times New Roman" panose="02020603050405020304" pitchFamily="18" charset="0"/>
                <a:ea typeface="Calibri" panose="020F0502020204030204" pitchFamily="34" charset="0"/>
                <a:cs typeface="Times New Roman" panose="02020603050405020304" pitchFamily="18" charset="0"/>
              </a:rPr>
              <a:t>). Unpaired T test </a:t>
            </a:r>
            <a:r>
              <a:rPr lang="en-US" sz="1200" i="1" dirty="0">
                <a:latin typeface="Times New Roman" panose="02020603050405020304" pitchFamily="18" charset="0"/>
                <a:ea typeface="Calibri" panose="020F0502020204030204" pitchFamily="34" charset="0"/>
                <a:cs typeface="Times New Roman" panose="02020603050405020304" pitchFamily="18" charset="0"/>
              </a:rPr>
              <a:t>P</a:t>
            </a:r>
            <a:r>
              <a:rPr lang="en-US" sz="1200" dirty="0">
                <a:latin typeface="Times New Roman" panose="02020603050405020304" pitchFamily="18" charset="0"/>
                <a:ea typeface="Calibri" panose="020F0502020204030204" pitchFamily="34" charset="0"/>
                <a:cs typeface="Times New Roman" panose="02020603050405020304" pitchFamily="18" charset="0"/>
              </a:rPr>
              <a:t> values in A, B, are represented by *. * </a:t>
            </a:r>
            <a:r>
              <a:rPr lang="en-US" sz="1200" i="1" dirty="0">
                <a:latin typeface="Times New Roman" panose="02020603050405020304" pitchFamily="18" charset="0"/>
                <a:ea typeface="Calibri" panose="020F0502020204030204" pitchFamily="34" charset="0"/>
                <a:cs typeface="Times New Roman" panose="02020603050405020304" pitchFamily="18" charset="0"/>
              </a:rPr>
              <a:t>P</a:t>
            </a:r>
            <a:r>
              <a:rPr lang="en-US" sz="1200" dirty="0">
                <a:latin typeface="Times New Roman" panose="02020603050405020304" pitchFamily="18" charset="0"/>
                <a:ea typeface="Calibri" panose="020F0502020204030204" pitchFamily="34" charset="0"/>
                <a:cs typeface="Times New Roman" panose="02020603050405020304" pitchFamily="18" charset="0"/>
              </a:rPr>
              <a:t> &lt; 0.05. </a:t>
            </a:r>
          </a:p>
        </p:txBody>
      </p:sp>
      <p:sp>
        <p:nvSpPr>
          <p:cNvPr id="9" name="TextBox 8">
            <a:extLst>
              <a:ext uri="{FF2B5EF4-FFF2-40B4-BE49-F238E27FC236}">
                <a16:creationId xmlns:a16="http://schemas.microsoft.com/office/drawing/2014/main" id="{B6554C5F-0138-9041-997F-AC8FC49A4395}"/>
              </a:ext>
            </a:extLst>
          </p:cNvPr>
          <p:cNvSpPr txBox="1"/>
          <p:nvPr/>
        </p:nvSpPr>
        <p:spPr>
          <a:xfrm>
            <a:off x="3256615" y="602271"/>
            <a:ext cx="36576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C</a:t>
            </a:r>
          </a:p>
        </p:txBody>
      </p:sp>
      <p:pic>
        <p:nvPicPr>
          <p:cNvPr id="3" name="Picture 2">
            <a:extLst>
              <a:ext uri="{FF2B5EF4-FFF2-40B4-BE49-F238E27FC236}">
                <a16:creationId xmlns:a16="http://schemas.microsoft.com/office/drawing/2014/main" id="{66D4E55F-611D-534B-AA47-F9B17A13C60C}"/>
              </a:ext>
            </a:extLst>
          </p:cNvPr>
          <p:cNvPicPr>
            <a:picLocks noChangeAspect="1"/>
          </p:cNvPicPr>
          <p:nvPr/>
        </p:nvPicPr>
        <p:blipFill>
          <a:blip r:embed="rId4"/>
          <a:stretch>
            <a:fillRect/>
          </a:stretch>
        </p:blipFill>
        <p:spPr>
          <a:xfrm>
            <a:off x="435552" y="774267"/>
            <a:ext cx="1416360" cy="2341497"/>
          </a:xfrm>
          <a:prstGeom prst="rect">
            <a:avLst/>
          </a:prstGeom>
        </p:spPr>
      </p:pic>
      <p:pic>
        <p:nvPicPr>
          <p:cNvPr id="11" name="Picture 10">
            <a:extLst>
              <a:ext uri="{FF2B5EF4-FFF2-40B4-BE49-F238E27FC236}">
                <a16:creationId xmlns:a16="http://schemas.microsoft.com/office/drawing/2014/main" id="{7176173E-4DDE-4D4B-8AEA-130BD459291B}"/>
              </a:ext>
            </a:extLst>
          </p:cNvPr>
          <p:cNvPicPr>
            <a:picLocks noChangeAspect="1"/>
          </p:cNvPicPr>
          <p:nvPr/>
        </p:nvPicPr>
        <p:blipFill>
          <a:blip r:embed="rId5"/>
          <a:stretch>
            <a:fillRect/>
          </a:stretch>
        </p:blipFill>
        <p:spPr>
          <a:xfrm>
            <a:off x="1851912" y="774267"/>
            <a:ext cx="1444832" cy="2331433"/>
          </a:xfrm>
          <a:prstGeom prst="rect">
            <a:avLst/>
          </a:prstGeom>
        </p:spPr>
      </p:pic>
      <p:cxnSp>
        <p:nvCxnSpPr>
          <p:cNvPr id="10" name="Straight Connector 9">
            <a:extLst>
              <a:ext uri="{FF2B5EF4-FFF2-40B4-BE49-F238E27FC236}">
                <a16:creationId xmlns:a16="http://schemas.microsoft.com/office/drawing/2014/main" id="{B6D352D4-C7CE-2646-8C7B-DB60FB514CAE}"/>
              </a:ext>
            </a:extLst>
          </p:cNvPr>
          <p:cNvCxnSpPr/>
          <p:nvPr/>
        </p:nvCxnSpPr>
        <p:spPr>
          <a:xfrm>
            <a:off x="6445451" y="1251679"/>
            <a:ext cx="0" cy="179882"/>
          </a:xfrm>
          <a:prstGeom prst="line">
            <a:avLst/>
          </a:prstGeom>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7DA5E70D-A0A9-A04B-9B20-C15715F77678}"/>
              </a:ext>
            </a:extLst>
          </p:cNvPr>
          <p:cNvSpPr txBox="1"/>
          <p:nvPr/>
        </p:nvSpPr>
        <p:spPr>
          <a:xfrm>
            <a:off x="6399963" y="1216117"/>
            <a:ext cx="36575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ns</a:t>
            </a:r>
          </a:p>
        </p:txBody>
      </p:sp>
    </p:spTree>
    <p:extLst>
      <p:ext uri="{BB962C8B-B14F-4D97-AF65-F5344CB8AC3E}">
        <p14:creationId xmlns:p14="http://schemas.microsoft.com/office/powerpoint/2010/main" val="1410477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B935A69-B7FE-694A-8503-291F3F8CBD6D}"/>
              </a:ext>
            </a:extLst>
          </p:cNvPr>
          <p:cNvPicPr>
            <a:picLocks noChangeAspect="1"/>
          </p:cNvPicPr>
          <p:nvPr/>
        </p:nvPicPr>
        <p:blipFill rotWithShape="1">
          <a:blip r:embed="rId3"/>
          <a:srcRect b="50638"/>
          <a:stretch/>
        </p:blipFill>
        <p:spPr>
          <a:xfrm>
            <a:off x="0" y="364885"/>
            <a:ext cx="6858000" cy="4380886"/>
          </a:xfrm>
          <a:prstGeom prst="rect">
            <a:avLst/>
          </a:prstGeom>
        </p:spPr>
      </p:pic>
      <p:sp>
        <p:nvSpPr>
          <p:cNvPr id="5" name="TextBox 4">
            <a:extLst>
              <a:ext uri="{FF2B5EF4-FFF2-40B4-BE49-F238E27FC236}">
                <a16:creationId xmlns:a16="http://schemas.microsoft.com/office/drawing/2014/main" id="{794EE72C-7E98-8241-B1DB-4E4AB273869A}"/>
              </a:ext>
            </a:extLst>
          </p:cNvPr>
          <p:cNvSpPr txBox="1"/>
          <p:nvPr/>
        </p:nvSpPr>
        <p:spPr>
          <a:xfrm>
            <a:off x="167149" y="210996"/>
            <a:ext cx="2251586"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Supplemental Figure 4</a:t>
            </a:r>
          </a:p>
        </p:txBody>
      </p:sp>
      <p:sp>
        <p:nvSpPr>
          <p:cNvPr id="2" name="Rectangle 1">
            <a:extLst>
              <a:ext uri="{FF2B5EF4-FFF2-40B4-BE49-F238E27FC236}">
                <a16:creationId xmlns:a16="http://schemas.microsoft.com/office/drawing/2014/main" id="{E0097DDD-9FFD-9D46-A380-F1FEE28BD81A}"/>
              </a:ext>
            </a:extLst>
          </p:cNvPr>
          <p:cNvSpPr/>
          <p:nvPr/>
        </p:nvSpPr>
        <p:spPr>
          <a:xfrm>
            <a:off x="167149" y="3371671"/>
            <a:ext cx="6523701" cy="1200329"/>
          </a:xfrm>
          <a:prstGeom prst="rect">
            <a:avLst/>
          </a:prstGeom>
        </p:spPr>
        <p:txBody>
          <a:bodyPr wrap="square">
            <a:spAutoFit/>
          </a:bodyPr>
          <a:lstStyle/>
          <a:p>
            <a:r>
              <a:rPr lang="en-US" sz="1200" b="1" dirty="0">
                <a:latin typeface="Times New Roman" panose="02020603050405020304" pitchFamily="18" charset="0"/>
                <a:ea typeface="Calibri" panose="020F0502020204030204" pitchFamily="34" charset="0"/>
                <a:cs typeface="Times New Roman" panose="02020603050405020304" pitchFamily="18" charset="0"/>
              </a:rPr>
              <a:t>Supplemental Figure 4.</a:t>
            </a:r>
            <a:r>
              <a:rPr lang="en-US" sz="1200" dirty="0">
                <a:latin typeface="Times New Roman" panose="02020603050405020304" pitchFamily="18" charset="0"/>
                <a:ea typeface="Calibri" panose="020F0502020204030204" pitchFamily="34" charset="0"/>
                <a:cs typeface="Times New Roman" panose="02020603050405020304" pitchFamily="18" charset="0"/>
              </a:rPr>
              <a:t> </a:t>
            </a:r>
            <a:r>
              <a:rPr lang="en-US" sz="1200" b="1" dirty="0">
                <a:latin typeface="Times New Roman" panose="02020603050405020304" pitchFamily="18" charset="0"/>
                <a:ea typeface="Calibri" panose="020F0502020204030204" pitchFamily="34" charset="0"/>
                <a:cs typeface="Times New Roman" panose="02020603050405020304" pitchFamily="18" charset="0"/>
              </a:rPr>
              <a:t>T cell intrinsic </a:t>
            </a:r>
            <a:r>
              <a:rPr lang="en-US" sz="1200" b="1" dirty="0" err="1">
                <a:latin typeface="Times New Roman" panose="02020603050405020304" pitchFamily="18" charset="0"/>
                <a:ea typeface="Calibri" panose="020F0502020204030204" pitchFamily="34" charset="0"/>
                <a:cs typeface="Times New Roman" panose="02020603050405020304" pitchFamily="18" charset="0"/>
              </a:rPr>
              <a:t>Cereblon</a:t>
            </a:r>
            <a:r>
              <a:rPr lang="en-US" sz="1200" b="1" dirty="0">
                <a:latin typeface="Times New Roman" panose="02020603050405020304" pitchFamily="18" charset="0"/>
                <a:ea typeface="Calibri" panose="020F0502020204030204" pitchFamily="34" charset="0"/>
                <a:cs typeface="Times New Roman" panose="02020603050405020304" pitchFamily="18" charset="0"/>
              </a:rPr>
              <a:t> role in the efficacy of </a:t>
            </a:r>
            <a:r>
              <a:rPr lang="en-US" sz="1200" b="1" dirty="0" err="1">
                <a:latin typeface="Times New Roman" panose="02020603050405020304" pitchFamily="18" charset="0"/>
                <a:ea typeface="Calibri" panose="020F0502020204030204" pitchFamily="34" charset="0"/>
                <a:cs typeface="Times New Roman" panose="02020603050405020304" pitchFamily="18" charset="0"/>
              </a:rPr>
              <a:t>IMiDs</a:t>
            </a:r>
            <a:r>
              <a:rPr lang="en-US" sz="1200" b="1" dirty="0">
                <a:latin typeface="Times New Roman" panose="02020603050405020304" pitchFamily="18" charset="0"/>
                <a:ea typeface="Calibri" panose="020F0502020204030204" pitchFamily="34" charset="0"/>
                <a:cs typeface="Times New Roman" panose="02020603050405020304" pitchFamily="18" charset="0"/>
              </a:rPr>
              <a:t> and BCMA/CD3 </a:t>
            </a:r>
            <a:r>
              <a:rPr lang="en-US" sz="1200" b="1" dirty="0" err="1">
                <a:latin typeface="Times New Roman" panose="02020603050405020304" pitchFamily="18" charset="0"/>
                <a:ea typeface="Calibri" panose="020F0502020204030204" pitchFamily="34" charset="0"/>
                <a:cs typeface="Times New Roman" panose="02020603050405020304" pitchFamily="18" charset="0"/>
              </a:rPr>
              <a:t>BsAb</a:t>
            </a:r>
            <a:r>
              <a:rPr lang="en-US" sz="1200" dirty="0">
                <a:latin typeface="Times New Roman" panose="02020603050405020304" pitchFamily="18" charset="0"/>
                <a:ea typeface="Calibri" panose="020F0502020204030204" pitchFamily="34" charset="0"/>
                <a:cs typeface="Times New Roman" panose="02020603050405020304" pitchFamily="18" charset="0"/>
              </a:rPr>
              <a:t>. </a:t>
            </a:r>
            <a:r>
              <a:rPr lang="en-US" sz="1200" b="1" dirty="0">
                <a:latin typeface="Times New Roman" panose="02020603050405020304" pitchFamily="18" charset="0"/>
                <a:ea typeface="Calibri" panose="020F0502020204030204" pitchFamily="34" charset="0"/>
                <a:cs typeface="Times New Roman" panose="02020603050405020304" pitchFamily="18" charset="0"/>
              </a:rPr>
              <a:t>A.</a:t>
            </a:r>
            <a:r>
              <a:rPr lang="en-US" sz="1200" dirty="0">
                <a:latin typeface="Times New Roman" panose="02020603050405020304" pitchFamily="18" charset="0"/>
                <a:ea typeface="Calibri" panose="020F0502020204030204" pitchFamily="34" charset="0"/>
                <a:cs typeface="Times New Roman" panose="02020603050405020304" pitchFamily="18" charset="0"/>
              </a:rPr>
              <a:t> The survival of Vk32245</a:t>
            </a:r>
            <a:r>
              <a:rPr lang="en-US" sz="1200" baseline="30000" dirty="0">
                <a:latin typeface="Times New Roman" panose="02020603050405020304" pitchFamily="18" charset="0"/>
                <a:ea typeface="Calibri" panose="020F0502020204030204" pitchFamily="34" charset="0"/>
                <a:cs typeface="Times New Roman" panose="02020603050405020304" pitchFamily="18" charset="0"/>
              </a:rPr>
              <a:t>VITRO</a:t>
            </a:r>
            <a:r>
              <a:rPr lang="en-US" sz="1200" dirty="0">
                <a:latin typeface="Times New Roman" panose="02020603050405020304" pitchFamily="18" charset="0"/>
                <a:ea typeface="Calibri" panose="020F0502020204030204" pitchFamily="34" charset="0"/>
                <a:cs typeface="Times New Roman" panose="02020603050405020304" pitchFamily="18" charset="0"/>
              </a:rPr>
              <a:t> expressing the empty vector, co-cultured with purified T cells from WT- or hC343 mice and exposed to anti-BCMA/CD3 with or without Pom is shown, normalized to the untreated conditions. </a:t>
            </a:r>
            <a:r>
              <a:rPr lang="en-US" sz="1200" b="1" dirty="0">
                <a:latin typeface="Times New Roman" panose="02020603050405020304" pitchFamily="18" charset="0"/>
                <a:ea typeface="Calibri" panose="020F0502020204030204" pitchFamily="34" charset="0"/>
                <a:cs typeface="Times New Roman" panose="02020603050405020304" pitchFamily="18" charset="0"/>
              </a:rPr>
              <a:t>B</a:t>
            </a:r>
            <a:r>
              <a:rPr lang="en-US" sz="1200" dirty="0">
                <a:latin typeface="Times New Roman" panose="02020603050405020304" pitchFamily="18" charset="0"/>
                <a:ea typeface="Calibri" panose="020F0502020204030204" pitchFamily="34" charset="0"/>
                <a:cs typeface="Times New Roman" panose="02020603050405020304" pitchFamily="18" charset="0"/>
              </a:rPr>
              <a:t>. The proliferation of CD8</a:t>
            </a:r>
            <a:r>
              <a:rPr lang="en-US"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US" sz="1200" dirty="0">
                <a:latin typeface="Times New Roman" panose="02020603050405020304" pitchFamily="18" charset="0"/>
                <a:ea typeface="Calibri" panose="020F0502020204030204" pitchFamily="34" charset="0"/>
                <a:cs typeface="Times New Roman" panose="02020603050405020304" pitchFamily="18" charset="0"/>
              </a:rPr>
              <a:t> T cells from the conditions in (</a:t>
            </a:r>
            <a:r>
              <a:rPr lang="en-US" sz="1200" b="1" dirty="0">
                <a:latin typeface="Times New Roman" panose="02020603050405020304" pitchFamily="18" charset="0"/>
                <a:ea typeface="Calibri" panose="020F0502020204030204" pitchFamily="34" charset="0"/>
                <a:cs typeface="Times New Roman" panose="02020603050405020304" pitchFamily="18" charset="0"/>
              </a:rPr>
              <a:t>A</a:t>
            </a:r>
            <a:r>
              <a:rPr lang="en-US" sz="1200" dirty="0">
                <a:latin typeface="Times New Roman" panose="02020603050405020304" pitchFamily="18" charset="0"/>
                <a:ea typeface="Calibri" panose="020F0502020204030204" pitchFamily="34" charset="0"/>
                <a:cs typeface="Times New Roman" panose="02020603050405020304" pitchFamily="18" charset="0"/>
              </a:rPr>
              <a:t>) were quantified by dilution of cytoplasmic CFSE by FCM. Bars indicate the fraction of total cells that proliferated (1 = 100%) and the SEM.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21368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412C20E-6582-354C-BABF-98441320C8FC}"/>
              </a:ext>
            </a:extLst>
          </p:cNvPr>
          <p:cNvSpPr txBox="1"/>
          <p:nvPr/>
        </p:nvSpPr>
        <p:spPr>
          <a:xfrm>
            <a:off x="111760" y="93830"/>
            <a:ext cx="2085654"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Supplemental Figure 5</a:t>
            </a:r>
          </a:p>
        </p:txBody>
      </p:sp>
      <p:pic>
        <p:nvPicPr>
          <p:cNvPr id="4" name="Picture 3">
            <a:extLst>
              <a:ext uri="{FF2B5EF4-FFF2-40B4-BE49-F238E27FC236}">
                <a16:creationId xmlns:a16="http://schemas.microsoft.com/office/drawing/2014/main" id="{E5602938-674B-8849-9ED4-B342B92C8B77}"/>
              </a:ext>
            </a:extLst>
          </p:cNvPr>
          <p:cNvPicPr>
            <a:picLocks noChangeAspect="1"/>
          </p:cNvPicPr>
          <p:nvPr/>
        </p:nvPicPr>
        <p:blipFill rotWithShape="1">
          <a:blip r:embed="rId3"/>
          <a:srcRect b="15501"/>
          <a:stretch/>
        </p:blipFill>
        <p:spPr>
          <a:xfrm>
            <a:off x="0" y="822307"/>
            <a:ext cx="6858000" cy="7499385"/>
          </a:xfrm>
          <a:prstGeom prst="rect">
            <a:avLst/>
          </a:prstGeom>
        </p:spPr>
      </p:pic>
      <p:sp>
        <p:nvSpPr>
          <p:cNvPr id="5" name="Rectangle 4">
            <a:extLst>
              <a:ext uri="{FF2B5EF4-FFF2-40B4-BE49-F238E27FC236}">
                <a16:creationId xmlns:a16="http://schemas.microsoft.com/office/drawing/2014/main" id="{02F80CC2-7324-164B-A102-997209AF84F6}"/>
              </a:ext>
            </a:extLst>
          </p:cNvPr>
          <p:cNvSpPr/>
          <p:nvPr/>
        </p:nvSpPr>
        <p:spPr>
          <a:xfrm>
            <a:off x="192881" y="4999230"/>
            <a:ext cx="6472238" cy="1354217"/>
          </a:xfrm>
          <a:prstGeom prst="rect">
            <a:avLst/>
          </a:prstGeom>
        </p:spPr>
        <p:txBody>
          <a:bodyPr wrap="square">
            <a:spAutoFit/>
          </a:bodyPr>
          <a:lstStyle/>
          <a:p>
            <a:pPr>
              <a:spcBef>
                <a:spcPts val="200"/>
              </a:spcBef>
              <a:spcAft>
                <a:spcPts val="1200"/>
              </a:spcAft>
            </a:pPr>
            <a:r>
              <a:rPr lang="en-US"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Supplemental Figure 5. Pom enhances </a:t>
            </a:r>
            <a:r>
              <a:rPr lang="en-US" sz="1200"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BsAb</a:t>
            </a:r>
            <a:r>
              <a:rPr lang="en-US"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mediated tumor killing of </a:t>
            </a:r>
            <a:r>
              <a:rPr lang="en-US" sz="1200"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IMiD</a:t>
            </a:r>
            <a:r>
              <a:rPr lang="en-US"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resistant MM tumors </a:t>
            </a:r>
            <a:r>
              <a:rPr lang="en-US"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in vivo</a:t>
            </a:r>
            <a:r>
              <a:rPr lang="en-US"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p>
          <a:p>
            <a:r>
              <a:rPr lang="en-US" sz="1200" b="1" dirty="0">
                <a:latin typeface="Times New Roman" panose="02020603050405020304" pitchFamily="18" charset="0"/>
                <a:ea typeface="Calibri" panose="020F0502020204030204" pitchFamily="34" charset="0"/>
                <a:cs typeface="Times New Roman" panose="02020603050405020304" pitchFamily="18" charset="0"/>
              </a:rPr>
              <a:t>A. </a:t>
            </a:r>
            <a:r>
              <a:rPr lang="en-US" sz="1200" dirty="0">
                <a:latin typeface="Times New Roman" panose="02020603050405020304" pitchFamily="18" charset="0"/>
                <a:ea typeface="Calibri" panose="020F0502020204030204" pitchFamily="34" charset="0"/>
                <a:cs typeface="Times New Roman" panose="02020603050405020304" pitchFamily="18" charset="0"/>
              </a:rPr>
              <a:t>Treatment schedule for </a:t>
            </a:r>
            <a:r>
              <a:rPr lang="en-US" sz="1200" dirty="0" err="1">
                <a:latin typeface="Times New Roman" panose="02020603050405020304" pitchFamily="18" charset="0"/>
                <a:ea typeface="Calibri" panose="020F0502020204030204" pitchFamily="34" charset="0"/>
                <a:cs typeface="Times New Roman" panose="02020603050405020304" pitchFamily="18" charset="0"/>
              </a:rPr>
              <a:t>IMiD</a:t>
            </a:r>
            <a:r>
              <a:rPr lang="en-US" sz="1200" dirty="0">
                <a:latin typeface="Times New Roman" panose="02020603050405020304" pitchFamily="18" charset="0"/>
                <a:ea typeface="Calibri" panose="020F0502020204030204" pitchFamily="34" charset="0"/>
                <a:cs typeface="Times New Roman" panose="02020603050405020304" pitchFamily="18" charset="0"/>
              </a:rPr>
              <a:t> sensitive hC343 recipient mice engrafted with </a:t>
            </a:r>
            <a:r>
              <a:rPr lang="en-US" sz="1200" dirty="0" err="1">
                <a:latin typeface="Times New Roman" panose="02020603050405020304" pitchFamily="18" charset="0"/>
                <a:ea typeface="Calibri" panose="020F0502020204030204" pitchFamily="34" charset="0"/>
                <a:cs typeface="Times New Roman" panose="02020603050405020304" pitchFamily="18" charset="0"/>
              </a:rPr>
              <a:t>IMiD</a:t>
            </a:r>
            <a:r>
              <a:rPr lang="en-US" sz="1200" dirty="0">
                <a:latin typeface="Times New Roman" panose="02020603050405020304" pitchFamily="18" charset="0"/>
                <a:ea typeface="Calibri" panose="020F0502020204030204" pitchFamily="34" charset="0"/>
                <a:cs typeface="Times New Roman" panose="02020603050405020304" pitchFamily="18" charset="0"/>
              </a:rPr>
              <a:t> resistant Vk12598 MM cells. </a:t>
            </a:r>
            <a:r>
              <a:rPr lang="en-US" sz="1200" b="1" dirty="0">
                <a:latin typeface="Times New Roman" panose="02020603050405020304" pitchFamily="18" charset="0"/>
                <a:ea typeface="Calibri" panose="020F0502020204030204" pitchFamily="34" charset="0"/>
                <a:cs typeface="Times New Roman" panose="02020603050405020304" pitchFamily="18" charset="0"/>
              </a:rPr>
              <a:t>B.</a:t>
            </a:r>
            <a:r>
              <a:rPr lang="en-US" sz="1200" dirty="0">
                <a:latin typeface="Times New Roman" panose="02020603050405020304" pitchFamily="18" charset="0"/>
                <a:ea typeface="Calibri" panose="020F0502020204030204" pitchFamily="34" charset="0"/>
                <a:cs typeface="Times New Roman" panose="02020603050405020304" pitchFamily="18" charset="0"/>
              </a:rPr>
              <a:t> H&amp;E and IHC staining of FFPE spleen sections harvested from Vk12598 tumor bearing mice three days after treatment initiation in A, stained with antibodies to CD3 in red and IRF4 in blue. Scale bar indicates the magnification. </a:t>
            </a:r>
          </a:p>
        </p:txBody>
      </p:sp>
    </p:spTree>
    <p:extLst>
      <p:ext uri="{BB962C8B-B14F-4D97-AF65-F5344CB8AC3E}">
        <p14:creationId xmlns:p14="http://schemas.microsoft.com/office/powerpoint/2010/main" val="221710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15DEAEDD-862B-F24F-8D8A-A7D0D177C574}"/>
              </a:ext>
            </a:extLst>
          </p:cNvPr>
          <p:cNvPicPr>
            <a:picLocks noChangeAspect="1"/>
          </p:cNvPicPr>
          <p:nvPr/>
        </p:nvPicPr>
        <p:blipFill rotWithShape="1">
          <a:blip r:embed="rId3"/>
          <a:srcRect l="53097" t="49817" r="7585"/>
          <a:stretch/>
        </p:blipFill>
        <p:spPr>
          <a:xfrm>
            <a:off x="5120586" y="706720"/>
            <a:ext cx="1542177" cy="1707931"/>
          </a:xfrm>
          <a:prstGeom prst="rect">
            <a:avLst/>
          </a:prstGeom>
        </p:spPr>
      </p:pic>
      <p:sp>
        <p:nvSpPr>
          <p:cNvPr id="4" name="TextBox 3">
            <a:extLst>
              <a:ext uri="{FF2B5EF4-FFF2-40B4-BE49-F238E27FC236}">
                <a16:creationId xmlns:a16="http://schemas.microsoft.com/office/drawing/2014/main" id="{7ED30814-2BD2-544E-974A-4838B63BAD77}"/>
              </a:ext>
            </a:extLst>
          </p:cNvPr>
          <p:cNvSpPr txBox="1"/>
          <p:nvPr/>
        </p:nvSpPr>
        <p:spPr>
          <a:xfrm>
            <a:off x="758598" y="577793"/>
            <a:ext cx="115159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anti-KLH/CD3</a:t>
            </a:r>
          </a:p>
        </p:txBody>
      </p:sp>
      <p:sp>
        <p:nvSpPr>
          <p:cNvPr id="5" name="TextBox 4">
            <a:extLst>
              <a:ext uri="{FF2B5EF4-FFF2-40B4-BE49-F238E27FC236}">
                <a16:creationId xmlns:a16="http://schemas.microsoft.com/office/drawing/2014/main" id="{EB24F473-3C33-114C-ACBE-2C956A3CDD73}"/>
              </a:ext>
            </a:extLst>
          </p:cNvPr>
          <p:cNvSpPr txBox="1"/>
          <p:nvPr/>
        </p:nvSpPr>
        <p:spPr>
          <a:xfrm>
            <a:off x="2331150" y="577793"/>
            <a:ext cx="115159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anti-BCMA/CD3 </a:t>
            </a:r>
          </a:p>
        </p:txBody>
      </p:sp>
      <p:sp>
        <p:nvSpPr>
          <p:cNvPr id="6" name="TextBox 5">
            <a:extLst>
              <a:ext uri="{FF2B5EF4-FFF2-40B4-BE49-F238E27FC236}">
                <a16:creationId xmlns:a16="http://schemas.microsoft.com/office/drawing/2014/main" id="{F43D6827-DA90-4A45-903D-80D44E6C038C}"/>
              </a:ext>
            </a:extLst>
          </p:cNvPr>
          <p:cNvSpPr txBox="1"/>
          <p:nvPr/>
        </p:nvSpPr>
        <p:spPr>
          <a:xfrm>
            <a:off x="0" y="125323"/>
            <a:ext cx="2085654"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Supplemental Figure 6</a:t>
            </a:r>
          </a:p>
        </p:txBody>
      </p:sp>
      <p:pic>
        <p:nvPicPr>
          <p:cNvPr id="7" name="Picture 6">
            <a:extLst>
              <a:ext uri="{FF2B5EF4-FFF2-40B4-BE49-F238E27FC236}">
                <a16:creationId xmlns:a16="http://schemas.microsoft.com/office/drawing/2014/main" id="{CA82D3BE-EBB2-A14B-A712-62492EABC445}"/>
              </a:ext>
            </a:extLst>
          </p:cNvPr>
          <p:cNvPicPr>
            <a:picLocks noChangeAspect="1"/>
          </p:cNvPicPr>
          <p:nvPr/>
        </p:nvPicPr>
        <p:blipFill rotWithShape="1">
          <a:blip r:embed="rId4"/>
          <a:srcRect t="4174" r="53063" b="49816"/>
          <a:stretch/>
        </p:blipFill>
        <p:spPr>
          <a:xfrm>
            <a:off x="74431" y="751117"/>
            <a:ext cx="1840995" cy="1565884"/>
          </a:xfrm>
          <a:prstGeom prst="rect">
            <a:avLst/>
          </a:prstGeom>
        </p:spPr>
      </p:pic>
      <p:pic>
        <p:nvPicPr>
          <p:cNvPr id="8" name="Picture 7">
            <a:extLst>
              <a:ext uri="{FF2B5EF4-FFF2-40B4-BE49-F238E27FC236}">
                <a16:creationId xmlns:a16="http://schemas.microsoft.com/office/drawing/2014/main" id="{BFC63CBB-3493-7745-B440-9F8A46511CE9}"/>
              </a:ext>
            </a:extLst>
          </p:cNvPr>
          <p:cNvPicPr>
            <a:picLocks noChangeAspect="1"/>
          </p:cNvPicPr>
          <p:nvPr/>
        </p:nvPicPr>
        <p:blipFill rotWithShape="1">
          <a:blip r:embed="rId3"/>
          <a:srcRect l="7026" t="49817" r="53330"/>
          <a:stretch/>
        </p:blipFill>
        <p:spPr>
          <a:xfrm>
            <a:off x="3496451" y="706720"/>
            <a:ext cx="1554933" cy="1707931"/>
          </a:xfrm>
          <a:prstGeom prst="rect">
            <a:avLst/>
          </a:prstGeom>
        </p:spPr>
      </p:pic>
      <p:sp>
        <p:nvSpPr>
          <p:cNvPr id="9" name="TextBox 8">
            <a:extLst>
              <a:ext uri="{FF2B5EF4-FFF2-40B4-BE49-F238E27FC236}">
                <a16:creationId xmlns:a16="http://schemas.microsoft.com/office/drawing/2014/main" id="{D7158112-754A-3B46-A8F9-FEE4B540AAD8}"/>
              </a:ext>
            </a:extLst>
          </p:cNvPr>
          <p:cNvSpPr txBox="1"/>
          <p:nvPr/>
        </p:nvSpPr>
        <p:spPr>
          <a:xfrm>
            <a:off x="3773754" y="576229"/>
            <a:ext cx="14045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anti-KLH/CD3 + Pom</a:t>
            </a:r>
          </a:p>
        </p:txBody>
      </p:sp>
      <p:sp>
        <p:nvSpPr>
          <p:cNvPr id="10" name="TextBox 9">
            <a:extLst>
              <a:ext uri="{FF2B5EF4-FFF2-40B4-BE49-F238E27FC236}">
                <a16:creationId xmlns:a16="http://schemas.microsoft.com/office/drawing/2014/main" id="{E0AE6337-821F-2840-97B9-6D0A836EACF4}"/>
              </a:ext>
            </a:extLst>
          </p:cNvPr>
          <p:cNvSpPr txBox="1"/>
          <p:nvPr/>
        </p:nvSpPr>
        <p:spPr>
          <a:xfrm>
            <a:off x="5442141" y="574749"/>
            <a:ext cx="150983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anti-BCMA/CD3 + Pom</a:t>
            </a:r>
          </a:p>
        </p:txBody>
      </p:sp>
      <p:sp>
        <p:nvSpPr>
          <p:cNvPr id="11" name="TextBox 10">
            <a:extLst>
              <a:ext uri="{FF2B5EF4-FFF2-40B4-BE49-F238E27FC236}">
                <a16:creationId xmlns:a16="http://schemas.microsoft.com/office/drawing/2014/main" id="{FF30C4E0-3F97-3640-A4AB-01E5B2E61B97}"/>
              </a:ext>
            </a:extLst>
          </p:cNvPr>
          <p:cNvSpPr txBox="1"/>
          <p:nvPr/>
        </p:nvSpPr>
        <p:spPr>
          <a:xfrm>
            <a:off x="664263" y="2274881"/>
            <a:ext cx="107907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Days of treatment</a:t>
            </a:r>
          </a:p>
        </p:txBody>
      </p:sp>
      <p:sp>
        <p:nvSpPr>
          <p:cNvPr id="12" name="TextBox 11">
            <a:extLst>
              <a:ext uri="{FF2B5EF4-FFF2-40B4-BE49-F238E27FC236}">
                <a16:creationId xmlns:a16="http://schemas.microsoft.com/office/drawing/2014/main" id="{E76A06B9-7B9E-FD45-95CE-5A4BF759BD7C}"/>
              </a:ext>
            </a:extLst>
          </p:cNvPr>
          <p:cNvSpPr txBox="1"/>
          <p:nvPr/>
        </p:nvSpPr>
        <p:spPr>
          <a:xfrm rot="16200000">
            <a:off x="-553254" y="1367979"/>
            <a:ext cx="1565884" cy="215444"/>
          </a:xfrm>
          <a:prstGeom prst="rect">
            <a:avLst/>
          </a:prstGeom>
          <a:solidFill>
            <a:schemeClr val="bg1"/>
          </a:solidFill>
        </p:spPr>
        <p:txBody>
          <a:bodyPr wrap="square" rtlCol="0">
            <a:spAutoFit/>
          </a:bodyPr>
          <a:lstStyle/>
          <a:p>
            <a:pPr algn="ctr"/>
            <a:r>
              <a:rPr lang="en-US" sz="800" dirty="0">
                <a:latin typeface="Arial" panose="020B0604020202020204" pitchFamily="34" charset="0"/>
                <a:cs typeface="Arial" panose="020B0604020202020204" pitchFamily="34" charset="0"/>
              </a:rPr>
              <a:t>Weight relative to D0</a:t>
            </a:r>
          </a:p>
        </p:txBody>
      </p:sp>
      <p:pic>
        <p:nvPicPr>
          <p:cNvPr id="14" name="Picture 13">
            <a:extLst>
              <a:ext uri="{FF2B5EF4-FFF2-40B4-BE49-F238E27FC236}">
                <a16:creationId xmlns:a16="http://schemas.microsoft.com/office/drawing/2014/main" id="{2F031C95-F421-6C4B-884B-59CE42352B02}"/>
              </a:ext>
            </a:extLst>
          </p:cNvPr>
          <p:cNvPicPr>
            <a:picLocks noChangeAspect="1"/>
          </p:cNvPicPr>
          <p:nvPr/>
        </p:nvPicPr>
        <p:blipFill rotWithShape="1">
          <a:blip r:embed="rId4"/>
          <a:srcRect l="53063" t="4174" r="7293" b="49816"/>
          <a:stretch/>
        </p:blipFill>
        <p:spPr>
          <a:xfrm>
            <a:off x="1948498" y="763783"/>
            <a:ext cx="1554933" cy="1565884"/>
          </a:xfrm>
          <a:prstGeom prst="rect">
            <a:avLst/>
          </a:prstGeom>
        </p:spPr>
      </p:pic>
      <p:cxnSp>
        <p:nvCxnSpPr>
          <p:cNvPr id="3" name="Straight Arrow Connector 2">
            <a:extLst>
              <a:ext uri="{FF2B5EF4-FFF2-40B4-BE49-F238E27FC236}">
                <a16:creationId xmlns:a16="http://schemas.microsoft.com/office/drawing/2014/main" id="{377652B7-4542-974F-BA58-A041F8D2A0D4}"/>
              </a:ext>
            </a:extLst>
          </p:cNvPr>
          <p:cNvCxnSpPr/>
          <p:nvPr/>
        </p:nvCxnSpPr>
        <p:spPr>
          <a:xfrm>
            <a:off x="1812542" y="2414651"/>
            <a:ext cx="4679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id="{19FB4F52-1457-BC46-858E-7B53AE48F7FB}"/>
              </a:ext>
            </a:extLst>
          </p:cNvPr>
          <p:cNvSpPr txBox="1"/>
          <p:nvPr/>
        </p:nvSpPr>
        <p:spPr>
          <a:xfrm>
            <a:off x="24450" y="511290"/>
            <a:ext cx="261612"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A</a:t>
            </a:r>
          </a:p>
        </p:txBody>
      </p:sp>
      <p:pic>
        <p:nvPicPr>
          <p:cNvPr id="18" name="Picture 17">
            <a:extLst>
              <a:ext uri="{FF2B5EF4-FFF2-40B4-BE49-F238E27FC236}">
                <a16:creationId xmlns:a16="http://schemas.microsoft.com/office/drawing/2014/main" id="{8A6CDBFB-ACED-0848-8739-663CD6637DB4}"/>
              </a:ext>
            </a:extLst>
          </p:cNvPr>
          <p:cNvPicPr>
            <a:picLocks noChangeAspect="1"/>
          </p:cNvPicPr>
          <p:nvPr/>
        </p:nvPicPr>
        <p:blipFill rotWithShape="1">
          <a:blip r:embed="rId5"/>
          <a:srcRect r="71540" b="58967"/>
          <a:stretch/>
        </p:blipFill>
        <p:spPr>
          <a:xfrm>
            <a:off x="230414" y="2258643"/>
            <a:ext cx="2363453" cy="1499616"/>
          </a:xfrm>
          <a:prstGeom prst="rect">
            <a:avLst/>
          </a:prstGeom>
        </p:spPr>
      </p:pic>
      <p:sp>
        <p:nvSpPr>
          <p:cNvPr id="19" name="TextBox 18">
            <a:extLst>
              <a:ext uri="{FF2B5EF4-FFF2-40B4-BE49-F238E27FC236}">
                <a16:creationId xmlns:a16="http://schemas.microsoft.com/office/drawing/2014/main" id="{A434B306-C47D-F249-B6F3-E224890A7F00}"/>
              </a:ext>
            </a:extLst>
          </p:cNvPr>
          <p:cNvSpPr txBox="1"/>
          <p:nvPr/>
        </p:nvSpPr>
        <p:spPr>
          <a:xfrm>
            <a:off x="24450" y="2404294"/>
            <a:ext cx="365760"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B</a:t>
            </a:r>
          </a:p>
        </p:txBody>
      </p:sp>
      <p:sp>
        <p:nvSpPr>
          <p:cNvPr id="20" name="TextBox 19">
            <a:extLst>
              <a:ext uri="{FF2B5EF4-FFF2-40B4-BE49-F238E27FC236}">
                <a16:creationId xmlns:a16="http://schemas.microsoft.com/office/drawing/2014/main" id="{12C30D5C-7138-EE49-BF9C-3C3AC0639AED}"/>
              </a:ext>
            </a:extLst>
          </p:cNvPr>
          <p:cNvSpPr txBox="1"/>
          <p:nvPr/>
        </p:nvSpPr>
        <p:spPr>
          <a:xfrm>
            <a:off x="24450" y="3824336"/>
            <a:ext cx="365760"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C</a:t>
            </a:r>
          </a:p>
        </p:txBody>
      </p:sp>
      <p:sp>
        <p:nvSpPr>
          <p:cNvPr id="21" name="TextBox 20">
            <a:extLst>
              <a:ext uri="{FF2B5EF4-FFF2-40B4-BE49-F238E27FC236}">
                <a16:creationId xmlns:a16="http://schemas.microsoft.com/office/drawing/2014/main" id="{38CA0575-1E4D-B549-849E-2FF379986F16}"/>
              </a:ext>
            </a:extLst>
          </p:cNvPr>
          <p:cNvSpPr txBox="1"/>
          <p:nvPr/>
        </p:nvSpPr>
        <p:spPr>
          <a:xfrm>
            <a:off x="4670772" y="2999577"/>
            <a:ext cx="2085654" cy="215444"/>
          </a:xfrm>
          <a:prstGeom prst="rect">
            <a:avLst/>
          </a:prstGeom>
          <a:noFill/>
        </p:spPr>
        <p:txBody>
          <a:bodyPr wrap="square" rtlCol="0" anchor="ctr">
            <a:spAutoFit/>
          </a:bodyPr>
          <a:lstStyle/>
          <a:p>
            <a:r>
              <a:rPr lang="en-US" sz="800" dirty="0">
                <a:latin typeface="Arial" panose="020B0604020202020204" pitchFamily="34" charset="0"/>
                <a:cs typeface="Arial" panose="020B0604020202020204" pitchFamily="34" charset="0"/>
              </a:rPr>
              <a:t>Anti-BCMA/CD3</a:t>
            </a:r>
          </a:p>
        </p:txBody>
      </p:sp>
      <p:sp>
        <p:nvSpPr>
          <p:cNvPr id="22" name="TextBox 21">
            <a:extLst>
              <a:ext uri="{FF2B5EF4-FFF2-40B4-BE49-F238E27FC236}">
                <a16:creationId xmlns:a16="http://schemas.microsoft.com/office/drawing/2014/main" id="{22E9DA00-FDBD-4C49-8BE1-657F28C917E1}"/>
              </a:ext>
            </a:extLst>
          </p:cNvPr>
          <p:cNvSpPr txBox="1"/>
          <p:nvPr/>
        </p:nvSpPr>
        <p:spPr>
          <a:xfrm>
            <a:off x="4670772" y="3157299"/>
            <a:ext cx="2085654" cy="215444"/>
          </a:xfrm>
          <a:prstGeom prst="rect">
            <a:avLst/>
          </a:prstGeom>
          <a:noFill/>
        </p:spPr>
        <p:txBody>
          <a:bodyPr wrap="square" rtlCol="0" anchor="ctr">
            <a:spAutoFit/>
          </a:bodyPr>
          <a:lstStyle/>
          <a:p>
            <a:r>
              <a:rPr lang="en-US" sz="800" dirty="0">
                <a:latin typeface="Arial" panose="020B0604020202020204" pitchFamily="34" charset="0"/>
                <a:cs typeface="Arial" panose="020B0604020202020204" pitchFamily="34" charset="0"/>
              </a:rPr>
              <a:t>Anti-BCMA/CD3 + Pom</a:t>
            </a:r>
          </a:p>
        </p:txBody>
      </p:sp>
      <p:sp>
        <p:nvSpPr>
          <p:cNvPr id="23" name="TextBox 22">
            <a:extLst>
              <a:ext uri="{FF2B5EF4-FFF2-40B4-BE49-F238E27FC236}">
                <a16:creationId xmlns:a16="http://schemas.microsoft.com/office/drawing/2014/main" id="{E0FE0891-903B-5049-A383-83ABA4A31384}"/>
              </a:ext>
            </a:extLst>
          </p:cNvPr>
          <p:cNvSpPr txBox="1"/>
          <p:nvPr/>
        </p:nvSpPr>
        <p:spPr>
          <a:xfrm>
            <a:off x="4670772" y="3315028"/>
            <a:ext cx="2085654" cy="215444"/>
          </a:xfrm>
          <a:prstGeom prst="rect">
            <a:avLst/>
          </a:prstGeom>
          <a:noFill/>
        </p:spPr>
        <p:txBody>
          <a:bodyPr wrap="square" rtlCol="0" anchor="ctr">
            <a:spAutoFit/>
          </a:bodyPr>
          <a:lstStyle/>
          <a:p>
            <a:r>
              <a:rPr lang="en-US" sz="800" dirty="0">
                <a:latin typeface="Arial" panose="020B0604020202020204" pitchFamily="34" charset="0"/>
                <a:cs typeface="Arial" panose="020B0604020202020204" pitchFamily="34" charset="0"/>
              </a:rPr>
              <a:t>Anti-BCMA/CD3 + Cy</a:t>
            </a:r>
          </a:p>
        </p:txBody>
      </p:sp>
      <p:sp>
        <p:nvSpPr>
          <p:cNvPr id="24" name="TextBox 23">
            <a:extLst>
              <a:ext uri="{FF2B5EF4-FFF2-40B4-BE49-F238E27FC236}">
                <a16:creationId xmlns:a16="http://schemas.microsoft.com/office/drawing/2014/main" id="{A05CFEBD-E522-0748-80F7-D456C30C0FB1}"/>
              </a:ext>
            </a:extLst>
          </p:cNvPr>
          <p:cNvSpPr txBox="1"/>
          <p:nvPr/>
        </p:nvSpPr>
        <p:spPr>
          <a:xfrm>
            <a:off x="4670772" y="2697859"/>
            <a:ext cx="2085654" cy="215444"/>
          </a:xfrm>
          <a:prstGeom prst="rect">
            <a:avLst/>
          </a:prstGeom>
          <a:noFill/>
        </p:spPr>
        <p:txBody>
          <a:bodyPr wrap="square" rtlCol="0" anchor="ctr">
            <a:spAutoFit/>
          </a:bodyPr>
          <a:lstStyle/>
          <a:p>
            <a:r>
              <a:rPr lang="en-US" sz="800" dirty="0">
                <a:latin typeface="Arial" panose="020B0604020202020204" pitchFamily="34" charset="0"/>
                <a:cs typeface="Arial" panose="020B0604020202020204" pitchFamily="34" charset="0"/>
              </a:rPr>
              <a:t>Anti-KLH/CD3 + Pom</a:t>
            </a:r>
          </a:p>
        </p:txBody>
      </p:sp>
      <p:sp>
        <p:nvSpPr>
          <p:cNvPr id="25" name="TextBox 24">
            <a:extLst>
              <a:ext uri="{FF2B5EF4-FFF2-40B4-BE49-F238E27FC236}">
                <a16:creationId xmlns:a16="http://schemas.microsoft.com/office/drawing/2014/main" id="{B87BF8C0-B6E0-CB45-A03B-5D9882F009D9}"/>
              </a:ext>
            </a:extLst>
          </p:cNvPr>
          <p:cNvSpPr txBox="1"/>
          <p:nvPr/>
        </p:nvSpPr>
        <p:spPr>
          <a:xfrm>
            <a:off x="4670772" y="2855585"/>
            <a:ext cx="2085654" cy="215444"/>
          </a:xfrm>
          <a:prstGeom prst="rect">
            <a:avLst/>
          </a:prstGeom>
          <a:noFill/>
        </p:spPr>
        <p:txBody>
          <a:bodyPr wrap="square" rtlCol="0" anchor="ctr">
            <a:spAutoFit/>
          </a:bodyPr>
          <a:lstStyle/>
          <a:p>
            <a:r>
              <a:rPr lang="en-US" sz="800" dirty="0">
                <a:latin typeface="Arial" panose="020B0604020202020204" pitchFamily="34" charset="0"/>
                <a:cs typeface="Arial" panose="020B0604020202020204" pitchFamily="34" charset="0"/>
              </a:rPr>
              <a:t>Anti-KLH/CD3 + Cy</a:t>
            </a:r>
          </a:p>
        </p:txBody>
      </p:sp>
      <p:sp>
        <p:nvSpPr>
          <p:cNvPr id="26" name="TextBox 25">
            <a:extLst>
              <a:ext uri="{FF2B5EF4-FFF2-40B4-BE49-F238E27FC236}">
                <a16:creationId xmlns:a16="http://schemas.microsoft.com/office/drawing/2014/main" id="{5EE45A92-71A4-B04F-96E4-1170B6CA2416}"/>
              </a:ext>
            </a:extLst>
          </p:cNvPr>
          <p:cNvSpPr txBox="1"/>
          <p:nvPr/>
        </p:nvSpPr>
        <p:spPr>
          <a:xfrm>
            <a:off x="4670772" y="2544732"/>
            <a:ext cx="2085654" cy="215444"/>
          </a:xfrm>
          <a:prstGeom prst="rect">
            <a:avLst/>
          </a:prstGeom>
          <a:noFill/>
        </p:spPr>
        <p:txBody>
          <a:bodyPr wrap="square" rtlCol="0" anchor="ctr">
            <a:spAutoFit/>
          </a:bodyPr>
          <a:lstStyle/>
          <a:p>
            <a:r>
              <a:rPr lang="en-US" sz="800" dirty="0">
                <a:latin typeface="Arial" panose="020B0604020202020204" pitchFamily="34" charset="0"/>
                <a:cs typeface="Arial" panose="020B0604020202020204" pitchFamily="34" charset="0"/>
              </a:rPr>
              <a:t>Anti-KLH/CD3</a:t>
            </a:r>
          </a:p>
        </p:txBody>
      </p:sp>
      <p:pic>
        <p:nvPicPr>
          <p:cNvPr id="34" name="Picture 33">
            <a:extLst>
              <a:ext uri="{FF2B5EF4-FFF2-40B4-BE49-F238E27FC236}">
                <a16:creationId xmlns:a16="http://schemas.microsoft.com/office/drawing/2014/main" id="{B31FF0D2-9864-2145-BFFC-E155ACA87C60}"/>
              </a:ext>
            </a:extLst>
          </p:cNvPr>
          <p:cNvPicPr>
            <a:picLocks noChangeAspect="1"/>
          </p:cNvPicPr>
          <p:nvPr/>
        </p:nvPicPr>
        <p:blipFill rotWithShape="1">
          <a:blip r:embed="rId5"/>
          <a:srcRect t="54256" r="71540" b="9904"/>
          <a:stretch/>
        </p:blipFill>
        <p:spPr>
          <a:xfrm>
            <a:off x="2331150" y="2464519"/>
            <a:ext cx="2356585" cy="1306004"/>
          </a:xfrm>
          <a:prstGeom prst="rect">
            <a:avLst/>
          </a:prstGeom>
        </p:spPr>
      </p:pic>
      <p:sp>
        <p:nvSpPr>
          <p:cNvPr id="36" name="TextBox 35">
            <a:extLst>
              <a:ext uri="{FF2B5EF4-FFF2-40B4-BE49-F238E27FC236}">
                <a16:creationId xmlns:a16="http://schemas.microsoft.com/office/drawing/2014/main" id="{CAAC0A80-41DB-444F-99AE-212146454F06}"/>
              </a:ext>
            </a:extLst>
          </p:cNvPr>
          <p:cNvSpPr txBox="1"/>
          <p:nvPr/>
        </p:nvSpPr>
        <p:spPr>
          <a:xfrm>
            <a:off x="798989" y="3735637"/>
            <a:ext cx="616788" cy="215444"/>
          </a:xfrm>
          <a:prstGeom prst="rect">
            <a:avLst/>
          </a:prstGeom>
          <a:solidFill>
            <a:schemeClr val="bg1"/>
          </a:solidFill>
        </p:spPr>
        <p:txBody>
          <a:bodyPr wrap="square" rtlCol="0">
            <a:spAutoFit/>
          </a:bodyPr>
          <a:lstStyle/>
          <a:p>
            <a:r>
              <a:rPr lang="en-US" sz="800" dirty="0">
                <a:latin typeface="Arial" panose="020B0604020202020204" pitchFamily="34" charset="0"/>
                <a:cs typeface="Arial" panose="020B0604020202020204" pitchFamily="34" charset="0"/>
              </a:rPr>
              <a:t>Week 1</a:t>
            </a:r>
          </a:p>
        </p:txBody>
      </p:sp>
      <p:sp>
        <p:nvSpPr>
          <p:cNvPr id="37" name="TextBox 36">
            <a:extLst>
              <a:ext uri="{FF2B5EF4-FFF2-40B4-BE49-F238E27FC236}">
                <a16:creationId xmlns:a16="http://schemas.microsoft.com/office/drawing/2014/main" id="{2AA3AF3D-81DA-7E42-B359-10BA8633D3DE}"/>
              </a:ext>
            </a:extLst>
          </p:cNvPr>
          <p:cNvSpPr txBox="1"/>
          <p:nvPr/>
        </p:nvSpPr>
        <p:spPr>
          <a:xfrm>
            <a:off x="1659113" y="3735637"/>
            <a:ext cx="616788" cy="215444"/>
          </a:xfrm>
          <a:prstGeom prst="rect">
            <a:avLst/>
          </a:prstGeom>
          <a:solidFill>
            <a:schemeClr val="bg1"/>
          </a:solidFill>
        </p:spPr>
        <p:txBody>
          <a:bodyPr wrap="square" rtlCol="0">
            <a:spAutoFit/>
          </a:bodyPr>
          <a:lstStyle/>
          <a:p>
            <a:r>
              <a:rPr lang="en-US" sz="800" dirty="0">
                <a:latin typeface="Arial" panose="020B0604020202020204" pitchFamily="34" charset="0"/>
                <a:cs typeface="Arial" panose="020B0604020202020204" pitchFamily="34" charset="0"/>
              </a:rPr>
              <a:t>Week 2</a:t>
            </a:r>
          </a:p>
        </p:txBody>
      </p:sp>
      <p:sp>
        <p:nvSpPr>
          <p:cNvPr id="38" name="TextBox 37">
            <a:extLst>
              <a:ext uri="{FF2B5EF4-FFF2-40B4-BE49-F238E27FC236}">
                <a16:creationId xmlns:a16="http://schemas.microsoft.com/office/drawing/2014/main" id="{8507BA58-53BC-E949-860A-76CDF7D334A4}"/>
              </a:ext>
            </a:extLst>
          </p:cNvPr>
          <p:cNvSpPr txBox="1"/>
          <p:nvPr/>
        </p:nvSpPr>
        <p:spPr>
          <a:xfrm>
            <a:off x="2913630" y="3737449"/>
            <a:ext cx="616788" cy="215444"/>
          </a:xfrm>
          <a:prstGeom prst="rect">
            <a:avLst/>
          </a:prstGeom>
          <a:solidFill>
            <a:schemeClr val="bg1"/>
          </a:solidFill>
        </p:spPr>
        <p:txBody>
          <a:bodyPr wrap="square" rtlCol="0">
            <a:spAutoFit/>
          </a:bodyPr>
          <a:lstStyle/>
          <a:p>
            <a:r>
              <a:rPr lang="en-US" sz="800" dirty="0">
                <a:latin typeface="Arial" panose="020B0604020202020204" pitchFamily="34" charset="0"/>
                <a:cs typeface="Arial" panose="020B0604020202020204" pitchFamily="34" charset="0"/>
              </a:rPr>
              <a:t>Week 1</a:t>
            </a:r>
          </a:p>
        </p:txBody>
      </p:sp>
      <p:sp>
        <p:nvSpPr>
          <p:cNvPr id="39" name="TextBox 38">
            <a:extLst>
              <a:ext uri="{FF2B5EF4-FFF2-40B4-BE49-F238E27FC236}">
                <a16:creationId xmlns:a16="http://schemas.microsoft.com/office/drawing/2014/main" id="{B7E2DF5B-5A84-CD43-B198-D72F120E6E0C}"/>
              </a:ext>
            </a:extLst>
          </p:cNvPr>
          <p:cNvSpPr txBox="1"/>
          <p:nvPr/>
        </p:nvSpPr>
        <p:spPr>
          <a:xfrm>
            <a:off x="3773754" y="3737449"/>
            <a:ext cx="616788" cy="215444"/>
          </a:xfrm>
          <a:prstGeom prst="rect">
            <a:avLst/>
          </a:prstGeom>
          <a:solidFill>
            <a:schemeClr val="bg1"/>
          </a:solidFill>
        </p:spPr>
        <p:txBody>
          <a:bodyPr wrap="square" rtlCol="0">
            <a:spAutoFit/>
          </a:bodyPr>
          <a:lstStyle/>
          <a:p>
            <a:r>
              <a:rPr lang="en-US" sz="800" dirty="0">
                <a:latin typeface="Arial" panose="020B0604020202020204" pitchFamily="34" charset="0"/>
                <a:cs typeface="Arial" panose="020B0604020202020204" pitchFamily="34" charset="0"/>
              </a:rPr>
              <a:t>Week 2</a:t>
            </a:r>
          </a:p>
        </p:txBody>
      </p:sp>
      <p:sp>
        <p:nvSpPr>
          <p:cNvPr id="40" name="TextBox 39">
            <a:extLst>
              <a:ext uri="{FF2B5EF4-FFF2-40B4-BE49-F238E27FC236}">
                <a16:creationId xmlns:a16="http://schemas.microsoft.com/office/drawing/2014/main" id="{180E33E7-2F97-2343-900A-2CE185DE2C17}"/>
              </a:ext>
            </a:extLst>
          </p:cNvPr>
          <p:cNvSpPr txBox="1"/>
          <p:nvPr/>
        </p:nvSpPr>
        <p:spPr>
          <a:xfrm>
            <a:off x="788890" y="5167694"/>
            <a:ext cx="616788" cy="215444"/>
          </a:xfrm>
          <a:prstGeom prst="rect">
            <a:avLst/>
          </a:prstGeom>
          <a:solidFill>
            <a:schemeClr val="bg1"/>
          </a:solidFill>
        </p:spPr>
        <p:txBody>
          <a:bodyPr wrap="square" rtlCol="0">
            <a:spAutoFit/>
          </a:bodyPr>
          <a:lstStyle/>
          <a:p>
            <a:r>
              <a:rPr lang="en-US" sz="800" dirty="0">
                <a:latin typeface="Arial" panose="020B0604020202020204" pitchFamily="34" charset="0"/>
                <a:cs typeface="Arial" panose="020B0604020202020204" pitchFamily="34" charset="0"/>
              </a:rPr>
              <a:t>Week 1</a:t>
            </a:r>
          </a:p>
        </p:txBody>
      </p:sp>
      <p:sp>
        <p:nvSpPr>
          <p:cNvPr id="41" name="TextBox 40">
            <a:extLst>
              <a:ext uri="{FF2B5EF4-FFF2-40B4-BE49-F238E27FC236}">
                <a16:creationId xmlns:a16="http://schemas.microsoft.com/office/drawing/2014/main" id="{36E2E96C-3948-B046-8866-2A7EB6FDAFEB}"/>
              </a:ext>
            </a:extLst>
          </p:cNvPr>
          <p:cNvSpPr txBox="1"/>
          <p:nvPr/>
        </p:nvSpPr>
        <p:spPr>
          <a:xfrm>
            <a:off x="1649014" y="5167694"/>
            <a:ext cx="616788" cy="215444"/>
          </a:xfrm>
          <a:prstGeom prst="rect">
            <a:avLst/>
          </a:prstGeom>
          <a:solidFill>
            <a:schemeClr val="bg1"/>
          </a:solidFill>
        </p:spPr>
        <p:txBody>
          <a:bodyPr wrap="square" rtlCol="0">
            <a:spAutoFit/>
          </a:bodyPr>
          <a:lstStyle/>
          <a:p>
            <a:r>
              <a:rPr lang="en-US" sz="800" dirty="0">
                <a:latin typeface="Arial" panose="020B0604020202020204" pitchFamily="34" charset="0"/>
                <a:cs typeface="Arial" panose="020B0604020202020204" pitchFamily="34" charset="0"/>
              </a:rPr>
              <a:t>Week 2</a:t>
            </a:r>
          </a:p>
        </p:txBody>
      </p:sp>
      <p:sp>
        <p:nvSpPr>
          <p:cNvPr id="42" name="TextBox 41">
            <a:extLst>
              <a:ext uri="{FF2B5EF4-FFF2-40B4-BE49-F238E27FC236}">
                <a16:creationId xmlns:a16="http://schemas.microsoft.com/office/drawing/2014/main" id="{324779E0-0B7F-B345-9966-F2E5C8FAD7EF}"/>
              </a:ext>
            </a:extLst>
          </p:cNvPr>
          <p:cNvSpPr txBox="1"/>
          <p:nvPr/>
        </p:nvSpPr>
        <p:spPr>
          <a:xfrm>
            <a:off x="2913630" y="5169443"/>
            <a:ext cx="616788" cy="215444"/>
          </a:xfrm>
          <a:prstGeom prst="rect">
            <a:avLst/>
          </a:prstGeom>
          <a:solidFill>
            <a:schemeClr val="bg1"/>
          </a:solidFill>
        </p:spPr>
        <p:txBody>
          <a:bodyPr wrap="square" rtlCol="0">
            <a:spAutoFit/>
          </a:bodyPr>
          <a:lstStyle/>
          <a:p>
            <a:r>
              <a:rPr lang="en-US" sz="800" dirty="0">
                <a:latin typeface="Arial" panose="020B0604020202020204" pitchFamily="34" charset="0"/>
                <a:cs typeface="Arial" panose="020B0604020202020204" pitchFamily="34" charset="0"/>
              </a:rPr>
              <a:t>Week 1</a:t>
            </a:r>
          </a:p>
        </p:txBody>
      </p:sp>
      <p:sp>
        <p:nvSpPr>
          <p:cNvPr id="43" name="TextBox 42">
            <a:extLst>
              <a:ext uri="{FF2B5EF4-FFF2-40B4-BE49-F238E27FC236}">
                <a16:creationId xmlns:a16="http://schemas.microsoft.com/office/drawing/2014/main" id="{C32A2CD5-9048-9042-ABEA-4F8487DD2F4C}"/>
              </a:ext>
            </a:extLst>
          </p:cNvPr>
          <p:cNvSpPr txBox="1"/>
          <p:nvPr/>
        </p:nvSpPr>
        <p:spPr>
          <a:xfrm>
            <a:off x="3773754" y="5169443"/>
            <a:ext cx="616788" cy="215444"/>
          </a:xfrm>
          <a:prstGeom prst="rect">
            <a:avLst/>
          </a:prstGeom>
          <a:solidFill>
            <a:schemeClr val="bg1"/>
          </a:solidFill>
        </p:spPr>
        <p:txBody>
          <a:bodyPr wrap="square" rtlCol="0">
            <a:spAutoFit/>
          </a:bodyPr>
          <a:lstStyle/>
          <a:p>
            <a:r>
              <a:rPr lang="en-US" sz="800" dirty="0">
                <a:latin typeface="Arial" panose="020B0604020202020204" pitchFamily="34" charset="0"/>
                <a:cs typeface="Arial" panose="020B0604020202020204" pitchFamily="34" charset="0"/>
              </a:rPr>
              <a:t>Week 2</a:t>
            </a:r>
          </a:p>
        </p:txBody>
      </p:sp>
      <p:sp>
        <p:nvSpPr>
          <p:cNvPr id="44" name="TextBox 43">
            <a:extLst>
              <a:ext uri="{FF2B5EF4-FFF2-40B4-BE49-F238E27FC236}">
                <a16:creationId xmlns:a16="http://schemas.microsoft.com/office/drawing/2014/main" id="{463AF5E7-48FB-A14D-8867-75CC1EA91C31}"/>
              </a:ext>
            </a:extLst>
          </p:cNvPr>
          <p:cNvSpPr txBox="1"/>
          <p:nvPr/>
        </p:nvSpPr>
        <p:spPr>
          <a:xfrm>
            <a:off x="816470" y="6759957"/>
            <a:ext cx="616788" cy="215444"/>
          </a:xfrm>
          <a:prstGeom prst="rect">
            <a:avLst/>
          </a:prstGeom>
          <a:solidFill>
            <a:schemeClr val="bg1"/>
          </a:solidFill>
        </p:spPr>
        <p:txBody>
          <a:bodyPr wrap="square" rtlCol="0">
            <a:spAutoFit/>
          </a:bodyPr>
          <a:lstStyle/>
          <a:p>
            <a:r>
              <a:rPr lang="en-US" sz="800" dirty="0">
                <a:latin typeface="Arial" panose="020B0604020202020204" pitchFamily="34" charset="0"/>
                <a:cs typeface="Arial" panose="020B0604020202020204" pitchFamily="34" charset="0"/>
              </a:rPr>
              <a:t>Week 1</a:t>
            </a:r>
          </a:p>
        </p:txBody>
      </p:sp>
      <p:sp>
        <p:nvSpPr>
          <p:cNvPr id="45" name="TextBox 44">
            <a:extLst>
              <a:ext uri="{FF2B5EF4-FFF2-40B4-BE49-F238E27FC236}">
                <a16:creationId xmlns:a16="http://schemas.microsoft.com/office/drawing/2014/main" id="{DB1D1BF2-8125-D348-9E73-6524AABCDE5B}"/>
              </a:ext>
            </a:extLst>
          </p:cNvPr>
          <p:cNvSpPr txBox="1"/>
          <p:nvPr/>
        </p:nvSpPr>
        <p:spPr>
          <a:xfrm>
            <a:off x="1668910" y="6759957"/>
            <a:ext cx="616788" cy="215444"/>
          </a:xfrm>
          <a:prstGeom prst="rect">
            <a:avLst/>
          </a:prstGeom>
          <a:solidFill>
            <a:schemeClr val="bg1"/>
          </a:solidFill>
        </p:spPr>
        <p:txBody>
          <a:bodyPr wrap="square" rtlCol="0">
            <a:spAutoFit/>
          </a:bodyPr>
          <a:lstStyle/>
          <a:p>
            <a:r>
              <a:rPr lang="en-US" sz="800" dirty="0">
                <a:latin typeface="Arial" panose="020B0604020202020204" pitchFamily="34" charset="0"/>
                <a:cs typeface="Arial" panose="020B0604020202020204" pitchFamily="34" charset="0"/>
              </a:rPr>
              <a:t>Week 2</a:t>
            </a:r>
          </a:p>
        </p:txBody>
      </p:sp>
      <p:sp>
        <p:nvSpPr>
          <p:cNvPr id="46" name="TextBox 45">
            <a:extLst>
              <a:ext uri="{FF2B5EF4-FFF2-40B4-BE49-F238E27FC236}">
                <a16:creationId xmlns:a16="http://schemas.microsoft.com/office/drawing/2014/main" id="{56FD8685-6015-C94B-BC60-AEC8A60D0CC7}"/>
              </a:ext>
            </a:extLst>
          </p:cNvPr>
          <p:cNvSpPr txBox="1"/>
          <p:nvPr/>
        </p:nvSpPr>
        <p:spPr>
          <a:xfrm>
            <a:off x="2951667" y="6758444"/>
            <a:ext cx="616788" cy="215444"/>
          </a:xfrm>
          <a:prstGeom prst="rect">
            <a:avLst/>
          </a:prstGeom>
          <a:solidFill>
            <a:schemeClr val="bg1"/>
          </a:solidFill>
        </p:spPr>
        <p:txBody>
          <a:bodyPr wrap="square" rtlCol="0">
            <a:spAutoFit/>
          </a:bodyPr>
          <a:lstStyle/>
          <a:p>
            <a:r>
              <a:rPr lang="en-US" sz="800" dirty="0">
                <a:latin typeface="Arial" panose="020B0604020202020204" pitchFamily="34" charset="0"/>
                <a:cs typeface="Arial" panose="020B0604020202020204" pitchFamily="34" charset="0"/>
              </a:rPr>
              <a:t>Week 1</a:t>
            </a:r>
          </a:p>
        </p:txBody>
      </p:sp>
      <p:sp>
        <p:nvSpPr>
          <p:cNvPr id="47" name="TextBox 46">
            <a:extLst>
              <a:ext uri="{FF2B5EF4-FFF2-40B4-BE49-F238E27FC236}">
                <a16:creationId xmlns:a16="http://schemas.microsoft.com/office/drawing/2014/main" id="{8BB570B1-92DD-A147-AD4F-DF2E2BB52F3C}"/>
              </a:ext>
            </a:extLst>
          </p:cNvPr>
          <p:cNvSpPr txBox="1"/>
          <p:nvPr/>
        </p:nvSpPr>
        <p:spPr>
          <a:xfrm>
            <a:off x="3850211" y="6758444"/>
            <a:ext cx="616788" cy="215444"/>
          </a:xfrm>
          <a:prstGeom prst="rect">
            <a:avLst/>
          </a:prstGeom>
          <a:solidFill>
            <a:schemeClr val="bg1"/>
          </a:solidFill>
        </p:spPr>
        <p:txBody>
          <a:bodyPr wrap="square" rtlCol="0">
            <a:spAutoFit/>
          </a:bodyPr>
          <a:lstStyle/>
          <a:p>
            <a:r>
              <a:rPr lang="en-US" sz="800" dirty="0">
                <a:latin typeface="Arial" panose="020B0604020202020204" pitchFamily="34" charset="0"/>
                <a:cs typeface="Arial" panose="020B0604020202020204" pitchFamily="34" charset="0"/>
              </a:rPr>
              <a:t>Week 2</a:t>
            </a:r>
          </a:p>
        </p:txBody>
      </p:sp>
      <p:sp>
        <p:nvSpPr>
          <p:cNvPr id="48" name="TextBox 47">
            <a:extLst>
              <a:ext uri="{FF2B5EF4-FFF2-40B4-BE49-F238E27FC236}">
                <a16:creationId xmlns:a16="http://schemas.microsoft.com/office/drawing/2014/main" id="{1975FACD-390C-F745-9ABD-AC73C3BD5F81}"/>
              </a:ext>
            </a:extLst>
          </p:cNvPr>
          <p:cNvSpPr txBox="1"/>
          <p:nvPr/>
        </p:nvSpPr>
        <p:spPr>
          <a:xfrm>
            <a:off x="24450" y="5393395"/>
            <a:ext cx="365760"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D</a:t>
            </a:r>
          </a:p>
        </p:txBody>
      </p:sp>
      <p:pic>
        <p:nvPicPr>
          <p:cNvPr id="49" name="Picture 48">
            <a:extLst>
              <a:ext uri="{FF2B5EF4-FFF2-40B4-BE49-F238E27FC236}">
                <a16:creationId xmlns:a16="http://schemas.microsoft.com/office/drawing/2014/main" id="{D93FC698-1915-A444-A094-36F0C7AD1B61}"/>
              </a:ext>
            </a:extLst>
          </p:cNvPr>
          <p:cNvPicPr>
            <a:picLocks noChangeAspect="1"/>
          </p:cNvPicPr>
          <p:nvPr/>
        </p:nvPicPr>
        <p:blipFill rotWithShape="1">
          <a:blip r:embed="rId6"/>
          <a:srcRect t="9781" r="27186" b="17408"/>
          <a:stretch/>
        </p:blipFill>
        <p:spPr>
          <a:xfrm>
            <a:off x="193765" y="7174298"/>
            <a:ext cx="2517805" cy="1365235"/>
          </a:xfrm>
          <a:prstGeom prst="rect">
            <a:avLst/>
          </a:prstGeom>
        </p:spPr>
      </p:pic>
      <p:sp>
        <p:nvSpPr>
          <p:cNvPr id="50" name="TextBox 49">
            <a:extLst>
              <a:ext uri="{FF2B5EF4-FFF2-40B4-BE49-F238E27FC236}">
                <a16:creationId xmlns:a16="http://schemas.microsoft.com/office/drawing/2014/main" id="{134DD190-E935-254E-88F5-D3019A8C1935}"/>
              </a:ext>
            </a:extLst>
          </p:cNvPr>
          <p:cNvSpPr txBox="1"/>
          <p:nvPr/>
        </p:nvSpPr>
        <p:spPr>
          <a:xfrm>
            <a:off x="1028749" y="8571388"/>
            <a:ext cx="616788" cy="215444"/>
          </a:xfrm>
          <a:prstGeom prst="rect">
            <a:avLst/>
          </a:prstGeom>
          <a:solidFill>
            <a:schemeClr val="bg1"/>
          </a:solidFill>
        </p:spPr>
        <p:txBody>
          <a:bodyPr wrap="square" rtlCol="0">
            <a:spAutoFit/>
          </a:bodyPr>
          <a:lstStyle/>
          <a:p>
            <a:r>
              <a:rPr lang="en-US" sz="800" dirty="0">
                <a:latin typeface="Arial" panose="020B0604020202020204" pitchFamily="34" charset="0"/>
                <a:cs typeface="Arial" panose="020B0604020202020204" pitchFamily="34" charset="0"/>
              </a:rPr>
              <a:t>Week 1</a:t>
            </a:r>
          </a:p>
        </p:txBody>
      </p:sp>
      <p:sp>
        <p:nvSpPr>
          <p:cNvPr id="51" name="TextBox 50">
            <a:extLst>
              <a:ext uri="{FF2B5EF4-FFF2-40B4-BE49-F238E27FC236}">
                <a16:creationId xmlns:a16="http://schemas.microsoft.com/office/drawing/2014/main" id="{E8A9B917-B342-5044-B934-508717C64EF4}"/>
              </a:ext>
            </a:extLst>
          </p:cNvPr>
          <p:cNvSpPr txBox="1"/>
          <p:nvPr/>
        </p:nvSpPr>
        <p:spPr>
          <a:xfrm>
            <a:off x="1888873" y="8571388"/>
            <a:ext cx="616788" cy="215444"/>
          </a:xfrm>
          <a:prstGeom prst="rect">
            <a:avLst/>
          </a:prstGeom>
          <a:solidFill>
            <a:schemeClr val="bg1"/>
          </a:solidFill>
        </p:spPr>
        <p:txBody>
          <a:bodyPr wrap="square" rtlCol="0">
            <a:spAutoFit/>
          </a:bodyPr>
          <a:lstStyle/>
          <a:p>
            <a:r>
              <a:rPr lang="en-US" sz="800" dirty="0">
                <a:latin typeface="Arial" panose="020B0604020202020204" pitchFamily="34" charset="0"/>
                <a:cs typeface="Arial" panose="020B0604020202020204" pitchFamily="34" charset="0"/>
              </a:rPr>
              <a:t>Week 2</a:t>
            </a:r>
          </a:p>
        </p:txBody>
      </p:sp>
      <p:sp>
        <p:nvSpPr>
          <p:cNvPr id="52" name="TextBox 51">
            <a:extLst>
              <a:ext uri="{FF2B5EF4-FFF2-40B4-BE49-F238E27FC236}">
                <a16:creationId xmlns:a16="http://schemas.microsoft.com/office/drawing/2014/main" id="{68F1CD25-B222-4F4D-8783-31E09034B3A2}"/>
              </a:ext>
            </a:extLst>
          </p:cNvPr>
          <p:cNvSpPr txBox="1"/>
          <p:nvPr/>
        </p:nvSpPr>
        <p:spPr>
          <a:xfrm>
            <a:off x="2683551" y="7069454"/>
            <a:ext cx="365760"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F</a:t>
            </a:r>
          </a:p>
        </p:txBody>
      </p:sp>
      <p:pic>
        <p:nvPicPr>
          <p:cNvPr id="53" name="Picture 52">
            <a:extLst>
              <a:ext uri="{FF2B5EF4-FFF2-40B4-BE49-F238E27FC236}">
                <a16:creationId xmlns:a16="http://schemas.microsoft.com/office/drawing/2014/main" id="{60668A9A-F942-3945-BA97-8E82E6B29398}"/>
              </a:ext>
            </a:extLst>
          </p:cNvPr>
          <p:cNvPicPr>
            <a:picLocks noChangeAspect="1"/>
          </p:cNvPicPr>
          <p:nvPr/>
        </p:nvPicPr>
        <p:blipFill rotWithShape="1">
          <a:blip r:embed="rId7"/>
          <a:srcRect t="12002" r="18783"/>
          <a:stretch/>
        </p:blipFill>
        <p:spPr>
          <a:xfrm>
            <a:off x="2895012" y="7213585"/>
            <a:ext cx="2517805" cy="1628360"/>
          </a:xfrm>
          <a:prstGeom prst="rect">
            <a:avLst/>
          </a:prstGeom>
        </p:spPr>
      </p:pic>
      <p:sp>
        <p:nvSpPr>
          <p:cNvPr id="54" name="TextBox 53">
            <a:extLst>
              <a:ext uri="{FF2B5EF4-FFF2-40B4-BE49-F238E27FC236}">
                <a16:creationId xmlns:a16="http://schemas.microsoft.com/office/drawing/2014/main" id="{FE10C73C-EB28-1540-9F60-D616ED1F2B18}"/>
              </a:ext>
            </a:extLst>
          </p:cNvPr>
          <p:cNvSpPr txBox="1"/>
          <p:nvPr/>
        </p:nvSpPr>
        <p:spPr>
          <a:xfrm>
            <a:off x="5365992" y="7790246"/>
            <a:ext cx="1261084" cy="215444"/>
          </a:xfrm>
          <a:prstGeom prst="rect">
            <a:avLst/>
          </a:prstGeom>
          <a:solidFill>
            <a:schemeClr val="bg1"/>
          </a:solidFill>
        </p:spPr>
        <p:txBody>
          <a:bodyPr wrap="square" rtlCol="0" anchor="ctr">
            <a:spAutoFit/>
          </a:bodyPr>
          <a:lstStyle/>
          <a:p>
            <a:r>
              <a:rPr lang="en-US" sz="800" dirty="0">
                <a:latin typeface="Arial" panose="020B0604020202020204" pitchFamily="34" charset="0"/>
                <a:cs typeface="Arial" panose="020B0604020202020204" pitchFamily="34" charset="0"/>
              </a:rPr>
              <a:t>Anti-BCMA/CD3</a:t>
            </a:r>
          </a:p>
        </p:txBody>
      </p:sp>
      <p:sp>
        <p:nvSpPr>
          <p:cNvPr id="55" name="TextBox 54">
            <a:extLst>
              <a:ext uri="{FF2B5EF4-FFF2-40B4-BE49-F238E27FC236}">
                <a16:creationId xmlns:a16="http://schemas.microsoft.com/office/drawing/2014/main" id="{D4252222-DEE0-A64E-A7A5-565BA3D6D6B1}"/>
              </a:ext>
            </a:extLst>
          </p:cNvPr>
          <p:cNvSpPr txBox="1"/>
          <p:nvPr/>
        </p:nvSpPr>
        <p:spPr>
          <a:xfrm>
            <a:off x="5365992" y="7950381"/>
            <a:ext cx="1261084" cy="215444"/>
          </a:xfrm>
          <a:prstGeom prst="rect">
            <a:avLst/>
          </a:prstGeom>
          <a:solidFill>
            <a:schemeClr val="bg1"/>
          </a:solidFill>
        </p:spPr>
        <p:txBody>
          <a:bodyPr wrap="square" rtlCol="0" anchor="ctr">
            <a:spAutoFit/>
          </a:bodyPr>
          <a:lstStyle/>
          <a:p>
            <a:r>
              <a:rPr lang="en-US" sz="800" dirty="0">
                <a:latin typeface="Arial" panose="020B0604020202020204" pitchFamily="34" charset="0"/>
                <a:cs typeface="Arial" panose="020B0604020202020204" pitchFamily="34" charset="0"/>
              </a:rPr>
              <a:t>Anti-BCMA/CD3 + Pom</a:t>
            </a:r>
          </a:p>
        </p:txBody>
      </p:sp>
      <p:sp>
        <p:nvSpPr>
          <p:cNvPr id="56" name="TextBox 55">
            <a:extLst>
              <a:ext uri="{FF2B5EF4-FFF2-40B4-BE49-F238E27FC236}">
                <a16:creationId xmlns:a16="http://schemas.microsoft.com/office/drawing/2014/main" id="{4BBDCEDF-AD53-CF4C-BC3E-C24B96AA9B14}"/>
              </a:ext>
            </a:extLst>
          </p:cNvPr>
          <p:cNvSpPr txBox="1"/>
          <p:nvPr/>
        </p:nvSpPr>
        <p:spPr>
          <a:xfrm>
            <a:off x="5359507" y="8123486"/>
            <a:ext cx="1261084" cy="215444"/>
          </a:xfrm>
          <a:prstGeom prst="rect">
            <a:avLst/>
          </a:prstGeom>
          <a:solidFill>
            <a:schemeClr val="bg1"/>
          </a:solidFill>
        </p:spPr>
        <p:txBody>
          <a:bodyPr wrap="square" rtlCol="0" anchor="ctr">
            <a:spAutoFit/>
          </a:bodyPr>
          <a:lstStyle/>
          <a:p>
            <a:r>
              <a:rPr lang="en-US" sz="800" dirty="0">
                <a:latin typeface="Arial" panose="020B0604020202020204" pitchFamily="34" charset="0"/>
                <a:cs typeface="Arial" panose="020B0604020202020204" pitchFamily="34" charset="0"/>
              </a:rPr>
              <a:t>Anti-BCMA/CD3 + Cy</a:t>
            </a:r>
          </a:p>
        </p:txBody>
      </p:sp>
      <p:sp>
        <p:nvSpPr>
          <p:cNvPr id="57" name="TextBox 56">
            <a:extLst>
              <a:ext uri="{FF2B5EF4-FFF2-40B4-BE49-F238E27FC236}">
                <a16:creationId xmlns:a16="http://schemas.microsoft.com/office/drawing/2014/main" id="{0A6F2E93-3E92-9A4F-8B52-32CFE9FA4378}"/>
              </a:ext>
            </a:extLst>
          </p:cNvPr>
          <p:cNvSpPr txBox="1"/>
          <p:nvPr/>
        </p:nvSpPr>
        <p:spPr>
          <a:xfrm>
            <a:off x="5359507" y="7462030"/>
            <a:ext cx="1261084" cy="215444"/>
          </a:xfrm>
          <a:prstGeom prst="rect">
            <a:avLst/>
          </a:prstGeom>
          <a:noFill/>
        </p:spPr>
        <p:txBody>
          <a:bodyPr wrap="square" rtlCol="0" anchor="ctr">
            <a:spAutoFit/>
          </a:bodyPr>
          <a:lstStyle/>
          <a:p>
            <a:r>
              <a:rPr lang="en-US" sz="800" dirty="0">
                <a:latin typeface="Arial" panose="020B0604020202020204" pitchFamily="34" charset="0"/>
                <a:cs typeface="Arial" panose="020B0604020202020204" pitchFamily="34" charset="0"/>
              </a:rPr>
              <a:t>Anti-KLH/CD3 + Pom</a:t>
            </a:r>
          </a:p>
        </p:txBody>
      </p:sp>
      <p:sp>
        <p:nvSpPr>
          <p:cNvPr id="58" name="TextBox 57">
            <a:extLst>
              <a:ext uri="{FF2B5EF4-FFF2-40B4-BE49-F238E27FC236}">
                <a16:creationId xmlns:a16="http://schemas.microsoft.com/office/drawing/2014/main" id="{C3BE416C-CC4D-EA41-8EB8-8875FEAB4F25}"/>
              </a:ext>
            </a:extLst>
          </p:cNvPr>
          <p:cNvSpPr txBox="1"/>
          <p:nvPr/>
        </p:nvSpPr>
        <p:spPr>
          <a:xfrm>
            <a:off x="5365992" y="7628650"/>
            <a:ext cx="1261084" cy="215444"/>
          </a:xfrm>
          <a:prstGeom prst="rect">
            <a:avLst/>
          </a:prstGeom>
          <a:solidFill>
            <a:schemeClr val="bg1"/>
          </a:solidFill>
        </p:spPr>
        <p:txBody>
          <a:bodyPr wrap="square" rtlCol="0" anchor="ctr">
            <a:spAutoFit/>
          </a:bodyPr>
          <a:lstStyle/>
          <a:p>
            <a:r>
              <a:rPr lang="en-US" sz="800" dirty="0">
                <a:latin typeface="Arial" panose="020B0604020202020204" pitchFamily="34" charset="0"/>
                <a:cs typeface="Arial" panose="020B0604020202020204" pitchFamily="34" charset="0"/>
              </a:rPr>
              <a:t>Anti-KLH/CD3 + Cy</a:t>
            </a:r>
          </a:p>
        </p:txBody>
      </p:sp>
      <p:sp>
        <p:nvSpPr>
          <p:cNvPr id="59" name="TextBox 58">
            <a:extLst>
              <a:ext uri="{FF2B5EF4-FFF2-40B4-BE49-F238E27FC236}">
                <a16:creationId xmlns:a16="http://schemas.microsoft.com/office/drawing/2014/main" id="{1EE41F2B-33C1-0847-B1F7-16B4BAB69BC1}"/>
              </a:ext>
            </a:extLst>
          </p:cNvPr>
          <p:cNvSpPr txBox="1"/>
          <p:nvPr/>
        </p:nvSpPr>
        <p:spPr>
          <a:xfrm>
            <a:off x="5365992" y="7313367"/>
            <a:ext cx="1261084" cy="215444"/>
          </a:xfrm>
          <a:prstGeom prst="rect">
            <a:avLst/>
          </a:prstGeom>
          <a:noFill/>
        </p:spPr>
        <p:txBody>
          <a:bodyPr wrap="square" rtlCol="0" anchor="ctr">
            <a:spAutoFit/>
          </a:bodyPr>
          <a:lstStyle/>
          <a:p>
            <a:r>
              <a:rPr lang="en-US" sz="800" dirty="0">
                <a:latin typeface="Arial" panose="020B0604020202020204" pitchFamily="34" charset="0"/>
                <a:cs typeface="Arial" panose="020B0604020202020204" pitchFamily="34" charset="0"/>
              </a:rPr>
              <a:t>Anti-KLH/CD3</a:t>
            </a:r>
          </a:p>
        </p:txBody>
      </p:sp>
      <p:cxnSp>
        <p:nvCxnSpPr>
          <p:cNvPr id="13" name="Straight Connector 12">
            <a:extLst>
              <a:ext uri="{FF2B5EF4-FFF2-40B4-BE49-F238E27FC236}">
                <a16:creationId xmlns:a16="http://schemas.microsoft.com/office/drawing/2014/main" id="{FE3C308B-1493-4841-B4CB-7D7E890A723C}"/>
              </a:ext>
            </a:extLst>
          </p:cNvPr>
          <p:cNvCxnSpPr/>
          <p:nvPr/>
        </p:nvCxnSpPr>
        <p:spPr>
          <a:xfrm>
            <a:off x="1075948" y="2650515"/>
            <a:ext cx="237595" cy="0"/>
          </a:xfrm>
          <a:prstGeom prst="line">
            <a:avLst/>
          </a:prstGeom>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7D4DC269-E03A-9142-B8E8-318830F28947}"/>
              </a:ext>
            </a:extLst>
          </p:cNvPr>
          <p:cNvSpPr txBox="1"/>
          <p:nvPr/>
        </p:nvSpPr>
        <p:spPr>
          <a:xfrm>
            <a:off x="1050401" y="2465941"/>
            <a:ext cx="30679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ns</a:t>
            </a:r>
          </a:p>
        </p:txBody>
      </p:sp>
      <p:cxnSp>
        <p:nvCxnSpPr>
          <p:cNvPr id="60" name="Straight Connector 59">
            <a:extLst>
              <a:ext uri="{FF2B5EF4-FFF2-40B4-BE49-F238E27FC236}">
                <a16:creationId xmlns:a16="http://schemas.microsoft.com/office/drawing/2014/main" id="{9C978422-E86B-4047-9BB2-1BB9537B83DD}"/>
              </a:ext>
            </a:extLst>
          </p:cNvPr>
          <p:cNvCxnSpPr/>
          <p:nvPr/>
        </p:nvCxnSpPr>
        <p:spPr>
          <a:xfrm>
            <a:off x="1926829" y="2646379"/>
            <a:ext cx="237595" cy="0"/>
          </a:xfrm>
          <a:prstGeom prst="line">
            <a:avLst/>
          </a:prstGeom>
        </p:spPr>
        <p:style>
          <a:lnRef idx="1">
            <a:schemeClr val="dk1"/>
          </a:lnRef>
          <a:fillRef idx="0">
            <a:schemeClr val="dk1"/>
          </a:fillRef>
          <a:effectRef idx="0">
            <a:schemeClr val="dk1"/>
          </a:effectRef>
          <a:fontRef idx="minor">
            <a:schemeClr val="tx1"/>
          </a:fontRef>
        </p:style>
      </p:cxnSp>
      <p:sp>
        <p:nvSpPr>
          <p:cNvPr id="61" name="TextBox 60">
            <a:extLst>
              <a:ext uri="{FF2B5EF4-FFF2-40B4-BE49-F238E27FC236}">
                <a16:creationId xmlns:a16="http://schemas.microsoft.com/office/drawing/2014/main" id="{D7E9561F-DD96-4D47-92B5-238FE2EA2E1C}"/>
              </a:ext>
            </a:extLst>
          </p:cNvPr>
          <p:cNvSpPr txBox="1"/>
          <p:nvPr/>
        </p:nvSpPr>
        <p:spPr>
          <a:xfrm>
            <a:off x="1904197" y="2473198"/>
            <a:ext cx="30679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ns</a:t>
            </a:r>
          </a:p>
        </p:txBody>
      </p:sp>
      <p:cxnSp>
        <p:nvCxnSpPr>
          <p:cNvPr id="62" name="Straight Connector 61">
            <a:extLst>
              <a:ext uri="{FF2B5EF4-FFF2-40B4-BE49-F238E27FC236}">
                <a16:creationId xmlns:a16="http://schemas.microsoft.com/office/drawing/2014/main" id="{1D281E00-B541-864C-B01D-8578F3F89F3B}"/>
              </a:ext>
            </a:extLst>
          </p:cNvPr>
          <p:cNvCxnSpPr/>
          <p:nvPr/>
        </p:nvCxnSpPr>
        <p:spPr>
          <a:xfrm>
            <a:off x="3191295" y="2685907"/>
            <a:ext cx="237595" cy="0"/>
          </a:xfrm>
          <a:prstGeom prst="line">
            <a:avLst/>
          </a:prstGeom>
        </p:spPr>
        <p:style>
          <a:lnRef idx="1">
            <a:schemeClr val="dk1"/>
          </a:lnRef>
          <a:fillRef idx="0">
            <a:schemeClr val="dk1"/>
          </a:fillRef>
          <a:effectRef idx="0">
            <a:schemeClr val="dk1"/>
          </a:effectRef>
          <a:fontRef idx="minor">
            <a:schemeClr val="tx1"/>
          </a:fontRef>
        </p:style>
      </p:cxnSp>
      <p:sp>
        <p:nvSpPr>
          <p:cNvPr id="63" name="TextBox 62">
            <a:extLst>
              <a:ext uri="{FF2B5EF4-FFF2-40B4-BE49-F238E27FC236}">
                <a16:creationId xmlns:a16="http://schemas.microsoft.com/office/drawing/2014/main" id="{9A28FD1E-0908-B444-9C9B-E4CB3FCCBECC}"/>
              </a:ext>
            </a:extLst>
          </p:cNvPr>
          <p:cNvSpPr txBox="1"/>
          <p:nvPr/>
        </p:nvSpPr>
        <p:spPr>
          <a:xfrm>
            <a:off x="3173282" y="2473198"/>
            <a:ext cx="30679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ns</a:t>
            </a:r>
          </a:p>
        </p:txBody>
      </p:sp>
      <p:cxnSp>
        <p:nvCxnSpPr>
          <p:cNvPr id="64" name="Straight Connector 63">
            <a:extLst>
              <a:ext uri="{FF2B5EF4-FFF2-40B4-BE49-F238E27FC236}">
                <a16:creationId xmlns:a16="http://schemas.microsoft.com/office/drawing/2014/main" id="{131E1649-8E62-F848-972D-90F7E1F90E01}"/>
              </a:ext>
            </a:extLst>
          </p:cNvPr>
          <p:cNvCxnSpPr/>
          <p:nvPr/>
        </p:nvCxnSpPr>
        <p:spPr>
          <a:xfrm>
            <a:off x="4015308" y="2693642"/>
            <a:ext cx="237595" cy="0"/>
          </a:xfrm>
          <a:prstGeom prst="line">
            <a:avLst/>
          </a:prstGeom>
        </p:spPr>
        <p:style>
          <a:lnRef idx="1">
            <a:schemeClr val="dk1"/>
          </a:lnRef>
          <a:fillRef idx="0">
            <a:schemeClr val="dk1"/>
          </a:fillRef>
          <a:effectRef idx="0">
            <a:schemeClr val="dk1"/>
          </a:effectRef>
          <a:fontRef idx="minor">
            <a:schemeClr val="tx1"/>
          </a:fontRef>
        </p:style>
      </p:cxnSp>
      <p:sp>
        <p:nvSpPr>
          <p:cNvPr id="65" name="TextBox 64">
            <a:extLst>
              <a:ext uri="{FF2B5EF4-FFF2-40B4-BE49-F238E27FC236}">
                <a16:creationId xmlns:a16="http://schemas.microsoft.com/office/drawing/2014/main" id="{9D6D08E5-271B-9F41-986A-6B07E85554E6}"/>
              </a:ext>
            </a:extLst>
          </p:cNvPr>
          <p:cNvSpPr txBox="1"/>
          <p:nvPr/>
        </p:nvSpPr>
        <p:spPr>
          <a:xfrm>
            <a:off x="3998642" y="2473198"/>
            <a:ext cx="30679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ns</a:t>
            </a:r>
          </a:p>
        </p:txBody>
      </p:sp>
      <p:sp>
        <p:nvSpPr>
          <p:cNvPr id="67" name="TextBox 66">
            <a:extLst>
              <a:ext uri="{FF2B5EF4-FFF2-40B4-BE49-F238E27FC236}">
                <a16:creationId xmlns:a16="http://schemas.microsoft.com/office/drawing/2014/main" id="{95B51EC9-81DF-1241-8312-9B8A0E3472D0}"/>
              </a:ext>
            </a:extLst>
          </p:cNvPr>
          <p:cNvSpPr txBox="1"/>
          <p:nvPr/>
        </p:nvSpPr>
        <p:spPr>
          <a:xfrm>
            <a:off x="3632537" y="7086229"/>
            <a:ext cx="306799"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cxnSp>
        <p:nvCxnSpPr>
          <p:cNvPr id="68" name="Straight Connector 67">
            <a:extLst>
              <a:ext uri="{FF2B5EF4-FFF2-40B4-BE49-F238E27FC236}">
                <a16:creationId xmlns:a16="http://schemas.microsoft.com/office/drawing/2014/main" id="{AE5F5183-2B58-324E-82A3-3DC62CE1DA06}"/>
              </a:ext>
            </a:extLst>
          </p:cNvPr>
          <p:cNvCxnSpPr/>
          <p:nvPr/>
        </p:nvCxnSpPr>
        <p:spPr>
          <a:xfrm>
            <a:off x="4555026" y="7421089"/>
            <a:ext cx="237595" cy="0"/>
          </a:xfrm>
          <a:prstGeom prst="line">
            <a:avLst/>
          </a:prstGeom>
        </p:spPr>
        <p:style>
          <a:lnRef idx="1">
            <a:schemeClr val="dk1"/>
          </a:lnRef>
          <a:fillRef idx="0">
            <a:schemeClr val="dk1"/>
          </a:fillRef>
          <a:effectRef idx="0">
            <a:schemeClr val="dk1"/>
          </a:effectRef>
          <a:fontRef idx="minor">
            <a:schemeClr val="tx1"/>
          </a:fontRef>
        </p:style>
      </p:cxnSp>
      <p:cxnSp>
        <p:nvCxnSpPr>
          <p:cNvPr id="69" name="Straight Connector 68">
            <a:extLst>
              <a:ext uri="{FF2B5EF4-FFF2-40B4-BE49-F238E27FC236}">
                <a16:creationId xmlns:a16="http://schemas.microsoft.com/office/drawing/2014/main" id="{3FC5784F-4408-EF48-B40A-CBD47C353BED}"/>
              </a:ext>
            </a:extLst>
          </p:cNvPr>
          <p:cNvCxnSpPr/>
          <p:nvPr/>
        </p:nvCxnSpPr>
        <p:spPr>
          <a:xfrm>
            <a:off x="3658008" y="7280942"/>
            <a:ext cx="237595" cy="0"/>
          </a:xfrm>
          <a:prstGeom prst="line">
            <a:avLst/>
          </a:prstGeom>
        </p:spPr>
        <p:style>
          <a:lnRef idx="1">
            <a:schemeClr val="dk1"/>
          </a:lnRef>
          <a:fillRef idx="0">
            <a:schemeClr val="dk1"/>
          </a:fillRef>
          <a:effectRef idx="0">
            <a:schemeClr val="dk1"/>
          </a:effectRef>
          <a:fontRef idx="minor">
            <a:schemeClr val="tx1"/>
          </a:fontRef>
        </p:style>
      </p:cxnSp>
      <p:cxnSp>
        <p:nvCxnSpPr>
          <p:cNvPr id="70" name="Straight Connector 69">
            <a:extLst>
              <a:ext uri="{FF2B5EF4-FFF2-40B4-BE49-F238E27FC236}">
                <a16:creationId xmlns:a16="http://schemas.microsoft.com/office/drawing/2014/main" id="{E6A1EE6B-EA68-A44E-BC1B-A0515A60A4F0}"/>
              </a:ext>
            </a:extLst>
          </p:cNvPr>
          <p:cNvCxnSpPr/>
          <p:nvPr/>
        </p:nvCxnSpPr>
        <p:spPr>
          <a:xfrm>
            <a:off x="1337143" y="7437687"/>
            <a:ext cx="237595" cy="0"/>
          </a:xfrm>
          <a:prstGeom prst="line">
            <a:avLst/>
          </a:prstGeom>
        </p:spPr>
        <p:style>
          <a:lnRef idx="1">
            <a:schemeClr val="dk1"/>
          </a:lnRef>
          <a:fillRef idx="0">
            <a:schemeClr val="dk1"/>
          </a:fillRef>
          <a:effectRef idx="0">
            <a:schemeClr val="dk1"/>
          </a:effectRef>
          <a:fontRef idx="minor">
            <a:schemeClr val="tx1"/>
          </a:fontRef>
        </p:style>
      </p:cxnSp>
      <p:cxnSp>
        <p:nvCxnSpPr>
          <p:cNvPr id="71" name="Straight Connector 70">
            <a:extLst>
              <a:ext uri="{FF2B5EF4-FFF2-40B4-BE49-F238E27FC236}">
                <a16:creationId xmlns:a16="http://schemas.microsoft.com/office/drawing/2014/main" id="{E7EF42A0-C570-4944-B141-83E4BE52355F}"/>
              </a:ext>
            </a:extLst>
          </p:cNvPr>
          <p:cNvCxnSpPr/>
          <p:nvPr/>
        </p:nvCxnSpPr>
        <p:spPr>
          <a:xfrm>
            <a:off x="2197267" y="7421089"/>
            <a:ext cx="237595" cy="0"/>
          </a:xfrm>
          <a:prstGeom prst="line">
            <a:avLst/>
          </a:prstGeom>
        </p:spPr>
        <p:style>
          <a:lnRef idx="1">
            <a:schemeClr val="dk1"/>
          </a:lnRef>
          <a:fillRef idx="0">
            <a:schemeClr val="dk1"/>
          </a:fillRef>
          <a:effectRef idx="0">
            <a:schemeClr val="dk1"/>
          </a:effectRef>
          <a:fontRef idx="minor">
            <a:schemeClr val="tx1"/>
          </a:fontRef>
        </p:style>
      </p:cxnSp>
      <p:sp>
        <p:nvSpPr>
          <p:cNvPr id="72" name="TextBox 71">
            <a:extLst>
              <a:ext uri="{FF2B5EF4-FFF2-40B4-BE49-F238E27FC236}">
                <a16:creationId xmlns:a16="http://schemas.microsoft.com/office/drawing/2014/main" id="{9C6FACC5-603D-2740-9BA0-3AC084600B0B}"/>
              </a:ext>
            </a:extLst>
          </p:cNvPr>
          <p:cNvSpPr txBox="1"/>
          <p:nvPr/>
        </p:nvSpPr>
        <p:spPr>
          <a:xfrm>
            <a:off x="2202468" y="7233940"/>
            <a:ext cx="306799"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73" name="TextBox 72">
            <a:extLst>
              <a:ext uri="{FF2B5EF4-FFF2-40B4-BE49-F238E27FC236}">
                <a16:creationId xmlns:a16="http://schemas.microsoft.com/office/drawing/2014/main" id="{06F7319A-40E2-384E-A846-B19D5683774A}"/>
              </a:ext>
            </a:extLst>
          </p:cNvPr>
          <p:cNvSpPr txBox="1"/>
          <p:nvPr/>
        </p:nvSpPr>
        <p:spPr>
          <a:xfrm>
            <a:off x="4562561" y="7230590"/>
            <a:ext cx="306799"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74" name="TextBox 73">
            <a:extLst>
              <a:ext uri="{FF2B5EF4-FFF2-40B4-BE49-F238E27FC236}">
                <a16:creationId xmlns:a16="http://schemas.microsoft.com/office/drawing/2014/main" id="{B5C7A6D3-F2E6-C04E-961D-0B8AA01E2021}"/>
              </a:ext>
            </a:extLst>
          </p:cNvPr>
          <p:cNvSpPr txBox="1"/>
          <p:nvPr/>
        </p:nvSpPr>
        <p:spPr>
          <a:xfrm>
            <a:off x="1322377" y="7252243"/>
            <a:ext cx="30679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ns</a:t>
            </a:r>
          </a:p>
        </p:txBody>
      </p:sp>
      <p:pic>
        <p:nvPicPr>
          <p:cNvPr id="76" name="Picture 75">
            <a:extLst>
              <a:ext uri="{FF2B5EF4-FFF2-40B4-BE49-F238E27FC236}">
                <a16:creationId xmlns:a16="http://schemas.microsoft.com/office/drawing/2014/main" id="{098C8737-844B-A04C-BBC1-293C98FD208F}"/>
              </a:ext>
            </a:extLst>
          </p:cNvPr>
          <p:cNvPicPr>
            <a:picLocks noChangeAspect="1"/>
          </p:cNvPicPr>
          <p:nvPr/>
        </p:nvPicPr>
        <p:blipFill>
          <a:blip r:embed="rId8"/>
          <a:stretch>
            <a:fillRect/>
          </a:stretch>
        </p:blipFill>
        <p:spPr>
          <a:xfrm>
            <a:off x="2455349" y="3808983"/>
            <a:ext cx="3053019" cy="1455325"/>
          </a:xfrm>
          <a:prstGeom prst="rect">
            <a:avLst/>
          </a:prstGeom>
        </p:spPr>
      </p:pic>
      <p:pic>
        <p:nvPicPr>
          <p:cNvPr id="77" name="Picture 76">
            <a:extLst>
              <a:ext uri="{FF2B5EF4-FFF2-40B4-BE49-F238E27FC236}">
                <a16:creationId xmlns:a16="http://schemas.microsoft.com/office/drawing/2014/main" id="{387824F4-C81B-874E-BA3E-C5E261A9D589}"/>
              </a:ext>
            </a:extLst>
          </p:cNvPr>
          <p:cNvPicPr>
            <a:picLocks noChangeAspect="1"/>
          </p:cNvPicPr>
          <p:nvPr/>
        </p:nvPicPr>
        <p:blipFill>
          <a:blip r:embed="rId9"/>
          <a:stretch>
            <a:fillRect/>
          </a:stretch>
        </p:blipFill>
        <p:spPr>
          <a:xfrm>
            <a:off x="320402" y="3833226"/>
            <a:ext cx="2127622" cy="1455325"/>
          </a:xfrm>
          <a:prstGeom prst="rect">
            <a:avLst/>
          </a:prstGeom>
        </p:spPr>
      </p:pic>
      <p:pic>
        <p:nvPicPr>
          <p:cNvPr id="78" name="Picture 77">
            <a:extLst>
              <a:ext uri="{FF2B5EF4-FFF2-40B4-BE49-F238E27FC236}">
                <a16:creationId xmlns:a16="http://schemas.microsoft.com/office/drawing/2014/main" id="{3CBB6EF3-E981-EB4D-8D33-45B25B2C6796}"/>
              </a:ext>
            </a:extLst>
          </p:cNvPr>
          <p:cNvPicPr>
            <a:picLocks noChangeAspect="1"/>
          </p:cNvPicPr>
          <p:nvPr/>
        </p:nvPicPr>
        <p:blipFill>
          <a:blip r:embed="rId10"/>
          <a:stretch>
            <a:fillRect/>
          </a:stretch>
        </p:blipFill>
        <p:spPr>
          <a:xfrm>
            <a:off x="308191" y="5451410"/>
            <a:ext cx="2126671" cy="1363251"/>
          </a:xfrm>
          <a:prstGeom prst="rect">
            <a:avLst/>
          </a:prstGeom>
        </p:spPr>
      </p:pic>
      <p:pic>
        <p:nvPicPr>
          <p:cNvPr id="80" name="Picture 79">
            <a:extLst>
              <a:ext uri="{FF2B5EF4-FFF2-40B4-BE49-F238E27FC236}">
                <a16:creationId xmlns:a16="http://schemas.microsoft.com/office/drawing/2014/main" id="{14EAE1C3-F749-3D4F-9CC9-499C9D92E71F}"/>
              </a:ext>
            </a:extLst>
          </p:cNvPr>
          <p:cNvPicPr>
            <a:picLocks noChangeAspect="1"/>
          </p:cNvPicPr>
          <p:nvPr/>
        </p:nvPicPr>
        <p:blipFill>
          <a:blip r:embed="rId11"/>
          <a:stretch>
            <a:fillRect/>
          </a:stretch>
        </p:blipFill>
        <p:spPr>
          <a:xfrm>
            <a:off x="2475253" y="5435222"/>
            <a:ext cx="3074652" cy="1373610"/>
          </a:xfrm>
          <a:prstGeom prst="rect">
            <a:avLst/>
          </a:prstGeom>
        </p:spPr>
      </p:pic>
      <p:sp>
        <p:nvSpPr>
          <p:cNvPr id="81" name="TextBox 80">
            <a:extLst>
              <a:ext uri="{FF2B5EF4-FFF2-40B4-BE49-F238E27FC236}">
                <a16:creationId xmlns:a16="http://schemas.microsoft.com/office/drawing/2014/main" id="{37521292-DC9C-2F4E-9354-EA88CC3CA3A0}"/>
              </a:ext>
            </a:extLst>
          </p:cNvPr>
          <p:cNvSpPr txBox="1"/>
          <p:nvPr/>
        </p:nvSpPr>
        <p:spPr>
          <a:xfrm>
            <a:off x="24450" y="7065783"/>
            <a:ext cx="365760"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E</a:t>
            </a:r>
          </a:p>
        </p:txBody>
      </p:sp>
    </p:spTree>
    <p:extLst>
      <p:ext uri="{BB962C8B-B14F-4D97-AF65-F5344CB8AC3E}">
        <p14:creationId xmlns:p14="http://schemas.microsoft.com/office/powerpoint/2010/main" val="35187997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6C6028-9327-5340-B96E-EB2D8E8A6A57}"/>
              </a:ext>
            </a:extLst>
          </p:cNvPr>
          <p:cNvSpPr/>
          <p:nvPr/>
        </p:nvSpPr>
        <p:spPr>
          <a:xfrm>
            <a:off x="171450" y="125334"/>
            <a:ext cx="6515099" cy="3103414"/>
          </a:xfrm>
          <a:prstGeom prst="rect">
            <a:avLst/>
          </a:prstGeom>
        </p:spPr>
        <p:txBody>
          <a:bodyPr wrap="square">
            <a:spAutoFit/>
          </a:bodyPr>
          <a:lstStyle/>
          <a:p>
            <a:pPr>
              <a:spcBef>
                <a:spcPts val="200"/>
              </a:spcBef>
              <a:spcAft>
                <a:spcPts val="1200"/>
              </a:spcAft>
            </a:pPr>
            <a:r>
              <a:rPr lang="en-US"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Supplemental Figure 6. Weight loss, immune checkpoint expression, and regulatory T cell phenotype in Vk32908 MM after treatment with anti-BCMA/CD3 and Pom or Cy</a:t>
            </a:r>
          </a:p>
          <a:p>
            <a:pPr>
              <a:spcBef>
                <a:spcPts val="200"/>
              </a:spcBef>
              <a:spcAft>
                <a:spcPts val="1200"/>
              </a:spcAft>
            </a:pPr>
            <a:r>
              <a:rPr lang="en-US" sz="1200" b="1" dirty="0">
                <a:latin typeface="Times New Roman" panose="02020603050405020304" pitchFamily="18" charset="0"/>
                <a:ea typeface="Calibri" panose="020F0502020204030204" pitchFamily="34" charset="0"/>
                <a:cs typeface="Times New Roman" panose="02020603050405020304" pitchFamily="18" charset="0"/>
              </a:rPr>
              <a:t>A</a:t>
            </a:r>
            <a:r>
              <a:rPr lang="en-US" sz="1200" dirty="0">
                <a:latin typeface="Times New Roman" panose="02020603050405020304" pitchFamily="18" charset="0"/>
                <a:ea typeface="Calibri" panose="020F0502020204030204" pitchFamily="34" charset="0"/>
                <a:cs typeface="Times New Roman" panose="02020603050405020304" pitchFamily="18" charset="0"/>
              </a:rPr>
              <a:t>. Weight, relative to day 0, of mice determined daily during Pom or anti-BCMA/CD3 with Pom treatment. Each line represents an individual mouse. Frequency of CD8</a:t>
            </a:r>
            <a:r>
              <a:rPr lang="en-US"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US" sz="1200" dirty="0">
                <a:latin typeface="Times New Roman" panose="02020603050405020304" pitchFamily="18" charset="0"/>
                <a:ea typeface="Calibri" panose="020F0502020204030204" pitchFamily="34" charset="0"/>
                <a:cs typeface="Times New Roman" panose="02020603050405020304" pitchFamily="18" charset="0"/>
              </a:rPr>
              <a:t> (left) or CD4</a:t>
            </a:r>
            <a:r>
              <a:rPr lang="en-US"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US" sz="1200" dirty="0">
                <a:latin typeface="Times New Roman" panose="02020603050405020304" pitchFamily="18" charset="0"/>
                <a:ea typeface="Calibri" panose="020F0502020204030204" pitchFamily="34" charset="0"/>
                <a:cs typeface="Times New Roman" panose="02020603050405020304" pitchFamily="18" charset="0"/>
              </a:rPr>
              <a:t> (right) T cells expressing PD1, </a:t>
            </a:r>
            <a:r>
              <a:rPr lang="en-US" sz="1200" b="1" dirty="0">
                <a:latin typeface="Times New Roman" panose="02020603050405020304" pitchFamily="18" charset="0"/>
                <a:ea typeface="Calibri" panose="020F0502020204030204" pitchFamily="34" charset="0"/>
                <a:cs typeface="Times New Roman" panose="02020603050405020304" pitchFamily="18" charset="0"/>
              </a:rPr>
              <a:t>B, </a:t>
            </a:r>
            <a:r>
              <a:rPr lang="en-US" sz="1200" dirty="0">
                <a:latin typeface="Times New Roman" panose="02020603050405020304" pitchFamily="18" charset="0"/>
                <a:ea typeface="Calibri" panose="020F0502020204030204" pitchFamily="34" charset="0"/>
                <a:cs typeface="Times New Roman" panose="02020603050405020304" pitchFamily="18" charset="0"/>
              </a:rPr>
              <a:t>KLRG1, </a:t>
            </a:r>
            <a:r>
              <a:rPr lang="en-US" sz="1200" b="1" dirty="0">
                <a:latin typeface="Times New Roman" panose="02020603050405020304" pitchFamily="18" charset="0"/>
                <a:ea typeface="Calibri" panose="020F0502020204030204" pitchFamily="34" charset="0"/>
                <a:cs typeface="Times New Roman" panose="02020603050405020304" pitchFamily="18" charset="0"/>
              </a:rPr>
              <a:t>C</a:t>
            </a:r>
            <a:r>
              <a:rPr lang="en-US" sz="1200" dirty="0">
                <a:latin typeface="Times New Roman" panose="02020603050405020304" pitchFamily="18" charset="0"/>
                <a:ea typeface="Calibri" panose="020F0502020204030204" pitchFamily="34" charset="0"/>
                <a:cs typeface="Times New Roman" panose="02020603050405020304" pitchFamily="18" charset="0"/>
              </a:rPr>
              <a:t>., or LAG3, </a:t>
            </a:r>
            <a:r>
              <a:rPr lang="en-US" sz="1200" b="1" dirty="0">
                <a:latin typeface="Times New Roman" panose="02020603050405020304" pitchFamily="18" charset="0"/>
                <a:ea typeface="Calibri" panose="020F0502020204030204" pitchFamily="34" charset="0"/>
                <a:cs typeface="Times New Roman" panose="02020603050405020304" pitchFamily="18" charset="0"/>
              </a:rPr>
              <a:t>D</a:t>
            </a:r>
            <a:r>
              <a:rPr lang="en-US" sz="1200" dirty="0">
                <a:latin typeface="Times New Roman" panose="02020603050405020304" pitchFamily="18" charset="0"/>
                <a:ea typeface="Calibri" panose="020F0502020204030204" pitchFamily="34" charset="0"/>
                <a:cs typeface="Times New Roman" panose="02020603050405020304" pitchFamily="18" charset="0"/>
              </a:rPr>
              <a:t>., in the SPL from hC343 mice transplanted with Vk32908 and harvested three or ten days after receiving anti-KLH/CD3 or anti-BCMA/CD3 BsAb (1 mg/kg day 1,8) with concurrent pomalidomide (50 mg/kg day 1-7, 8-12) or cyclophosphamide (100 mg/kg day 1,8). </a:t>
            </a:r>
            <a:r>
              <a:rPr lang="en-US" sz="1200" b="1" dirty="0">
                <a:latin typeface="Times New Roman" panose="02020603050405020304" pitchFamily="18" charset="0"/>
                <a:ea typeface="Calibri" panose="020F0502020204030204" pitchFamily="34" charset="0"/>
                <a:cs typeface="Times New Roman" panose="02020603050405020304" pitchFamily="18" charset="0"/>
              </a:rPr>
              <a:t>E</a:t>
            </a:r>
            <a:r>
              <a:rPr lang="en-US" sz="1200" dirty="0">
                <a:latin typeface="Times New Roman" panose="02020603050405020304" pitchFamily="18" charset="0"/>
                <a:ea typeface="Calibri" panose="020F0502020204030204" pitchFamily="34" charset="0"/>
                <a:cs typeface="Times New Roman" panose="02020603050405020304" pitchFamily="18" charset="0"/>
              </a:rPr>
              <a:t>. Estimated absolute number of regulatory T cells (T-reg) per SPL from mice transplanted with Vk32908 and treated with anti-KLH/CD3 or anti-BCMA/CD3 BsAb with pomalidomide or Cy. T-reg identified by FCM as CD3</a:t>
            </a:r>
            <a:r>
              <a:rPr lang="en-US"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US" sz="1200" dirty="0">
                <a:latin typeface="Times New Roman" panose="02020603050405020304" pitchFamily="18" charset="0"/>
                <a:ea typeface="Calibri" panose="020F0502020204030204" pitchFamily="34" charset="0"/>
                <a:cs typeface="Times New Roman" panose="02020603050405020304" pitchFamily="18" charset="0"/>
              </a:rPr>
              <a:t> CD4</a:t>
            </a:r>
            <a:r>
              <a:rPr lang="en-US"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US" sz="1200" dirty="0">
                <a:latin typeface="Times New Roman" panose="02020603050405020304" pitchFamily="18" charset="0"/>
                <a:ea typeface="Calibri" panose="020F0502020204030204" pitchFamily="34" charset="0"/>
                <a:cs typeface="Times New Roman" panose="02020603050405020304" pitchFamily="18" charset="0"/>
              </a:rPr>
              <a:t> CD25</a:t>
            </a:r>
            <a:r>
              <a:rPr lang="en-US"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US" sz="1200" dirty="0">
                <a:latin typeface="Times New Roman" panose="02020603050405020304" pitchFamily="18" charset="0"/>
                <a:ea typeface="Calibri" panose="020F0502020204030204" pitchFamily="34" charset="0"/>
                <a:cs typeface="Times New Roman" panose="02020603050405020304" pitchFamily="18" charset="0"/>
              </a:rPr>
              <a:t> FoxP3</a:t>
            </a:r>
            <a:r>
              <a:rPr lang="en-US"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US" sz="1200" dirty="0">
                <a:latin typeface="Times New Roman" panose="02020603050405020304" pitchFamily="18" charset="0"/>
                <a:ea typeface="Calibri" panose="020F0502020204030204" pitchFamily="34" charset="0"/>
                <a:cs typeface="Times New Roman" panose="02020603050405020304" pitchFamily="18" charset="0"/>
              </a:rPr>
              <a:t>. </a:t>
            </a:r>
            <a:r>
              <a:rPr lang="en-US" sz="1200" b="1" dirty="0">
                <a:latin typeface="Times New Roman" panose="02020603050405020304" pitchFamily="18" charset="0"/>
                <a:ea typeface="Calibri" panose="020F0502020204030204" pitchFamily="34" charset="0"/>
                <a:cs typeface="Times New Roman" panose="02020603050405020304" pitchFamily="18" charset="0"/>
              </a:rPr>
              <a:t>F.</a:t>
            </a:r>
            <a:r>
              <a:rPr lang="en-US" sz="1200" dirty="0">
                <a:latin typeface="Times New Roman" panose="02020603050405020304" pitchFamily="18" charset="0"/>
                <a:ea typeface="Calibri" panose="020F0502020204030204" pitchFamily="34" charset="0"/>
                <a:cs typeface="Times New Roman" panose="02020603050405020304" pitchFamily="18" charset="0"/>
              </a:rPr>
              <a:t> IFN-</a:t>
            </a:r>
            <a:r>
              <a:rPr lang="en-US" sz="1200" dirty="0">
                <a:latin typeface="Symbol" pitchFamily="2" charset="2"/>
                <a:ea typeface="Calibri" panose="020F0502020204030204" pitchFamily="34" charset="0"/>
                <a:cs typeface="Times New Roman" panose="02020603050405020304" pitchFamily="18" charset="0"/>
              </a:rPr>
              <a:t>g</a:t>
            </a:r>
            <a:r>
              <a:rPr lang="en-US" sz="1200" dirty="0">
                <a:latin typeface="Times New Roman" panose="02020603050405020304" pitchFamily="18" charset="0"/>
                <a:ea typeface="Calibri" panose="020F0502020204030204" pitchFamily="34" charset="0"/>
                <a:cs typeface="Times New Roman" panose="02020603050405020304" pitchFamily="18" charset="0"/>
              </a:rPr>
              <a:t> production by T-regs </a:t>
            </a:r>
            <a:r>
              <a:rPr lang="en-US" sz="1200" i="1" dirty="0">
                <a:latin typeface="Times New Roman" panose="02020603050405020304" pitchFamily="18" charset="0"/>
                <a:ea typeface="Calibri" panose="020F0502020204030204" pitchFamily="34" charset="0"/>
                <a:cs typeface="Times New Roman" panose="02020603050405020304" pitchFamily="18" charset="0"/>
              </a:rPr>
              <a:t>ex vivo</a:t>
            </a:r>
            <a:r>
              <a:rPr lang="en-US" sz="1200" dirty="0">
                <a:latin typeface="Times New Roman" panose="02020603050405020304" pitchFamily="18" charset="0"/>
                <a:ea typeface="Calibri" panose="020F0502020204030204" pitchFamily="34" charset="0"/>
                <a:cs typeface="Times New Roman" panose="02020603050405020304" pitchFamily="18" charset="0"/>
              </a:rPr>
              <a:t> upon 4 hours stimulation with PMA-ionomycin measured by ICS staining. </a:t>
            </a:r>
            <a:r>
              <a:rPr lang="en-US" sz="1200" dirty="0">
                <a:latin typeface="Times New Roman" panose="02020603050405020304" pitchFamily="18" charset="0"/>
                <a:ea typeface="Calibri" panose="020F0502020204030204" pitchFamily="34" charset="0"/>
              </a:rPr>
              <a:t>Unpaired T test </a:t>
            </a:r>
            <a:r>
              <a:rPr lang="en-US" sz="1200" i="1" dirty="0">
                <a:latin typeface="Times New Roman" panose="02020603050405020304" pitchFamily="18" charset="0"/>
                <a:ea typeface="Calibri" panose="020F0502020204030204" pitchFamily="34" charset="0"/>
              </a:rPr>
              <a:t>P </a:t>
            </a:r>
            <a:r>
              <a:rPr lang="en-US" sz="1200" dirty="0">
                <a:latin typeface="Times New Roman" panose="02020603050405020304" pitchFamily="18" charset="0"/>
                <a:ea typeface="Calibri" panose="020F0502020204030204" pitchFamily="34" charset="0"/>
              </a:rPr>
              <a:t>values are represented by *. * </a:t>
            </a:r>
            <a:r>
              <a:rPr lang="en-US" sz="1200" i="1" dirty="0">
                <a:latin typeface="Times New Roman" panose="02020603050405020304" pitchFamily="18" charset="0"/>
                <a:ea typeface="Calibri" panose="020F0502020204030204" pitchFamily="34" charset="0"/>
              </a:rPr>
              <a:t>P &lt; </a:t>
            </a:r>
            <a:r>
              <a:rPr lang="en-US" sz="1200" dirty="0">
                <a:latin typeface="Times New Roman" panose="02020603050405020304" pitchFamily="18" charset="0"/>
                <a:ea typeface="Calibri" panose="020F0502020204030204" pitchFamily="34" charset="0"/>
              </a:rPr>
              <a:t>0.05; **</a:t>
            </a:r>
            <a:r>
              <a:rPr lang="en-US" sz="1200" i="1" dirty="0">
                <a:latin typeface="Times New Roman" panose="02020603050405020304" pitchFamily="18" charset="0"/>
                <a:ea typeface="Calibri" panose="020F0502020204030204" pitchFamily="34" charset="0"/>
              </a:rPr>
              <a:t>P &lt; </a:t>
            </a:r>
            <a:r>
              <a:rPr lang="en-US" sz="1200" dirty="0">
                <a:latin typeface="Times New Roman" panose="02020603050405020304" pitchFamily="18" charset="0"/>
                <a:ea typeface="Calibri" panose="020F0502020204030204" pitchFamily="34" charset="0"/>
              </a:rPr>
              <a:t>0.01.</a:t>
            </a: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757147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AABA72D-02D9-F449-96AF-1203337EAB18}"/>
              </a:ext>
            </a:extLst>
          </p:cNvPr>
          <p:cNvSpPr txBox="1"/>
          <p:nvPr/>
        </p:nvSpPr>
        <p:spPr>
          <a:xfrm>
            <a:off x="72586" y="-2312"/>
            <a:ext cx="2085654"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Supplemental Figure 7</a:t>
            </a:r>
          </a:p>
        </p:txBody>
      </p:sp>
      <p:pic>
        <p:nvPicPr>
          <p:cNvPr id="3" name="Picture 2">
            <a:extLst>
              <a:ext uri="{FF2B5EF4-FFF2-40B4-BE49-F238E27FC236}">
                <a16:creationId xmlns:a16="http://schemas.microsoft.com/office/drawing/2014/main" id="{2319D834-C625-5043-A173-88A0D5460B10}"/>
              </a:ext>
            </a:extLst>
          </p:cNvPr>
          <p:cNvPicPr>
            <a:picLocks noChangeAspect="1"/>
          </p:cNvPicPr>
          <p:nvPr/>
        </p:nvPicPr>
        <p:blipFill rotWithShape="1">
          <a:blip r:embed="rId3"/>
          <a:srcRect b="54592"/>
          <a:stretch/>
        </p:blipFill>
        <p:spPr>
          <a:xfrm>
            <a:off x="908560" y="298676"/>
            <a:ext cx="5390640" cy="3850386"/>
          </a:xfrm>
          <a:prstGeom prst="rect">
            <a:avLst/>
          </a:prstGeom>
        </p:spPr>
      </p:pic>
      <p:sp>
        <p:nvSpPr>
          <p:cNvPr id="8" name="Rectangle 7">
            <a:extLst>
              <a:ext uri="{FF2B5EF4-FFF2-40B4-BE49-F238E27FC236}">
                <a16:creationId xmlns:a16="http://schemas.microsoft.com/office/drawing/2014/main" id="{F7D2EC28-3900-C440-AF62-25F1A6007836}"/>
              </a:ext>
            </a:extLst>
          </p:cNvPr>
          <p:cNvSpPr/>
          <p:nvPr/>
        </p:nvSpPr>
        <p:spPr>
          <a:xfrm>
            <a:off x="6104021" y="2381462"/>
            <a:ext cx="360279" cy="8519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FE7EE2E-6894-4241-8AB3-9024CC4CC8A0}"/>
              </a:ext>
            </a:extLst>
          </p:cNvPr>
          <p:cNvSpPr txBox="1"/>
          <p:nvPr/>
        </p:nvSpPr>
        <p:spPr>
          <a:xfrm>
            <a:off x="6078681" y="2183931"/>
            <a:ext cx="386644" cy="184666"/>
          </a:xfrm>
          <a:prstGeom prst="rect">
            <a:avLst/>
          </a:prstGeom>
          <a:noFill/>
        </p:spPr>
        <p:txBody>
          <a:bodyPr wrap="none" rtlCol="0">
            <a:spAutoFit/>
          </a:bodyPr>
          <a:lstStyle/>
          <a:p>
            <a:r>
              <a:rPr lang="en-US" sz="600" dirty="0">
                <a:latin typeface="Arial" panose="020B0604020202020204" pitchFamily="34" charset="0"/>
                <a:cs typeface="Arial" panose="020B0604020202020204" pitchFamily="34" charset="0"/>
              </a:rPr>
              <a:t>Day 3</a:t>
            </a:r>
          </a:p>
        </p:txBody>
      </p:sp>
      <p:pic>
        <p:nvPicPr>
          <p:cNvPr id="9" name="Picture 8">
            <a:extLst>
              <a:ext uri="{FF2B5EF4-FFF2-40B4-BE49-F238E27FC236}">
                <a16:creationId xmlns:a16="http://schemas.microsoft.com/office/drawing/2014/main" id="{5CCE1735-C386-BA47-8F69-D646F4FF13E0}"/>
              </a:ext>
            </a:extLst>
          </p:cNvPr>
          <p:cNvPicPr>
            <a:picLocks noChangeAspect="1"/>
          </p:cNvPicPr>
          <p:nvPr/>
        </p:nvPicPr>
        <p:blipFill rotWithShape="1">
          <a:blip r:embed="rId3"/>
          <a:srcRect t="54257" b="8491"/>
          <a:stretch/>
        </p:blipFill>
        <p:spPr>
          <a:xfrm>
            <a:off x="908560" y="4298440"/>
            <a:ext cx="5390640" cy="3158836"/>
          </a:xfrm>
          <a:prstGeom prst="rect">
            <a:avLst/>
          </a:prstGeom>
        </p:spPr>
      </p:pic>
      <p:sp>
        <p:nvSpPr>
          <p:cNvPr id="10" name="Rectangle 9">
            <a:extLst>
              <a:ext uri="{FF2B5EF4-FFF2-40B4-BE49-F238E27FC236}">
                <a16:creationId xmlns:a16="http://schemas.microsoft.com/office/drawing/2014/main" id="{DFE6C96B-E15C-F24D-A84E-701BD64C7554}"/>
              </a:ext>
            </a:extLst>
          </p:cNvPr>
          <p:cNvSpPr/>
          <p:nvPr/>
        </p:nvSpPr>
        <p:spPr>
          <a:xfrm>
            <a:off x="6078681" y="5797452"/>
            <a:ext cx="360279" cy="8519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2773AB0-576E-7F4B-AA92-9BA2C7D7CBDE}"/>
              </a:ext>
            </a:extLst>
          </p:cNvPr>
          <p:cNvSpPr txBox="1"/>
          <p:nvPr/>
        </p:nvSpPr>
        <p:spPr>
          <a:xfrm>
            <a:off x="6052316" y="5861660"/>
            <a:ext cx="386644" cy="184666"/>
          </a:xfrm>
          <a:prstGeom prst="rect">
            <a:avLst/>
          </a:prstGeom>
          <a:noFill/>
        </p:spPr>
        <p:txBody>
          <a:bodyPr wrap="none" rtlCol="0">
            <a:spAutoFit/>
          </a:bodyPr>
          <a:lstStyle/>
          <a:p>
            <a:r>
              <a:rPr lang="en-US" sz="600" dirty="0">
                <a:latin typeface="Arial" panose="020B0604020202020204" pitchFamily="34" charset="0"/>
                <a:cs typeface="Arial" panose="020B0604020202020204" pitchFamily="34" charset="0"/>
              </a:rPr>
              <a:t>Day 8</a:t>
            </a:r>
          </a:p>
        </p:txBody>
      </p:sp>
      <p:sp>
        <p:nvSpPr>
          <p:cNvPr id="12" name="Rectangle 11">
            <a:extLst>
              <a:ext uri="{FF2B5EF4-FFF2-40B4-BE49-F238E27FC236}">
                <a16:creationId xmlns:a16="http://schemas.microsoft.com/office/drawing/2014/main" id="{4AED2BEA-CEB0-0F47-B345-BCB2FA99DCFE}"/>
              </a:ext>
            </a:extLst>
          </p:cNvPr>
          <p:cNvSpPr/>
          <p:nvPr/>
        </p:nvSpPr>
        <p:spPr>
          <a:xfrm>
            <a:off x="558800" y="7581682"/>
            <a:ext cx="5905500" cy="1261884"/>
          </a:xfrm>
          <a:prstGeom prst="rect">
            <a:avLst/>
          </a:prstGeom>
        </p:spPr>
        <p:txBody>
          <a:bodyPr wrap="square">
            <a:spAutoFit/>
          </a:bodyPr>
          <a:lstStyle/>
          <a:p>
            <a:pPr>
              <a:spcBef>
                <a:spcPts val="200"/>
              </a:spcBef>
              <a:spcAft>
                <a:spcPts val="1200"/>
              </a:spcAft>
            </a:pPr>
            <a:r>
              <a:rPr lang="en-US" sz="11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Supplemental Figure 7. Immunohistochemistry of SPL section from hC343 mice transplanted with Vk32908 MM and treated with anti-KLH/CD3 or anti-BCMA/CD3 </a:t>
            </a:r>
            <a:r>
              <a:rPr lang="en-US" sz="1100"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BsAb</a:t>
            </a:r>
            <a:r>
              <a:rPr lang="en-US" sz="11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with or without Pom. </a:t>
            </a:r>
          </a:p>
          <a:p>
            <a:r>
              <a:rPr lang="en-US" sz="1100" dirty="0">
                <a:latin typeface="Times New Roman" panose="02020603050405020304" pitchFamily="18" charset="0"/>
                <a:ea typeface="Calibri" panose="020F0502020204030204" pitchFamily="34" charset="0"/>
                <a:cs typeface="Times New Roman" panose="02020603050405020304" pitchFamily="18" charset="0"/>
              </a:rPr>
              <a:t>Mice were necropsied three- or ten-days post treatment initiation. Sections were stained with anti-CD3 (red) or anti-IRF4 (blue). The M-spike G/A ratio at the beginning of treatment is indicated above each section.</a:t>
            </a:r>
          </a:p>
        </p:txBody>
      </p:sp>
    </p:spTree>
    <p:extLst>
      <p:ext uri="{BB962C8B-B14F-4D97-AF65-F5344CB8AC3E}">
        <p14:creationId xmlns:p14="http://schemas.microsoft.com/office/powerpoint/2010/main" val="190363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light, night sky&#10;&#10;Description automatically generated">
            <a:extLst>
              <a:ext uri="{FF2B5EF4-FFF2-40B4-BE49-F238E27FC236}">
                <a16:creationId xmlns:a16="http://schemas.microsoft.com/office/drawing/2014/main" id="{F5988511-52C4-C941-99D8-C673B90DD9F0}"/>
              </a:ext>
            </a:extLst>
          </p:cNvPr>
          <p:cNvPicPr>
            <a:picLocks noChangeAspect="1"/>
          </p:cNvPicPr>
          <p:nvPr/>
        </p:nvPicPr>
        <p:blipFill>
          <a:blip r:embed="rId3"/>
          <a:stretch>
            <a:fillRect/>
          </a:stretch>
        </p:blipFill>
        <p:spPr>
          <a:xfrm>
            <a:off x="216884" y="2769729"/>
            <a:ext cx="6273800" cy="4152900"/>
          </a:xfrm>
          <a:prstGeom prst="rect">
            <a:avLst/>
          </a:prstGeom>
        </p:spPr>
      </p:pic>
      <p:sp>
        <p:nvSpPr>
          <p:cNvPr id="6" name="TextBox 5">
            <a:extLst>
              <a:ext uri="{FF2B5EF4-FFF2-40B4-BE49-F238E27FC236}">
                <a16:creationId xmlns:a16="http://schemas.microsoft.com/office/drawing/2014/main" id="{55D9CD1C-9695-E74C-8383-3EF77D45E6ED}"/>
              </a:ext>
            </a:extLst>
          </p:cNvPr>
          <p:cNvSpPr txBox="1"/>
          <p:nvPr/>
        </p:nvSpPr>
        <p:spPr>
          <a:xfrm>
            <a:off x="232183" y="2669233"/>
            <a:ext cx="261612"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B</a:t>
            </a:r>
          </a:p>
        </p:txBody>
      </p:sp>
      <p:sp>
        <p:nvSpPr>
          <p:cNvPr id="7" name="TextBox 6">
            <a:extLst>
              <a:ext uri="{FF2B5EF4-FFF2-40B4-BE49-F238E27FC236}">
                <a16:creationId xmlns:a16="http://schemas.microsoft.com/office/drawing/2014/main" id="{694ACB84-F771-9843-9CE1-939AB916E9FD}"/>
              </a:ext>
            </a:extLst>
          </p:cNvPr>
          <p:cNvSpPr txBox="1"/>
          <p:nvPr/>
        </p:nvSpPr>
        <p:spPr>
          <a:xfrm>
            <a:off x="2302212" y="2669233"/>
            <a:ext cx="261612"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C</a:t>
            </a:r>
          </a:p>
        </p:txBody>
      </p:sp>
      <p:pic>
        <p:nvPicPr>
          <p:cNvPr id="9" name="Picture 8">
            <a:extLst>
              <a:ext uri="{FF2B5EF4-FFF2-40B4-BE49-F238E27FC236}">
                <a16:creationId xmlns:a16="http://schemas.microsoft.com/office/drawing/2014/main" id="{1F3DB0E1-904B-3E4F-93A3-A3153E61550F}"/>
              </a:ext>
            </a:extLst>
          </p:cNvPr>
          <p:cNvPicPr>
            <a:picLocks noChangeAspect="1"/>
          </p:cNvPicPr>
          <p:nvPr/>
        </p:nvPicPr>
        <p:blipFill>
          <a:blip r:embed="rId4"/>
          <a:stretch>
            <a:fillRect/>
          </a:stretch>
        </p:blipFill>
        <p:spPr>
          <a:xfrm>
            <a:off x="1057067" y="511115"/>
            <a:ext cx="4286250" cy="2601108"/>
          </a:xfrm>
          <a:prstGeom prst="rect">
            <a:avLst/>
          </a:prstGeom>
        </p:spPr>
      </p:pic>
      <p:sp>
        <p:nvSpPr>
          <p:cNvPr id="10" name="TextBox 9">
            <a:extLst>
              <a:ext uri="{FF2B5EF4-FFF2-40B4-BE49-F238E27FC236}">
                <a16:creationId xmlns:a16="http://schemas.microsoft.com/office/drawing/2014/main" id="{7A25D644-128C-9842-BCC9-8CDFFC6F8246}"/>
              </a:ext>
            </a:extLst>
          </p:cNvPr>
          <p:cNvSpPr txBox="1"/>
          <p:nvPr/>
        </p:nvSpPr>
        <p:spPr>
          <a:xfrm>
            <a:off x="104172" y="102842"/>
            <a:ext cx="2085654"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Supplemental Figure 8</a:t>
            </a:r>
          </a:p>
        </p:txBody>
      </p:sp>
      <p:sp>
        <p:nvSpPr>
          <p:cNvPr id="11" name="Rectangle 10">
            <a:extLst>
              <a:ext uri="{FF2B5EF4-FFF2-40B4-BE49-F238E27FC236}">
                <a16:creationId xmlns:a16="http://schemas.microsoft.com/office/drawing/2014/main" id="{1C7C4B12-A135-A64B-BB2C-839812B69AB6}"/>
              </a:ext>
            </a:extLst>
          </p:cNvPr>
          <p:cNvSpPr/>
          <p:nvPr/>
        </p:nvSpPr>
        <p:spPr>
          <a:xfrm>
            <a:off x="104172" y="6922629"/>
            <a:ext cx="6386512" cy="2118529"/>
          </a:xfrm>
          <a:prstGeom prst="rect">
            <a:avLst/>
          </a:prstGeom>
        </p:spPr>
        <p:txBody>
          <a:bodyPr wrap="square">
            <a:spAutoFit/>
          </a:bodyPr>
          <a:lstStyle/>
          <a:p>
            <a:pPr>
              <a:spcBef>
                <a:spcPts val="200"/>
              </a:spcBef>
              <a:spcAft>
                <a:spcPts val="1200"/>
              </a:spcAft>
            </a:pPr>
            <a:r>
              <a:rPr lang="en-US"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Supplemental Figure 8.  </a:t>
            </a:r>
            <a:r>
              <a:rPr lang="en-US" sz="1200" b="1" dirty="0">
                <a:latin typeface="Times New Roman" panose="02020603050405020304" pitchFamily="18" charset="0"/>
                <a:ea typeface="Calibri" panose="020F0502020204030204" pitchFamily="34" charset="0"/>
                <a:cs typeface="Times New Roman" panose="02020603050405020304" pitchFamily="18" charset="0"/>
              </a:rPr>
              <a:t>Evaluation of  anti-BCMA/CD3 in combination with bortezomib or cyclophosphamide</a:t>
            </a:r>
            <a:r>
              <a:rPr lang="en-US" sz="1200" dirty="0">
                <a:latin typeface="Times New Roman" panose="02020603050405020304" pitchFamily="18" charset="0"/>
                <a:ea typeface="Calibri" panose="020F0502020204030204" pitchFamily="34" charset="0"/>
                <a:cs typeface="Times New Roman" panose="02020603050405020304" pitchFamily="18" charset="0"/>
              </a:rPr>
              <a:t>. </a:t>
            </a:r>
          </a:p>
          <a:p>
            <a:pPr>
              <a:spcBef>
                <a:spcPts val="200"/>
              </a:spcBef>
              <a:spcAft>
                <a:spcPts val="1200"/>
              </a:spcAft>
            </a:pPr>
            <a:r>
              <a:rPr lang="en-US" sz="1200" b="1" dirty="0">
                <a:latin typeface="Times New Roman" panose="02020603050405020304" pitchFamily="18" charset="0"/>
                <a:ea typeface="Calibri" panose="020F0502020204030204" pitchFamily="34" charset="0"/>
                <a:cs typeface="Times New Roman" panose="02020603050405020304" pitchFamily="18" charset="0"/>
              </a:rPr>
              <a:t>A. </a:t>
            </a:r>
            <a:r>
              <a:rPr lang="en-US" sz="1200" dirty="0">
                <a:latin typeface="Times New Roman" panose="02020603050405020304" pitchFamily="18" charset="0"/>
                <a:ea typeface="Calibri" panose="020F0502020204030204" pitchFamily="34" charset="0"/>
                <a:cs typeface="Times New Roman" panose="02020603050405020304" pitchFamily="18" charset="0"/>
              </a:rPr>
              <a:t>FCM analysis of CD8</a:t>
            </a:r>
            <a:r>
              <a:rPr lang="en-US"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US" sz="1200" dirty="0">
                <a:latin typeface="Times New Roman" panose="02020603050405020304" pitchFamily="18" charset="0"/>
                <a:ea typeface="Calibri" panose="020F0502020204030204" pitchFamily="34" charset="0"/>
                <a:cs typeface="Times New Roman" panose="02020603050405020304" pitchFamily="18" charset="0"/>
              </a:rPr>
              <a:t> T cells from splenocytes of Vk12598 tumor bearing mice harvested three days after treatment initiation with anti-KLH/CD3 or anti-BCMA/CD3 with or without Cy. Percentage of CD8</a:t>
            </a:r>
            <a:r>
              <a:rPr lang="en-US"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US" sz="1200" dirty="0">
                <a:latin typeface="Times New Roman" panose="02020603050405020304" pitchFamily="18" charset="0"/>
                <a:ea typeface="Calibri" panose="020F0502020204030204" pitchFamily="34" charset="0"/>
                <a:cs typeface="Times New Roman" panose="02020603050405020304" pitchFamily="18" charset="0"/>
              </a:rPr>
              <a:t> T cells expressing Ki67, IFN-</a:t>
            </a:r>
            <a:r>
              <a:rPr lang="en-US" sz="1200" dirty="0">
                <a:latin typeface="Symbol" pitchFamily="2" charset="2"/>
                <a:ea typeface="Calibri" panose="020F0502020204030204" pitchFamily="34" charset="0"/>
                <a:cs typeface="Times New Roman" panose="02020603050405020304" pitchFamily="18" charset="0"/>
              </a:rPr>
              <a:t>g</a:t>
            </a:r>
            <a:r>
              <a:rPr lang="en-US" sz="1200" dirty="0">
                <a:latin typeface="Times New Roman" panose="02020603050405020304" pitchFamily="18" charset="0"/>
                <a:ea typeface="Calibri" panose="020F0502020204030204" pitchFamily="34" charset="0"/>
                <a:cs typeface="Times New Roman" panose="02020603050405020304" pitchFamily="18" charset="0"/>
              </a:rPr>
              <a:t>, or granzyme B are shown. M-spikes levels, </a:t>
            </a:r>
            <a:r>
              <a:rPr lang="en-US" sz="1200" b="1" dirty="0">
                <a:latin typeface="Times New Roman" panose="02020603050405020304" pitchFamily="18" charset="0"/>
                <a:ea typeface="Calibri" panose="020F0502020204030204" pitchFamily="34" charset="0"/>
                <a:cs typeface="Times New Roman" panose="02020603050405020304" pitchFamily="18" charset="0"/>
              </a:rPr>
              <a:t>B.</a:t>
            </a:r>
            <a:r>
              <a:rPr lang="en-US" sz="1200" dirty="0">
                <a:latin typeface="Times New Roman" panose="02020603050405020304" pitchFamily="18" charset="0"/>
                <a:ea typeface="Calibri" panose="020F0502020204030204" pitchFamily="34" charset="0"/>
                <a:cs typeface="Times New Roman" panose="02020603050405020304" pitchFamily="18" charset="0"/>
              </a:rPr>
              <a:t> and overall survival, </a:t>
            </a:r>
            <a:r>
              <a:rPr lang="en-US" sz="1200" b="1" dirty="0">
                <a:latin typeface="Times New Roman" panose="02020603050405020304" pitchFamily="18" charset="0"/>
                <a:ea typeface="Calibri" panose="020F0502020204030204" pitchFamily="34" charset="0"/>
                <a:cs typeface="Times New Roman" panose="02020603050405020304" pitchFamily="18" charset="0"/>
              </a:rPr>
              <a:t>C. </a:t>
            </a:r>
            <a:r>
              <a:rPr lang="en-US" sz="1200" dirty="0">
                <a:latin typeface="Times New Roman" panose="02020603050405020304" pitchFamily="18" charset="0"/>
                <a:ea typeface="Calibri" panose="020F0502020204030204" pitchFamily="34" charset="0"/>
                <a:cs typeface="Times New Roman" panose="02020603050405020304" pitchFamily="18" charset="0"/>
              </a:rPr>
              <a:t>in Vk27181 bortezomib sensitive tumor bearing mice treated with anti-KLH/CD3 or anti-BCMA/CD3 at 1mg/kg on day 1 and 8 with or without bortezomib given at 0.5 mg/kg on day 1,4,8,11. </a:t>
            </a:r>
            <a:r>
              <a:rPr lang="en-US" sz="1200" b="1" dirty="0">
                <a:latin typeface="Times New Roman" panose="02020603050405020304" pitchFamily="18" charset="0"/>
                <a:ea typeface="Calibri" panose="020F0502020204030204" pitchFamily="34" charset="0"/>
                <a:cs typeface="Times New Roman" panose="02020603050405020304" pitchFamily="18" charset="0"/>
              </a:rPr>
              <a:t>D. </a:t>
            </a:r>
            <a:r>
              <a:rPr lang="en-US" sz="1200" dirty="0">
                <a:latin typeface="Times New Roman" panose="02020603050405020304" pitchFamily="18" charset="0"/>
                <a:ea typeface="Calibri" panose="020F0502020204030204" pitchFamily="34" charset="0"/>
                <a:cs typeface="Times New Roman" panose="02020603050405020304" pitchFamily="18" charset="0"/>
              </a:rPr>
              <a:t>FCM analysis of T cells from from splenocytes of Vk12598 tumor bearing mice harvested three days after treatment initiation with anti-KLH/CD3 or anti-BCMA/CD3 with or without bortezomib given as in B,C. </a:t>
            </a:r>
            <a:endParaRPr lang="en-US" sz="1200" dirty="0">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71A71735-B80C-9B4D-ADDE-761F66FE534E}"/>
              </a:ext>
            </a:extLst>
          </p:cNvPr>
          <p:cNvSpPr txBox="1"/>
          <p:nvPr/>
        </p:nvSpPr>
        <p:spPr>
          <a:xfrm>
            <a:off x="348916" y="452297"/>
            <a:ext cx="261612"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A</a:t>
            </a:r>
          </a:p>
        </p:txBody>
      </p:sp>
      <p:sp>
        <p:nvSpPr>
          <p:cNvPr id="13" name="TextBox 12">
            <a:extLst>
              <a:ext uri="{FF2B5EF4-FFF2-40B4-BE49-F238E27FC236}">
                <a16:creationId xmlns:a16="http://schemas.microsoft.com/office/drawing/2014/main" id="{F01E654A-62C8-7F43-8E62-149EA436ECF5}"/>
              </a:ext>
            </a:extLst>
          </p:cNvPr>
          <p:cNvSpPr txBox="1"/>
          <p:nvPr/>
        </p:nvSpPr>
        <p:spPr>
          <a:xfrm>
            <a:off x="218110" y="4959809"/>
            <a:ext cx="261612"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D</a:t>
            </a:r>
          </a:p>
        </p:txBody>
      </p:sp>
    </p:spTree>
    <p:extLst>
      <p:ext uri="{BB962C8B-B14F-4D97-AF65-F5344CB8AC3E}">
        <p14:creationId xmlns:p14="http://schemas.microsoft.com/office/powerpoint/2010/main" val="369437863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11437</TotalTime>
  <Words>1209</Words>
  <Application>Microsoft Office PowerPoint</Application>
  <PresentationFormat>Letter Paper (8.5x11 in)</PresentationFormat>
  <Paragraphs>96</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Calibri Light</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Meermeier, Erin W., Ph.D.</dc:creator>
  <cp:lastModifiedBy>Squibb, Charlene</cp:lastModifiedBy>
  <cp:revision>226</cp:revision>
  <cp:lastPrinted>2021-03-31T14:07:35Z</cp:lastPrinted>
  <dcterms:created xsi:type="dcterms:W3CDTF">2020-07-29T19:13:28Z</dcterms:created>
  <dcterms:modified xsi:type="dcterms:W3CDTF">2021-08-20T17:09:33Z</dcterms:modified>
</cp:coreProperties>
</file>