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7"/>
  </p:notesMasterIdLst>
  <p:handoutMasterIdLst>
    <p:handoutMasterId r:id="rId18"/>
  </p:handoutMasterIdLst>
  <p:sldIdLst>
    <p:sldId id="260" r:id="rId6"/>
    <p:sldId id="262" r:id="rId7"/>
    <p:sldId id="263" r:id="rId8"/>
    <p:sldId id="264" r:id="rId9"/>
    <p:sldId id="265" r:id="rId10"/>
    <p:sldId id="271" r:id="rId11"/>
    <p:sldId id="266" r:id="rId12"/>
    <p:sldId id="272" r:id="rId13"/>
    <p:sldId id="267" r:id="rId14"/>
    <p:sldId id="269" r:id="rId15"/>
    <p:sldId id="270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4"/>
    <p:restoredTop sz="86420"/>
  </p:normalViewPr>
  <p:slideViewPr>
    <p:cSldViewPr snapToGrid="0" showGuides="1">
      <p:cViewPr varScale="1">
        <p:scale>
          <a:sx n="128" d="100"/>
          <a:sy n="128" d="100"/>
        </p:scale>
        <p:origin x="678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279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4747" y="3554710"/>
            <a:ext cx="7497101" cy="4572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COMPLEMENT INHIBITION FOR THE TREATMENT OF COVID-19 TRIGGERED THROMBOTIC MICROANGIOPATHY WITH CARDIAC </a:t>
            </a:r>
            <a:r>
              <a:rPr lang="en-US" dirty="0" smtClean="0"/>
              <a:t>FAILURE – </a:t>
            </a:r>
            <a:r>
              <a:rPr lang="en-US" dirty="0" smtClean="0"/>
              <a:t>a </a:t>
            </a:r>
            <a:r>
              <a:rPr lang="en-US" dirty="0" smtClean="0"/>
              <a:t>case report</a:t>
            </a:r>
            <a:r>
              <a:rPr lang="de-CH" dirty="0"/>
              <a:t/>
            </a:r>
            <a:br>
              <a:rPr lang="de-CH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EHJ-CR-D-21-00313R1 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August </a:t>
            </a:r>
            <a:r>
              <a:rPr lang="en-GB" dirty="0"/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345" y="226338"/>
            <a:ext cx="6552728" cy="857250"/>
          </a:xfrm>
        </p:spPr>
        <p:txBody>
          <a:bodyPr anchor="t">
            <a:normAutofit/>
          </a:bodyPr>
          <a:lstStyle/>
          <a:p>
            <a:r>
              <a:rPr lang="en-GB" sz="3200" b="0" dirty="0"/>
              <a:t>Learning Points</a:t>
            </a:r>
            <a:endParaRPr lang="en-GB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EHJ-CR-D-21-00313R1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846345" y="2787774"/>
            <a:ext cx="2206800" cy="160422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Myocardial injury related to COVID-19 can be a consequence of either direct viral myocarditis or indirect injury via </a:t>
            </a:r>
            <a:r>
              <a:rPr lang="en-US" dirty="0" err="1"/>
              <a:t>endotheliopathy</a:t>
            </a:r>
            <a:endParaRPr lang="de-CH" dirty="0"/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TMA in the absence of toxins and with normal ADAMTS13 is suggestive for a complement-mediated pathology (</a:t>
            </a:r>
            <a:r>
              <a:rPr lang="en-US" dirty="0" err="1"/>
              <a:t>cTMA</a:t>
            </a:r>
            <a:r>
              <a:rPr lang="en-US" dirty="0"/>
              <a:t>)</a:t>
            </a:r>
            <a:endParaRPr lang="de-CH" dirty="0"/>
          </a:p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Eculizumab is a monoclonal antibody, that blocks the formation of the terminal complement complex (C5b-9) that can cause endothelial injury and microvascular damage</a:t>
            </a:r>
            <a:endParaRPr lang="de-CH" dirty="0"/>
          </a:p>
          <a:p>
            <a:endParaRPr lang="en-GB" dirty="0"/>
          </a:p>
        </p:txBody>
      </p:sp>
      <p:pic>
        <p:nvPicPr>
          <p:cNvPr id="12" name="Bildplatzhalter 11">
            <a:extLst>
              <a:ext uri="{FF2B5EF4-FFF2-40B4-BE49-F238E27FC236}">
                <a16:creationId xmlns:a16="http://schemas.microsoft.com/office/drawing/2014/main" id="{DB93CC2F-D691-DF42-ABE0-8403DCACD42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t="17745" b="17745"/>
          <a:stretch>
            <a:fillRect/>
          </a:stretch>
        </p:blipFill>
        <p:spPr>
          <a:xfrm>
            <a:off x="6210677" y="1248569"/>
            <a:ext cx="1874524" cy="1209242"/>
          </a:xfr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E3E0B14-1374-2648-A54C-7EEB61FBDD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3336" y="1381138"/>
            <a:ext cx="2328623" cy="99463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14A1129-3319-4F40-B90C-A2B7C7805B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95" y="1248569"/>
            <a:ext cx="1923366" cy="138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EHJ-CR-D-21-00313R1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99592" y="1063625"/>
            <a:ext cx="7200800" cy="3328375"/>
          </a:xfrm>
        </p:spPr>
        <p:txBody>
          <a:bodyPr>
            <a:normAutofit/>
          </a:bodyPr>
          <a:lstStyle/>
          <a:p>
            <a:endParaRPr lang="de-CH" baseline="30000" dirty="0"/>
          </a:p>
          <a:p>
            <a:pPr marL="457200" indent="-457200">
              <a:buAutoNum type="arabicPeriod"/>
            </a:pPr>
            <a:r>
              <a:rPr lang="fr-CH" sz="1400" b="0" dirty="0"/>
              <a:t>Ge XY, Li JL, Yang XL, </a:t>
            </a:r>
            <a:r>
              <a:rPr lang="fr-CH" sz="1400" b="0" dirty="0" err="1"/>
              <a:t>Chmura</a:t>
            </a:r>
            <a:r>
              <a:rPr lang="fr-CH" sz="1400" b="0" dirty="0"/>
              <a:t> AA, Zhu G, Epstein JH, et al. </a:t>
            </a:r>
            <a:r>
              <a:rPr lang="en-US" sz="1400" b="0" dirty="0"/>
              <a:t>Isolation and characterization of a bat SARS-like coronavirus that uses the ACE2 receptor. </a:t>
            </a:r>
            <a:r>
              <a:rPr lang="en-US" sz="1400" b="0" i="1" dirty="0"/>
              <a:t>Nature </a:t>
            </a:r>
            <a:r>
              <a:rPr lang="en-US" sz="1400" b="0" dirty="0"/>
              <a:t>2013; 503(7477):535-8.</a:t>
            </a:r>
          </a:p>
          <a:p>
            <a:pPr marL="457200" indent="-457200">
              <a:buAutoNum type="arabicPeriod"/>
            </a:pPr>
            <a:r>
              <a:rPr lang="de-CH" sz="1400" b="0" dirty="0"/>
              <a:t>Varga Z, </a:t>
            </a:r>
            <a:r>
              <a:rPr lang="de-CH" sz="1400" b="0" dirty="0" err="1"/>
              <a:t>Flammer</a:t>
            </a:r>
            <a:r>
              <a:rPr lang="de-CH" sz="1400" b="0" dirty="0"/>
              <a:t> AJ, Steiger P, Haberecker M, </a:t>
            </a:r>
            <a:r>
              <a:rPr lang="de-CH" sz="1400" b="0" dirty="0" err="1"/>
              <a:t>Andermatt</a:t>
            </a:r>
            <a:r>
              <a:rPr lang="de-CH" sz="1400" b="0" dirty="0"/>
              <a:t> R, </a:t>
            </a:r>
            <a:r>
              <a:rPr lang="de-CH" sz="1400" b="0" dirty="0" err="1"/>
              <a:t>Zinkernagel</a:t>
            </a:r>
            <a:r>
              <a:rPr lang="de-CH" sz="1400" b="0" dirty="0"/>
              <a:t> AS, et al. </a:t>
            </a:r>
            <a:r>
              <a:rPr lang="de-CH" sz="1400" b="0" dirty="0" err="1"/>
              <a:t>Endothelial</a:t>
            </a:r>
            <a:r>
              <a:rPr lang="de-CH" sz="1400" b="0" dirty="0"/>
              <a:t> </a:t>
            </a:r>
            <a:r>
              <a:rPr lang="de-CH" sz="1400" b="0" dirty="0" err="1"/>
              <a:t>cell</a:t>
            </a:r>
            <a:r>
              <a:rPr lang="de-CH" sz="1400" b="0" dirty="0"/>
              <a:t> </a:t>
            </a:r>
            <a:r>
              <a:rPr lang="de-CH" sz="1400" b="0" dirty="0" err="1"/>
              <a:t>infection</a:t>
            </a:r>
            <a:r>
              <a:rPr lang="de-CH" sz="1400" b="0" dirty="0"/>
              <a:t> </a:t>
            </a:r>
            <a:r>
              <a:rPr lang="de-CH" sz="1400" b="0" dirty="0" err="1"/>
              <a:t>and</a:t>
            </a:r>
            <a:r>
              <a:rPr lang="de-CH" sz="1400" b="0" dirty="0"/>
              <a:t> </a:t>
            </a:r>
            <a:r>
              <a:rPr lang="de-CH" sz="1400" b="0" dirty="0" err="1"/>
              <a:t>endotheliitis</a:t>
            </a:r>
            <a:r>
              <a:rPr lang="de-CH" sz="1400" b="0" dirty="0"/>
              <a:t> in COVID-19. </a:t>
            </a:r>
            <a:r>
              <a:rPr lang="de-CH" sz="1400" b="0" i="1" dirty="0"/>
              <a:t>Lancet</a:t>
            </a:r>
            <a:r>
              <a:rPr lang="de-CH" sz="1400" b="0" dirty="0"/>
              <a:t> 2020; 395(10234):1417-1418. </a:t>
            </a:r>
          </a:p>
          <a:p>
            <a:pPr marL="457200" indent="-457200">
              <a:buAutoNum type="arabicPeriod"/>
            </a:pPr>
            <a:r>
              <a:rPr lang="fr-CH" sz="1400" b="0" dirty="0" err="1"/>
              <a:t>Shi</a:t>
            </a:r>
            <a:r>
              <a:rPr lang="fr-CH" sz="1400" b="0" dirty="0"/>
              <a:t> S, Qin M, </a:t>
            </a:r>
            <a:r>
              <a:rPr lang="fr-CH" sz="1400" b="0" dirty="0" err="1"/>
              <a:t>Shen</a:t>
            </a:r>
            <a:r>
              <a:rPr lang="fr-CH" sz="1400" b="0" dirty="0"/>
              <a:t> B, Cai Y, Liu </a:t>
            </a:r>
            <a:r>
              <a:rPr lang="fr-CH" sz="1400" b="0" dirty="0" err="1"/>
              <a:t>T</a:t>
            </a:r>
            <a:r>
              <a:rPr lang="fr-CH" sz="1400" b="0" dirty="0"/>
              <a:t>, Yang F, et al. </a:t>
            </a:r>
            <a:r>
              <a:rPr lang="en-US" sz="1400" b="0" dirty="0"/>
              <a:t>Association of Cardiac Injury With Mortality in Hospitalized Patients With COVID-19 in Wuhan, China. </a:t>
            </a:r>
            <a:r>
              <a:rPr lang="en-US" sz="1400" b="0" i="1" dirty="0"/>
              <a:t>JAMA </a:t>
            </a:r>
            <a:r>
              <a:rPr lang="en-US" sz="1400" b="0" i="1" dirty="0" err="1"/>
              <a:t>Cardiol</a:t>
            </a:r>
            <a:r>
              <a:rPr lang="en-US" sz="1400" b="0" dirty="0"/>
              <a:t>. 2020;5(7):802-810.</a:t>
            </a:r>
          </a:p>
          <a:p>
            <a:pPr marL="457200" indent="-457200">
              <a:buAutoNum type="arabicPeriod"/>
            </a:pPr>
            <a:r>
              <a:rPr lang="it-CH" sz="1400" b="0" dirty="0"/>
              <a:t>Magro C, Mulvey JJ, Berlin D, Nuovo G, Salvatore S, Harp J et al. </a:t>
            </a:r>
            <a:r>
              <a:rPr lang="en-US" sz="1400" b="0" dirty="0"/>
              <a:t>Complement associated microvascular injury and thrombosis in the pathogenesis of severe COVID-19 infection: a report of five cases. </a:t>
            </a:r>
            <a:r>
              <a:rPr lang="en-US" sz="1400" b="0" i="1" dirty="0"/>
              <a:t>Translational Research</a:t>
            </a:r>
            <a:r>
              <a:rPr lang="en-US" sz="1400" b="0" dirty="0"/>
              <a:t> 2020; </a:t>
            </a:r>
            <a:r>
              <a:rPr lang="de-CH" sz="1400" b="0" dirty="0"/>
              <a:t>220:1-13.  </a:t>
            </a:r>
          </a:p>
          <a:p>
            <a:pPr marL="457200" indent="-457200">
              <a:buAutoNum type="arabicPeriod"/>
            </a:pPr>
            <a:r>
              <a:rPr lang="it-CH" sz="1400" b="0" dirty="0"/>
              <a:t>Diurno F, Numis FG, Porta G, Cirillo F, Maddaluno S, Ragozzino A, et al. </a:t>
            </a:r>
            <a:r>
              <a:rPr lang="en-US" sz="1400" b="0" dirty="0"/>
              <a:t>Eculizumab treatment in patients with COVID-19: preliminary results from real life ASL Napoli 2 Nord experience. </a:t>
            </a:r>
            <a:r>
              <a:rPr lang="en-US" sz="1400" b="0" i="1" dirty="0"/>
              <a:t>Eur Rev Med </a:t>
            </a:r>
            <a:r>
              <a:rPr lang="en-US" sz="1400" b="0" i="1" dirty="0" err="1"/>
              <a:t>Pharmacol</a:t>
            </a:r>
            <a:r>
              <a:rPr lang="en-US" sz="1400" b="0" i="1" dirty="0"/>
              <a:t> Sci</a:t>
            </a:r>
            <a:r>
              <a:rPr lang="en-US" sz="1400" b="0" dirty="0"/>
              <a:t>. 2020;24(7):4040-4047</a:t>
            </a:r>
            <a:r>
              <a:rPr lang="de-CH" sz="1400" b="0" dirty="0"/>
              <a:t> </a:t>
            </a:r>
          </a:p>
          <a:p>
            <a:endParaRPr lang="de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EHJ-CR-D-21-00313R1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7445859" cy="31680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Severe coronavirus disease 2019 </a:t>
            </a:r>
            <a:r>
              <a:rPr lang="en-US" b="0" dirty="0"/>
              <a:t>(COVID-19) has been increasingly recognized as a </a:t>
            </a:r>
            <a:r>
              <a:rPr lang="en-US" dirty="0"/>
              <a:t>multisystem disease.</a:t>
            </a:r>
            <a:r>
              <a:rPr lang="de-CH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SARS-CoV-2 </a:t>
            </a:r>
            <a:r>
              <a:rPr lang="en-US" altLang="de-DE" b="0" dirty="0" smtClean="0">
                <a:ea typeface="Calibri" panose="020F0502020204030204" pitchFamily="34" charset="0"/>
              </a:rPr>
              <a:t>can infect human cells by attaching to </a:t>
            </a:r>
            <a:r>
              <a:rPr lang="en-US" altLang="de-DE" dirty="0" smtClean="0">
                <a:ea typeface="Calibri" panose="020F0502020204030204" pitchFamily="34" charset="0"/>
              </a:rPr>
              <a:t>angiotensin-converting enzyme </a:t>
            </a:r>
            <a:r>
              <a:rPr lang="en-US" altLang="de-DE" dirty="0">
                <a:ea typeface="Calibri" panose="020F0502020204030204" pitchFamily="34" charset="0"/>
              </a:rPr>
              <a:t>2 (</a:t>
            </a:r>
            <a:r>
              <a:rPr lang="en-US" altLang="de-DE" dirty="0" smtClean="0">
                <a:ea typeface="Calibri" panose="020F0502020204030204" pitchFamily="34" charset="0"/>
              </a:rPr>
              <a:t>ACE2) receptor</a:t>
            </a:r>
            <a:r>
              <a:rPr lang="en-US" altLang="de-DE" baseline="30000" dirty="0" smtClean="0">
                <a:ea typeface="Calibri" panose="020F0502020204030204" pitchFamily="34" charset="0"/>
              </a:rPr>
              <a:t>1</a:t>
            </a:r>
            <a:r>
              <a:rPr lang="en-US" altLang="de-DE" dirty="0" smtClean="0">
                <a:ea typeface="Calibri" panose="020F0502020204030204" pitchFamily="34" charset="0"/>
              </a:rPr>
              <a:t> </a:t>
            </a:r>
            <a:r>
              <a:rPr lang="en-US" altLang="de-DE" b="0" dirty="0">
                <a:ea typeface="Calibri" panose="020F0502020204030204" pitchFamily="34" charset="0"/>
              </a:rPr>
              <a:t>expressed on </a:t>
            </a:r>
            <a:r>
              <a:rPr lang="en-US" altLang="de-DE" b="0" dirty="0" smtClean="0">
                <a:ea typeface="Calibri" panose="020F0502020204030204" pitchFamily="34" charset="0"/>
              </a:rPr>
              <a:t>various cell types including </a:t>
            </a:r>
            <a:r>
              <a:rPr lang="en-US" altLang="de-DE" dirty="0" smtClean="0">
                <a:ea typeface="Calibri" panose="020F0502020204030204" pitchFamily="34" charset="0"/>
              </a:rPr>
              <a:t>the endothelium</a:t>
            </a:r>
            <a:r>
              <a:rPr lang="en-US" altLang="de-DE" baseline="30000" dirty="0" smtClean="0">
                <a:ea typeface="Calibri" panose="020F0502020204030204" pitchFamily="34" charset="0"/>
              </a:rPr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de-DE" b="0" dirty="0" smtClean="0">
                <a:ea typeface="Calibri" panose="020F0502020204030204" pitchFamily="34" charset="0"/>
              </a:rPr>
              <a:t>This phenomenon might explain the frequent </a:t>
            </a:r>
            <a:r>
              <a:rPr lang="en-US" altLang="de-DE" dirty="0" smtClean="0">
                <a:ea typeface="Calibri" panose="020F0502020204030204" pitchFamily="34" charset="0"/>
              </a:rPr>
              <a:t>involvement of  multiple organs</a:t>
            </a:r>
            <a:r>
              <a:rPr lang="en-US" altLang="de-DE" b="0" dirty="0" smtClean="0">
                <a:ea typeface="Calibri" panose="020F0502020204030204" pitchFamily="34" charset="0"/>
              </a:rPr>
              <a:t>, including the heart</a:t>
            </a:r>
            <a:r>
              <a:rPr lang="en-US" altLang="de-DE" b="0" baseline="30000" dirty="0" smtClean="0">
                <a:ea typeface="Calibri" panose="020F0502020204030204" pitchFamily="34" charset="0"/>
              </a:rPr>
              <a:t>3</a:t>
            </a:r>
            <a:endParaRPr lang="en-US" altLang="de-DE" b="0" baseline="30000" dirty="0" smtClean="0"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/>
              <a:t>Activation </a:t>
            </a:r>
            <a:r>
              <a:rPr lang="en-US" b="0" dirty="0"/>
              <a:t>of the </a:t>
            </a:r>
            <a:r>
              <a:rPr lang="en-US" dirty="0"/>
              <a:t>complement system </a:t>
            </a:r>
            <a:r>
              <a:rPr lang="en-US" b="0" dirty="0" smtClean="0"/>
              <a:t>seems to plays </a:t>
            </a:r>
            <a:r>
              <a:rPr lang="en-US" b="0" dirty="0"/>
              <a:t>a central role in the </a:t>
            </a:r>
            <a:r>
              <a:rPr lang="en-US" dirty="0"/>
              <a:t>pathophysiology of severe COVID-19 </a:t>
            </a:r>
            <a:r>
              <a:rPr lang="en-US" b="0" dirty="0"/>
              <a:t>and the associated </a:t>
            </a:r>
            <a:r>
              <a:rPr lang="en-US" b="0" dirty="0" smtClean="0"/>
              <a:t>endotheliopathy</a:t>
            </a:r>
            <a:r>
              <a:rPr lang="en-US" baseline="30000" dirty="0" smtClean="0"/>
              <a:t>4</a:t>
            </a:r>
            <a:endParaRPr lang="en-US" altLang="de-DE" dirty="0">
              <a:ea typeface="Calibri" panose="020F0502020204030204" pitchFamily="34" charset="0"/>
            </a:endParaRPr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EHJ-CR-D-21-00313R1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74-year-old Caucasian male presents with malaise, dyspnea and cough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SARS-CoV-2 </a:t>
            </a:r>
            <a:r>
              <a:rPr lang="en-US" dirty="0"/>
              <a:t>+ (nasal swap)</a:t>
            </a:r>
          </a:p>
          <a:p>
            <a:pPr marL="342900" lvl="2" indent="-342900"/>
            <a:r>
              <a:rPr lang="en-US" dirty="0"/>
              <a:t>Begin treatment with </a:t>
            </a:r>
            <a:r>
              <a:rPr lang="en-US" dirty="0" err="1"/>
              <a:t>remdesivir</a:t>
            </a:r>
            <a:r>
              <a:rPr lang="en-US" dirty="0"/>
              <a:t> and </a:t>
            </a:r>
            <a:r>
              <a:rPr lang="en-US" dirty="0" err="1"/>
              <a:t>dexamethason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Past medical history:</a:t>
            </a:r>
            <a:r>
              <a:rPr lang="en-US" dirty="0"/>
              <a:t> atrial fibrillation </a:t>
            </a:r>
            <a:r>
              <a:rPr lang="en-US" b="0" dirty="0" smtClean="0"/>
              <a:t>(under amiodarone)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5 days after admission </a:t>
            </a:r>
            <a:r>
              <a:rPr lang="en-US" b="0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acute </a:t>
            </a:r>
            <a:r>
              <a:rPr lang="en-US" dirty="0"/>
              <a:t>chest pain:</a:t>
            </a:r>
          </a:p>
          <a:p>
            <a:pPr marL="342900" lvl="2" indent="-342900"/>
            <a:r>
              <a:rPr lang="en-GB" dirty="0"/>
              <a:t>ECG: </a:t>
            </a:r>
            <a:r>
              <a:rPr lang="en-US" dirty="0"/>
              <a:t>ST-elevation in leads II, III, </a:t>
            </a:r>
            <a:r>
              <a:rPr lang="en-US" dirty="0" err="1"/>
              <a:t>aVF</a:t>
            </a:r>
            <a:r>
              <a:rPr lang="de-CH" dirty="0"/>
              <a:t> </a:t>
            </a:r>
          </a:p>
          <a:p>
            <a:pPr marL="342900" lvl="2" indent="-342900"/>
            <a:r>
              <a:rPr lang="en-US" dirty="0"/>
              <a:t>troponin I: 116 ng/L (ref &lt; 14 ng/L</a:t>
            </a:r>
            <a:r>
              <a:rPr lang="de-CH" dirty="0"/>
              <a:t>)</a:t>
            </a:r>
          </a:p>
          <a:p>
            <a:pPr marL="342900" lvl="2" indent="-342900"/>
            <a:r>
              <a:rPr lang="de-CH" dirty="0" err="1"/>
              <a:t>Coronary</a:t>
            </a:r>
            <a:r>
              <a:rPr lang="de-CH" dirty="0"/>
              <a:t> </a:t>
            </a:r>
            <a:r>
              <a:rPr lang="de-CH" dirty="0" err="1"/>
              <a:t>angiogram</a:t>
            </a:r>
            <a:r>
              <a:rPr lang="de-CH" dirty="0"/>
              <a:t>: </a:t>
            </a:r>
            <a:r>
              <a:rPr lang="en-US" dirty="0"/>
              <a:t>chronic thrombotic occlusion of the marginal branches of the left coronary artery circumflex branch</a:t>
            </a:r>
            <a:r>
              <a:rPr lang="de-CH" dirty="0"/>
              <a:t> </a:t>
            </a:r>
          </a:p>
          <a:p>
            <a:pPr lvl="2" indent="0">
              <a:buNone/>
            </a:pPr>
            <a:r>
              <a:rPr lang="de-CH" dirty="0">
                <a:sym typeface="Wingdings" pitchFamily="2" charset="2"/>
              </a:rPr>
              <a:t>        </a:t>
            </a:r>
            <a:r>
              <a:rPr lang="de-CH" b="1" dirty="0" err="1">
                <a:sym typeface="Wingdings" pitchFamily="2" charset="2"/>
              </a:rPr>
              <a:t>no</a:t>
            </a:r>
            <a:r>
              <a:rPr lang="de-CH" b="1" dirty="0">
                <a:sym typeface="Wingdings" pitchFamily="2" charset="2"/>
              </a:rPr>
              <a:t> </a:t>
            </a:r>
            <a:r>
              <a:rPr lang="de-CH" b="1" dirty="0" err="1" smtClean="0">
                <a:sym typeface="Wingdings" pitchFamily="2" charset="2"/>
              </a:rPr>
              <a:t>coronary</a:t>
            </a:r>
            <a:r>
              <a:rPr lang="de-CH" b="1" dirty="0" smtClean="0">
                <a:sym typeface="Wingdings" pitchFamily="2" charset="2"/>
              </a:rPr>
              <a:t> </a:t>
            </a:r>
            <a:r>
              <a:rPr lang="de-CH" b="1" dirty="0" err="1" smtClean="0">
                <a:sym typeface="Wingdings" pitchFamily="2" charset="2"/>
              </a:rPr>
              <a:t>intervention</a:t>
            </a:r>
            <a:r>
              <a:rPr lang="de-CH" b="1" dirty="0" smtClean="0">
                <a:sym typeface="Wingdings" pitchFamily="2" charset="2"/>
              </a:rPr>
              <a:t> </a:t>
            </a:r>
            <a:endParaRPr lang="de-CH" dirty="0">
              <a:sym typeface="Wingdings" pitchFamily="2" charset="2"/>
            </a:endParaRPr>
          </a:p>
          <a:p>
            <a:pPr lvl="2" indent="0">
              <a:buNone/>
            </a:pPr>
            <a:r>
              <a:rPr lang="de-CH" b="1" dirty="0">
                <a:sym typeface="Wingdings" pitchFamily="2" charset="2"/>
              </a:rPr>
              <a:t> </a:t>
            </a:r>
            <a:r>
              <a:rPr lang="de-CH" b="1" dirty="0" smtClean="0">
                <a:sym typeface="Wingdings" pitchFamily="2" charset="2"/>
              </a:rPr>
              <a:t>      </a:t>
            </a:r>
            <a:r>
              <a:rPr lang="de-CH" b="1" dirty="0" smtClean="0">
                <a:sym typeface="Wingdings" pitchFamily="2" charset="2"/>
              </a:rPr>
              <a:t> ICU </a:t>
            </a:r>
            <a:r>
              <a:rPr lang="de-CH" b="1" dirty="0" err="1" smtClean="0">
                <a:sym typeface="Wingdings" pitchFamily="2" charset="2"/>
              </a:rPr>
              <a:t>admission</a:t>
            </a: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EHJ-CR-D-21-00313R1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7474883" cy="3168000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Hemodynamic</a:t>
            </a:r>
            <a:r>
              <a:rPr lang="de-CH" dirty="0"/>
              <a:t> </a:t>
            </a:r>
            <a:r>
              <a:rPr lang="de-CH" dirty="0" err="1"/>
              <a:t>parameters</a:t>
            </a:r>
            <a:r>
              <a:rPr lang="de-CH" dirty="0"/>
              <a:t>: </a:t>
            </a:r>
          </a:p>
          <a:p>
            <a:pPr marL="342900" lvl="2" indent="-342900"/>
            <a:r>
              <a:rPr lang="en-US" dirty="0"/>
              <a:t>CI: 1.2 ml/(min*m2), PCWP: 27 mmHg, </a:t>
            </a:r>
            <a:r>
              <a:rPr lang="en-US" dirty="0" err="1"/>
              <a:t>mPAP</a:t>
            </a:r>
            <a:r>
              <a:rPr lang="en-US" dirty="0"/>
              <a:t>: 33 mmHg</a:t>
            </a:r>
            <a:r>
              <a:rPr lang="de-CH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TTE: </a:t>
            </a:r>
            <a:r>
              <a:rPr lang="en-US" dirty="0"/>
              <a:t>LVEF 15</a:t>
            </a:r>
            <a:r>
              <a:rPr lang="en-US" dirty="0" smtClean="0"/>
              <a:t>% </a:t>
            </a:r>
            <a:r>
              <a:rPr lang="en-US" dirty="0"/>
              <a:t>with global hypo-/ to akinesia.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Blood results second day after ICU admission:</a:t>
            </a:r>
          </a:p>
          <a:p>
            <a:pPr marL="342900" lvl="2" indent="-342900"/>
            <a:r>
              <a:rPr lang="de-CH" dirty="0" err="1"/>
              <a:t>Platelet</a:t>
            </a:r>
            <a:r>
              <a:rPr lang="de-CH" dirty="0"/>
              <a:t> </a:t>
            </a:r>
            <a:r>
              <a:rPr lang="de-CH" dirty="0" err="1"/>
              <a:t>count</a:t>
            </a:r>
            <a:r>
              <a:rPr lang="de-CH" dirty="0"/>
              <a:t> </a:t>
            </a:r>
            <a:r>
              <a:rPr lang="en-US" dirty="0"/>
              <a:t>12 x 10</a:t>
            </a:r>
            <a:r>
              <a:rPr lang="en-US" baseline="30000" dirty="0"/>
              <a:t>9</a:t>
            </a:r>
            <a:r>
              <a:rPr lang="en-US" dirty="0"/>
              <a:t>/L </a:t>
            </a:r>
          </a:p>
          <a:p>
            <a:pPr marL="342900" lvl="2" indent="-342900"/>
            <a:r>
              <a:rPr lang="en-US" dirty="0"/>
              <a:t>Coombs-negative hemolytic anemia (</a:t>
            </a:r>
            <a:r>
              <a:rPr lang="en-US" dirty="0" err="1"/>
              <a:t>hb</a:t>
            </a:r>
            <a:r>
              <a:rPr lang="en-US" dirty="0"/>
              <a:t> 98 g/dl</a:t>
            </a:r>
            <a:r>
              <a:rPr lang="de-CH" dirty="0"/>
              <a:t> , LDH </a:t>
            </a:r>
            <a:r>
              <a:rPr lang="en-US" dirty="0"/>
              <a:t>2,844 U/L, haptoglobin &lt;0.10 g/l)</a:t>
            </a:r>
            <a:r>
              <a:rPr lang="de-CH" dirty="0"/>
              <a:t> </a:t>
            </a:r>
          </a:p>
          <a:p>
            <a:pPr marL="342900" lvl="2" indent="-342900"/>
            <a:r>
              <a:rPr lang="de-CH" dirty="0" err="1"/>
              <a:t>Peripheral-blood</a:t>
            </a:r>
            <a:r>
              <a:rPr lang="de-CH" dirty="0"/>
              <a:t> </a:t>
            </a:r>
            <a:r>
              <a:rPr lang="de-CH" dirty="0" err="1"/>
              <a:t>smear</a:t>
            </a:r>
            <a:r>
              <a:rPr lang="de-CH" dirty="0"/>
              <a:t>: 12% </a:t>
            </a:r>
            <a:r>
              <a:rPr lang="de-CH" dirty="0" err="1"/>
              <a:t>Schistocytes</a:t>
            </a:r>
            <a:endParaRPr lang="de-CH" dirty="0"/>
          </a:p>
          <a:p>
            <a:pPr marL="342900" lvl="2" indent="-342900"/>
            <a:r>
              <a:rPr lang="de-CH" dirty="0" err="1"/>
              <a:t>Creatinin</a:t>
            </a:r>
            <a:r>
              <a:rPr lang="de-CH" dirty="0"/>
              <a:t> 315 </a:t>
            </a:r>
            <a:r>
              <a:rPr lang="de-CH" dirty="0" err="1"/>
              <a:t>umol</a:t>
            </a:r>
            <a:r>
              <a:rPr lang="de-CH" dirty="0"/>
              <a:t>/l</a:t>
            </a:r>
          </a:p>
          <a:p>
            <a:pPr marL="342900" lvl="2" indent="-342900"/>
            <a:r>
              <a:rPr lang="de-CH" dirty="0"/>
              <a:t>ADAMTS13 54%</a:t>
            </a:r>
          </a:p>
          <a:p>
            <a:pPr marL="342900" lvl="2" indent="-342900"/>
            <a:r>
              <a:rPr lang="de-CH" dirty="0" err="1"/>
              <a:t>Shigatoxin</a:t>
            </a:r>
            <a:r>
              <a:rPr lang="de-CH" dirty="0"/>
              <a:t> in </a:t>
            </a:r>
            <a:r>
              <a:rPr lang="de-CH" dirty="0" err="1"/>
              <a:t>Stool</a:t>
            </a:r>
            <a:r>
              <a:rPr lang="de-CH" dirty="0"/>
              <a:t> negative</a:t>
            </a:r>
          </a:p>
          <a:p>
            <a:pPr marL="342900" lvl="2" indent="-342900"/>
            <a:r>
              <a:rPr lang="en-US" dirty="0"/>
              <a:t>Complement levels: C3c &lt;0.03 g/L (0.8 - 16 g/L), C4 &lt;0.01 (0.10 - 0.40 g/L)</a:t>
            </a:r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EHJ-CR-D-21-00313R1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High flow oxygen therapy (HFOT) and inotropic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7 days </a:t>
            </a:r>
            <a:r>
              <a:rPr lang="en-GB" dirty="0" smtClean="0"/>
              <a:t>therapeutic</a:t>
            </a:r>
            <a:r>
              <a:rPr lang="en-GB" b="0" dirty="0" smtClean="0"/>
              <a:t> </a:t>
            </a:r>
            <a:r>
              <a:rPr lang="en-GB" dirty="0" smtClean="0"/>
              <a:t>plasma </a:t>
            </a:r>
            <a:r>
              <a:rPr lang="en-GB" dirty="0"/>
              <a:t>exchange </a:t>
            </a:r>
            <a:r>
              <a:rPr lang="en-GB" b="0" dirty="0"/>
              <a:t>therapy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High-dose methylprednisolone pulses </a:t>
            </a:r>
            <a:r>
              <a:rPr lang="en-US" b="0" dirty="0"/>
              <a:t>over 3 days followed by prednisone 1 mg/</a:t>
            </a:r>
            <a:r>
              <a:rPr lang="en-US" b="0" dirty="0" err="1"/>
              <a:t>kgBW</a:t>
            </a:r>
            <a:r>
              <a:rPr lang="en-US" b="0" dirty="0"/>
              <a:t> daily</a:t>
            </a:r>
            <a:r>
              <a:rPr lang="de-CH" b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Lack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improvement</a:t>
            </a:r>
            <a:r>
              <a:rPr lang="de-CH" dirty="0" smtClean="0"/>
              <a:t> </a:t>
            </a:r>
            <a:r>
              <a:rPr lang="de-CH" dirty="0" smtClean="0">
                <a:sym typeface="Wingdings" panose="05000000000000000000" pitchFamily="2" charset="2"/>
              </a:rPr>
              <a:t> </a:t>
            </a:r>
            <a:r>
              <a:rPr lang="de-CH" dirty="0" err="1" smtClean="0"/>
              <a:t>interdisciplinary</a:t>
            </a:r>
            <a:r>
              <a:rPr lang="de-CH" dirty="0" smtClean="0"/>
              <a:t> </a:t>
            </a:r>
            <a:r>
              <a:rPr lang="de-CH" dirty="0" err="1" smtClean="0"/>
              <a:t>case</a:t>
            </a:r>
            <a:r>
              <a:rPr lang="de-CH" dirty="0" smtClean="0"/>
              <a:t> </a:t>
            </a:r>
            <a:r>
              <a:rPr lang="de-CH" dirty="0" err="1" smtClean="0"/>
              <a:t>discussion</a:t>
            </a:r>
            <a:r>
              <a:rPr lang="de-CH" dirty="0" smtClean="0"/>
              <a:t> </a:t>
            </a:r>
            <a:r>
              <a:rPr lang="de-CH" b="0" dirty="0" smtClean="0"/>
              <a:t>(</a:t>
            </a:r>
            <a:r>
              <a:rPr lang="de-CH" b="0" dirty="0" err="1" smtClean="0"/>
              <a:t>critical</a:t>
            </a:r>
            <a:r>
              <a:rPr lang="de-CH" b="0" dirty="0" smtClean="0"/>
              <a:t> care, </a:t>
            </a:r>
            <a:r>
              <a:rPr lang="de-CH" b="0" dirty="0" err="1" smtClean="0"/>
              <a:t>hematology</a:t>
            </a:r>
            <a:r>
              <a:rPr lang="de-CH" b="0" dirty="0" smtClean="0"/>
              <a:t>, </a:t>
            </a:r>
            <a:r>
              <a:rPr lang="de-CH" b="0" dirty="0" err="1" smtClean="0"/>
              <a:t>nephrology</a:t>
            </a:r>
            <a:r>
              <a:rPr lang="de-CH" b="0" dirty="0" smtClean="0"/>
              <a:t>, </a:t>
            </a:r>
            <a:r>
              <a:rPr lang="de-CH" b="0" dirty="0" err="1" smtClean="0"/>
              <a:t>cardiology</a:t>
            </a:r>
            <a:r>
              <a:rPr lang="de-CH" b="0" dirty="0" smtClean="0"/>
              <a:t>)</a:t>
            </a:r>
          </a:p>
          <a:p>
            <a:r>
              <a:rPr lang="de-CH" dirty="0" smtClean="0"/>
              <a:t>	</a:t>
            </a:r>
            <a:r>
              <a:rPr lang="de-CH" dirty="0" smtClean="0">
                <a:sym typeface="Wingdings" panose="05000000000000000000" pitchFamily="2" charset="2"/>
              </a:rPr>
              <a:t> </a:t>
            </a:r>
            <a:r>
              <a:rPr lang="de-CH" b="0" dirty="0" smtClean="0">
                <a:sym typeface="Wingdings" panose="05000000000000000000" pitchFamily="2" charset="2"/>
              </a:rPr>
              <a:t>differential </a:t>
            </a:r>
            <a:r>
              <a:rPr lang="de-CH" b="0" dirty="0" err="1" smtClean="0">
                <a:sym typeface="Wingdings" panose="05000000000000000000" pitchFamily="2" charset="2"/>
              </a:rPr>
              <a:t>diagnosis</a:t>
            </a:r>
            <a:r>
              <a:rPr lang="de-CH" b="0" dirty="0" smtClean="0">
                <a:sym typeface="Wingdings" panose="05000000000000000000" pitchFamily="2" charset="2"/>
              </a:rPr>
              <a:t> </a:t>
            </a:r>
            <a:r>
              <a:rPr lang="de-CH" b="0" dirty="0" err="1" smtClean="0">
                <a:sym typeface="Wingdings" panose="05000000000000000000" pitchFamily="2" charset="2"/>
              </a:rPr>
              <a:t>of</a:t>
            </a:r>
            <a:r>
              <a:rPr lang="de-CH" b="0" dirty="0" smtClean="0">
                <a:sym typeface="Wingdings" panose="05000000000000000000" pitchFamily="2" charset="2"/>
              </a:rPr>
              <a:t> a </a:t>
            </a:r>
            <a:r>
              <a:rPr lang="de-CH" dirty="0" err="1" smtClean="0">
                <a:sym typeface="Wingdings" panose="05000000000000000000" pitchFamily="2" charset="2"/>
              </a:rPr>
              <a:t>complement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mediated</a:t>
            </a:r>
            <a:r>
              <a:rPr lang="de-CH" dirty="0" smtClean="0">
                <a:sym typeface="Wingdings" panose="05000000000000000000" pitchFamily="2" charset="2"/>
              </a:rPr>
              <a:t> TMA 	 </a:t>
            </a:r>
            <a:r>
              <a:rPr lang="de-CH" dirty="0" smtClean="0"/>
              <a:t>Eculizumab </a:t>
            </a:r>
            <a:r>
              <a:rPr lang="de-CH" b="0" dirty="0"/>
              <a:t>900 mg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06375"/>
            <a:ext cx="6552728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r>
              <a:rPr lang="en-GB" sz="3200" b="0" dirty="0"/>
              <a:t/>
            </a:r>
            <a:br>
              <a:rPr lang="en-GB" sz="3200" b="0" dirty="0"/>
            </a:br>
            <a:r>
              <a:rPr lang="en-GB" sz="2200" b="0" dirty="0" smtClean="0"/>
              <a:t>Bi</a:t>
            </a:r>
            <a:r>
              <a:rPr lang="en-GB" sz="2200" b="0" dirty="0" smtClean="0"/>
              <a:t>ochemical course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EHJ-CR-D-21-00313R1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38175" y="121783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15"/>
          <a:stretch/>
        </p:blipFill>
        <p:spPr>
          <a:xfrm>
            <a:off x="323528" y="1187377"/>
            <a:ext cx="4098727" cy="25812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5" t="49814" r="465" b="1"/>
          <a:stretch/>
        </p:blipFill>
        <p:spPr>
          <a:xfrm>
            <a:off x="4572000" y="1187376"/>
            <a:ext cx="4098727" cy="258127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23528" y="3859486"/>
            <a:ext cx="834719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CH" sz="1050" i="1" dirty="0" smtClean="0"/>
              <a:t>Take </a:t>
            </a:r>
            <a:r>
              <a:rPr lang="de-CH" sz="1050" i="1" dirty="0" err="1" smtClean="0"/>
              <a:t>into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account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that</a:t>
            </a:r>
            <a:r>
              <a:rPr lang="de-CH" sz="1050" i="1" dirty="0" smtClean="0"/>
              <a:t> TPE </a:t>
            </a:r>
            <a:r>
              <a:rPr lang="de-CH" sz="1050" i="1" dirty="0" err="1" smtClean="0"/>
              <a:t>simply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removes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any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circulating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biomarke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without</a:t>
            </a:r>
            <a:r>
              <a:rPr lang="de-CH" sz="1050" i="1" dirty="0" smtClean="0"/>
              <a:t> a </a:t>
            </a:r>
            <a:r>
              <a:rPr lang="de-CH" sz="1050" i="1" dirty="0" err="1" smtClean="0"/>
              <a:t>true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pathophysiological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meaning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for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the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disease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course</a:t>
            </a:r>
            <a:r>
              <a:rPr lang="de-CH" sz="1050" i="1" dirty="0" smtClean="0"/>
              <a:t>. In </a:t>
            </a:r>
            <a:r>
              <a:rPr lang="de-CH" sz="1050" i="1" dirty="0" err="1" smtClean="0"/>
              <a:t>other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words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the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drop</a:t>
            </a:r>
            <a:r>
              <a:rPr lang="de-CH" sz="1050" i="1" dirty="0" smtClean="0"/>
              <a:t> in </a:t>
            </a:r>
            <a:r>
              <a:rPr lang="de-CH" sz="1050" i="1" dirty="0" err="1" smtClean="0"/>
              <a:t>biomarker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levels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during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the</a:t>
            </a:r>
            <a:r>
              <a:rPr lang="de-CH" sz="1050" i="1" dirty="0" smtClean="0"/>
              <a:t> 7 TPEs </a:t>
            </a:r>
            <a:r>
              <a:rPr lang="de-CH" sz="1050" i="1" dirty="0" err="1" smtClean="0"/>
              <a:t>performed</a:t>
            </a:r>
            <a:r>
              <a:rPr lang="de-CH" sz="1050" i="1" dirty="0" smtClean="0"/>
              <a:t>, </a:t>
            </a:r>
            <a:r>
              <a:rPr lang="de-CH" sz="1050" i="1" dirty="0" err="1" smtClean="0"/>
              <a:t>does</a:t>
            </a:r>
            <a:r>
              <a:rPr lang="de-CH" sz="1050" i="1" dirty="0" smtClean="0"/>
              <a:t> not </a:t>
            </a:r>
            <a:r>
              <a:rPr lang="de-CH" sz="1050" i="1" dirty="0" err="1" smtClean="0"/>
              <a:t>indicate</a:t>
            </a:r>
            <a:r>
              <a:rPr lang="de-CH" sz="1050" i="1" dirty="0" smtClean="0"/>
              <a:t> a </a:t>
            </a:r>
            <a:r>
              <a:rPr lang="de-CH" sz="1050" i="1" dirty="0" err="1" smtClean="0"/>
              <a:t>disease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improment</a:t>
            </a:r>
            <a:r>
              <a:rPr lang="de-CH" sz="1050" i="1" dirty="0" smtClean="0"/>
              <a:t>. The </a:t>
            </a:r>
            <a:r>
              <a:rPr lang="de-CH" sz="1050" i="1" dirty="0" err="1" smtClean="0"/>
              <a:t>only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valubale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parameter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during</a:t>
            </a:r>
            <a:r>
              <a:rPr lang="de-CH" sz="1050" i="1" dirty="0" smtClean="0"/>
              <a:t> TPE </a:t>
            </a:r>
            <a:r>
              <a:rPr lang="de-CH" sz="1050" i="1" dirty="0" err="1" smtClean="0"/>
              <a:t>is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thromocyt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count</a:t>
            </a:r>
            <a:r>
              <a:rPr lang="de-CH" sz="1050" i="1" dirty="0" smtClean="0"/>
              <a:t> (</a:t>
            </a:r>
            <a:r>
              <a:rPr lang="de-CH" sz="1050" i="1" dirty="0" err="1" smtClean="0"/>
              <a:t>that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obviously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did</a:t>
            </a:r>
            <a:r>
              <a:rPr lang="de-CH" sz="1050" i="1" dirty="0" smtClean="0"/>
              <a:t> not </a:t>
            </a:r>
            <a:r>
              <a:rPr lang="de-CH" sz="1050" i="1" dirty="0" err="1" smtClean="0"/>
              <a:t>recovery</a:t>
            </a:r>
            <a:r>
              <a:rPr lang="de-CH" sz="1050" i="1" dirty="0" smtClean="0"/>
              <a:t> </a:t>
            </a:r>
            <a:r>
              <a:rPr lang="de-CH" sz="1050" i="1" dirty="0" err="1" smtClean="0"/>
              <a:t>during</a:t>
            </a:r>
            <a:r>
              <a:rPr lang="de-CH" sz="1050" i="1" dirty="0" smtClean="0"/>
              <a:t> TPE </a:t>
            </a:r>
            <a:r>
              <a:rPr lang="de-CH" sz="1050" i="1" dirty="0" err="1" smtClean="0"/>
              <a:t>epidoses</a:t>
            </a:r>
            <a:r>
              <a:rPr lang="de-CH" sz="1050" i="1" dirty="0" smtClean="0"/>
              <a:t> – but </a:t>
            </a:r>
            <a:r>
              <a:rPr lang="de-CH" sz="1050" i="1" dirty="0" err="1" smtClean="0"/>
              <a:t>immediatelty</a:t>
            </a:r>
            <a:r>
              <a:rPr lang="de-CH" sz="1050" i="1" dirty="0" smtClean="0"/>
              <a:t> after Eculizumab </a:t>
            </a:r>
            <a:r>
              <a:rPr lang="de-CH" sz="1050" i="1" dirty="0" err="1" smtClean="0"/>
              <a:t>treatment</a:t>
            </a:r>
            <a:r>
              <a:rPr lang="de-CH" sz="1050" i="1" dirty="0" smtClean="0"/>
              <a:t>). </a:t>
            </a:r>
            <a:endParaRPr lang="de-CH" sz="1050" i="1" dirty="0"/>
          </a:p>
        </p:txBody>
      </p:sp>
    </p:spTree>
    <p:extLst>
      <p:ext uri="{BB962C8B-B14F-4D97-AF65-F5344CB8AC3E}">
        <p14:creationId xmlns:p14="http://schemas.microsoft.com/office/powerpoint/2010/main" val="249142125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Follow-Up</a:t>
            </a:r>
            <a:r>
              <a:rPr lang="en-GB" sz="3600" b="0" dirty="0"/>
              <a:t/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EHJ-CR-D-21-00313R1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7999613" cy="3168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b="0" dirty="0" smtClean="0"/>
              <a:t>After a </a:t>
            </a:r>
            <a:r>
              <a:rPr lang="de-CH" b="0" dirty="0" err="1" smtClean="0"/>
              <a:t>single</a:t>
            </a:r>
            <a:r>
              <a:rPr lang="de-CH" b="0" dirty="0" smtClean="0"/>
              <a:t> Eculizumab dose </a:t>
            </a:r>
          </a:p>
          <a:p>
            <a:r>
              <a:rPr lang="de-CH" b="0" dirty="0">
                <a:sym typeface="Wingdings" panose="05000000000000000000" pitchFamily="2" charset="2"/>
              </a:rPr>
              <a:t>	</a:t>
            </a:r>
            <a:r>
              <a:rPr lang="de-CH" dirty="0" smtClean="0">
                <a:sym typeface="Wingdings" panose="05000000000000000000" pitchFamily="2" charset="2"/>
              </a:rPr>
              <a:t> </a:t>
            </a:r>
            <a:r>
              <a:rPr lang="de-CH" b="0" dirty="0" err="1" smtClean="0">
                <a:sym typeface="Wingdings" panose="05000000000000000000" pitchFamily="2" charset="2"/>
              </a:rPr>
              <a:t>continous</a:t>
            </a:r>
            <a:r>
              <a:rPr lang="de-CH" b="0" dirty="0" smtClean="0">
                <a:sym typeface="Wingdings" panose="05000000000000000000" pitchFamily="2" charset="2"/>
              </a:rPr>
              <a:t> </a:t>
            </a:r>
            <a:r>
              <a:rPr lang="de-CH" b="0" dirty="0" err="1" smtClean="0">
                <a:sym typeface="Wingdings" panose="05000000000000000000" pitchFamily="2" charset="2"/>
              </a:rPr>
              <a:t>rise</a:t>
            </a:r>
            <a:r>
              <a:rPr lang="de-CH" b="0" dirty="0" smtClean="0">
                <a:sym typeface="Wingdings" panose="05000000000000000000" pitchFamily="2" charset="2"/>
              </a:rPr>
              <a:t> in </a:t>
            </a:r>
            <a:r>
              <a:rPr lang="de-CH" dirty="0" err="1" smtClean="0">
                <a:sym typeface="Wingdings" panose="05000000000000000000" pitchFamily="2" charset="2"/>
              </a:rPr>
              <a:t>thrombocyte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counts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b="0" dirty="0" err="1" smtClean="0">
                <a:sym typeface="Wingdings" panose="05000000000000000000" pitchFamily="2" charset="2"/>
              </a:rPr>
              <a:t>and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decrease</a:t>
            </a:r>
            <a:r>
              <a:rPr lang="de-CH" dirty="0" smtClean="0">
                <a:sym typeface="Wingdings" panose="05000000000000000000" pitchFamily="2" charset="2"/>
              </a:rPr>
              <a:t> in LDH 	      </a:t>
            </a:r>
            <a:r>
              <a:rPr lang="de-CH" b="0" dirty="0" err="1" smtClean="0">
                <a:sym typeface="Wingdings" panose="05000000000000000000" pitchFamily="2" charset="2"/>
              </a:rPr>
              <a:t>and</a:t>
            </a:r>
            <a:r>
              <a:rPr lang="de-CH" b="0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troponin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levels</a:t>
            </a:r>
            <a:endParaRPr lang="de-CH" dirty="0" smtClean="0">
              <a:sym typeface="Wingdings" panose="05000000000000000000" pitchFamily="2" charset="2"/>
            </a:endParaRPr>
          </a:p>
          <a:p>
            <a:r>
              <a:rPr lang="de-CH" dirty="0" smtClean="0">
                <a:sym typeface="Wingdings" panose="05000000000000000000" pitchFamily="2" charset="2"/>
              </a:rPr>
              <a:t>	 </a:t>
            </a:r>
            <a:r>
              <a:rPr lang="de-CH" dirty="0" err="1" smtClean="0">
                <a:sym typeface="Wingdings" panose="05000000000000000000" pitchFamily="2" charset="2"/>
              </a:rPr>
              <a:t>discontinuation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of</a:t>
            </a:r>
            <a:r>
              <a:rPr lang="de-CH" dirty="0" smtClean="0">
                <a:sym typeface="Wingdings" panose="05000000000000000000" pitchFamily="2" charset="2"/>
              </a:rPr>
              <a:t> RRT</a:t>
            </a:r>
          </a:p>
          <a:p>
            <a:r>
              <a:rPr lang="de-CH" dirty="0">
                <a:sym typeface="Wingdings" panose="05000000000000000000" pitchFamily="2" charset="2"/>
              </a:rPr>
              <a:t>	</a:t>
            </a:r>
            <a:r>
              <a:rPr lang="de-CH" dirty="0" smtClean="0">
                <a:sym typeface="Wingdings" panose="05000000000000000000" pitchFamily="2" charset="2"/>
              </a:rPr>
              <a:t> </a:t>
            </a:r>
            <a:r>
              <a:rPr lang="en-US" dirty="0"/>
              <a:t>schistocytes </a:t>
            </a:r>
            <a:r>
              <a:rPr lang="en-US" dirty="0" smtClean="0"/>
              <a:t>disappeared </a:t>
            </a:r>
            <a:r>
              <a:rPr lang="en-US" b="0" dirty="0" smtClean="0"/>
              <a:t>and</a:t>
            </a:r>
            <a:r>
              <a:rPr lang="en-US" dirty="0" smtClean="0"/>
              <a:t> </a:t>
            </a:r>
            <a:r>
              <a:rPr lang="en-US" dirty="0" err="1" smtClean="0"/>
              <a:t>Hb</a:t>
            </a:r>
            <a:r>
              <a:rPr lang="en-US" dirty="0" smtClean="0"/>
              <a:t> </a:t>
            </a:r>
            <a:r>
              <a:rPr lang="en-US" dirty="0"/>
              <a:t>levels </a:t>
            </a:r>
            <a:r>
              <a:rPr lang="en-US" dirty="0" smtClean="0"/>
              <a:t>normalized</a:t>
            </a:r>
            <a:endParaRPr lang="en-US" dirty="0"/>
          </a:p>
          <a:p>
            <a:r>
              <a:rPr lang="en-US" dirty="0" smtClean="0"/>
              <a:t>	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I</a:t>
            </a:r>
            <a:r>
              <a:rPr lang="en-US" dirty="0" err="1" smtClean="0">
                <a:sym typeface="Wingdings" panose="05000000000000000000" pitchFamily="2" charset="2"/>
              </a:rPr>
              <a:t>notropics</a:t>
            </a:r>
            <a:r>
              <a:rPr lang="en-US" dirty="0" smtClean="0">
                <a:sym typeface="Wingdings" panose="05000000000000000000" pitchFamily="2" charset="2"/>
              </a:rPr>
              <a:t> were weaned </a:t>
            </a:r>
            <a:r>
              <a:rPr lang="en-US" b="0" dirty="0" smtClean="0">
                <a:sym typeface="Wingdings" panose="05000000000000000000" pitchFamily="2" charset="2"/>
              </a:rPr>
              <a:t>and </a:t>
            </a:r>
            <a:r>
              <a:rPr lang="en-US" dirty="0" smtClean="0">
                <a:sym typeface="Wingdings" panose="05000000000000000000" pitchFamily="2" charset="2"/>
              </a:rPr>
              <a:t>LVEF improved </a:t>
            </a:r>
            <a:r>
              <a:rPr lang="en-US" b="0" dirty="0" smtClean="0">
                <a:sym typeface="Wingdings" panose="05000000000000000000" pitchFamily="2" charset="2"/>
              </a:rPr>
              <a:t>to 41%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>
                <a:sym typeface="Wingdings" panose="05000000000000000000" pitchFamily="2" charset="2"/>
              </a:rPr>
              <a:t>The patient was </a:t>
            </a:r>
            <a:r>
              <a:rPr lang="en-US" dirty="0" smtClean="0">
                <a:sym typeface="Wingdings" panose="05000000000000000000" pitchFamily="2" charset="2"/>
              </a:rPr>
              <a:t>discharged</a:t>
            </a:r>
            <a:r>
              <a:rPr lang="en-US" b="0" dirty="0" smtClean="0">
                <a:sym typeface="Wingdings" panose="05000000000000000000" pitchFamily="2" charset="2"/>
              </a:rPr>
              <a:t> into rehabilitation after 36 days</a:t>
            </a:r>
            <a:endParaRPr lang="de-CH" b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EHJ-CR-D-21-00313R1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465830" cy="3168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Etiology of cardiogenic shock </a:t>
            </a:r>
            <a:r>
              <a:rPr lang="en-US" b="0" dirty="0"/>
              <a:t>observed in this patient cannot simply be explained by his focal and chronic coronary findings</a:t>
            </a:r>
            <a:endParaRPr lang="de-CH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Rising troponin but normal CK and </a:t>
            </a:r>
            <a:r>
              <a:rPr lang="en-US" dirty="0" smtClean="0"/>
              <a:t>myoglobin </a:t>
            </a:r>
            <a:r>
              <a:rPr lang="en-US" b="0" dirty="0" smtClean="0"/>
              <a:t>suggested a pathology </a:t>
            </a:r>
            <a:r>
              <a:rPr lang="en-US" b="0" dirty="0"/>
              <a:t>on the microvascular level.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hrombocytopenia</a:t>
            </a:r>
            <a:r>
              <a:rPr lang="en-US" dirty="0"/>
              <a:t>, Coombs-negative hemolytic anemia with schistocytes, renal failure and neurological symptoms </a:t>
            </a:r>
            <a:r>
              <a:rPr lang="en-US" b="0" dirty="0" smtClean="0"/>
              <a:t>suggests </a:t>
            </a:r>
            <a:r>
              <a:rPr lang="en-US" b="0" dirty="0"/>
              <a:t>a diagnosis of </a:t>
            </a:r>
            <a:r>
              <a:rPr lang="en-US" dirty="0"/>
              <a:t>thrombotic </a:t>
            </a:r>
            <a:r>
              <a:rPr lang="en-US" dirty="0" smtClean="0"/>
              <a:t>microangiopathy</a:t>
            </a:r>
            <a:endParaRPr lang="de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9339683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EHJ-CR-D-21-00313R1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D244F5-BB7B-1B4E-A6A1-79CF699D014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550" y="1223963"/>
            <a:ext cx="7129463" cy="31686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In the absence of toxins and </a:t>
            </a:r>
            <a:r>
              <a:rPr lang="en-US" b="0" dirty="0" smtClean="0"/>
              <a:t>ADAMTS13 </a:t>
            </a:r>
            <a:r>
              <a:rPr lang="en-US" b="0" dirty="0"/>
              <a:t>reduction suggestive for </a:t>
            </a:r>
            <a:r>
              <a:rPr lang="en-US" dirty="0"/>
              <a:t>complement mediated</a:t>
            </a:r>
            <a:r>
              <a:rPr lang="de-CH" dirty="0"/>
              <a:t> </a:t>
            </a:r>
            <a:r>
              <a:rPr lang="de-CH" dirty="0" smtClean="0"/>
              <a:t>TMA </a:t>
            </a:r>
            <a:r>
              <a:rPr lang="de-CH" sz="1600" b="0" dirty="0" smtClean="0"/>
              <a:t>(</a:t>
            </a:r>
            <a:r>
              <a:rPr lang="de-CH" sz="1600" b="0" dirty="0" err="1" smtClean="0"/>
              <a:t>former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known</a:t>
            </a:r>
            <a:r>
              <a:rPr lang="de-CH" sz="1600" b="0" dirty="0" smtClean="0"/>
              <a:t> </a:t>
            </a:r>
            <a:r>
              <a:rPr lang="de-CH" sz="1600" b="0" dirty="0" err="1" smtClean="0"/>
              <a:t>as</a:t>
            </a:r>
            <a:r>
              <a:rPr lang="de-CH" sz="1600" b="0" dirty="0" smtClean="0"/>
              <a:t> «</a:t>
            </a:r>
            <a:r>
              <a:rPr lang="de-CH" sz="1600" b="0" dirty="0" err="1" smtClean="0"/>
              <a:t>atypical</a:t>
            </a:r>
            <a:r>
              <a:rPr lang="de-CH" sz="1600" b="0" dirty="0" smtClean="0"/>
              <a:t> </a:t>
            </a:r>
            <a:r>
              <a:rPr lang="de-CH" sz="1600" b="0" dirty="0"/>
              <a:t>HUS</a:t>
            </a:r>
            <a:r>
              <a:rPr lang="de-CH" sz="1600" b="0" dirty="0" smtClean="0"/>
              <a:t>»)</a:t>
            </a:r>
            <a:endParaRPr lang="de-CH" sz="1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Complement activation </a:t>
            </a:r>
            <a:r>
              <a:rPr lang="en-US" b="0" dirty="0" smtClean="0"/>
              <a:t>seems to play </a:t>
            </a:r>
            <a:r>
              <a:rPr lang="en-US" b="0" dirty="0"/>
              <a:t>a </a:t>
            </a:r>
            <a:r>
              <a:rPr lang="en-US" b="0" dirty="0" smtClean="0"/>
              <a:t>general </a:t>
            </a:r>
            <a:r>
              <a:rPr lang="en-US" b="0" dirty="0"/>
              <a:t>role in the endotheliopathy of </a:t>
            </a:r>
            <a:r>
              <a:rPr lang="en-US" b="0" dirty="0" smtClean="0"/>
              <a:t>COVID-19</a:t>
            </a:r>
            <a:r>
              <a:rPr lang="en-US" b="0" baseline="30000" dirty="0" smtClean="0"/>
              <a:t>4</a:t>
            </a:r>
            <a:endParaRPr lang="en-US" b="0" baseline="30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Rapid resolution after pharmacological </a:t>
            </a:r>
            <a:r>
              <a:rPr lang="en-US" dirty="0"/>
              <a:t>complement inhibition with </a:t>
            </a:r>
            <a:r>
              <a:rPr lang="en-US" dirty="0" smtClean="0"/>
              <a:t>Eculizumab</a:t>
            </a:r>
            <a:r>
              <a:rPr lang="en-US" baseline="30000" dirty="0" smtClean="0"/>
              <a:t>5</a:t>
            </a:r>
            <a:r>
              <a:rPr lang="en-US" dirty="0" smtClean="0"/>
              <a:t> </a:t>
            </a:r>
            <a:r>
              <a:rPr lang="en-US" b="0" dirty="0"/>
              <a:t>suggests a SARS-CoV2-driven </a:t>
            </a:r>
            <a:r>
              <a:rPr lang="en-US" b="0" dirty="0" smtClean="0"/>
              <a:t>complement mediated </a:t>
            </a:r>
            <a:r>
              <a:rPr lang="en-US" b="0" dirty="0" err="1" smtClean="0"/>
              <a:t>microangiopathic</a:t>
            </a:r>
            <a:r>
              <a:rPr lang="en-US" b="0" dirty="0" smtClean="0"/>
              <a:t> </a:t>
            </a:r>
            <a:r>
              <a:rPr lang="en-US" b="0" dirty="0"/>
              <a:t>origin of heart failure</a:t>
            </a:r>
          </a:p>
          <a:p>
            <a:endParaRPr lang="en-US" dirty="0"/>
          </a:p>
          <a:p>
            <a:r>
              <a:rPr lang="de-CH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898</Words>
  <Application>Microsoft Office PowerPoint</Application>
  <PresentationFormat>Bildschirmpräsentation (16:9)</PresentationFormat>
  <Paragraphs>88</Paragraphs>
  <Slides>11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Arial</vt:lpstr>
      <vt:lpstr>Calibri</vt:lpstr>
      <vt:lpstr>Wingdings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COMPLEMENT INHIBITION FOR THE TREATMENT OF COVID-19 TRIGGERED THROMBOTIC MICROANGIOPATHY WITH CARDIAC FAILURE – a case report </vt:lpstr>
      <vt:lpstr>Introduction</vt:lpstr>
      <vt:lpstr>Case Presentation History and Examination Findings</vt:lpstr>
      <vt:lpstr>Case Presentation Investigations</vt:lpstr>
      <vt:lpstr>Case Presentation Management</vt:lpstr>
      <vt:lpstr>Case Presentation Biochemical course</vt:lpstr>
      <vt:lpstr>Follow-Up </vt:lpstr>
      <vt:lpstr>Discussion 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David Sascha</cp:lastModifiedBy>
  <cp:revision>75</cp:revision>
  <dcterms:created xsi:type="dcterms:W3CDTF">2017-10-02T09:19:02Z</dcterms:created>
  <dcterms:modified xsi:type="dcterms:W3CDTF">2021-08-28T09:34:19Z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