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6858000" cy="9144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22">
          <p15:clr>
            <a:srgbClr val="A4A3A4"/>
          </p15:clr>
        </p15:guide>
        <p15:guide id="2" pos="1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DCD"/>
    <a:srgbClr val="003764"/>
    <a:srgbClr val="7F96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70" autoAdjust="0"/>
    <p:restoredTop sz="94660"/>
  </p:normalViewPr>
  <p:slideViewPr>
    <p:cSldViewPr>
      <p:cViewPr varScale="1">
        <p:scale>
          <a:sx n="98" d="100"/>
          <a:sy n="98" d="100"/>
        </p:scale>
        <p:origin x="3799" y="79"/>
      </p:cViewPr>
      <p:guideLst>
        <p:guide orient="horz" pos="4422"/>
        <p:guide pos="1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50EF9-E689-49F5-BB12-A90CCA9EAF61}" type="datetimeFigureOut">
              <a:rPr lang="en-US" smtClean="0"/>
              <a:t>9/17/2021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18076-FDBE-4CC5-BF02-86CA3EDD5DC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25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18076-FDBE-4CC5-BF02-86CA3EDD5D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590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42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263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20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6901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483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17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54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299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36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556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376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31CA6-6C2F-4178-969A-EE958C439F59}" type="datetimeFigureOut">
              <a:rPr lang="de-DE" smtClean="0"/>
              <a:t>17.09.2021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F00BC-BC89-4B2E-966B-3B650D9D7D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227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1.jpeg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 flipV="1">
            <a:off x="5849145" y="1151198"/>
            <a:ext cx="244219" cy="144017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/>
              </a:solidFill>
              <a:latin typeface="Times" pitchFamily="18" charset="0"/>
            </a:endParaRPr>
          </a:p>
        </p:txBody>
      </p:sp>
      <p:graphicFrame>
        <p:nvGraphicFramePr>
          <p:cNvPr id="38" name="Tabel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694141"/>
              </p:ext>
            </p:extLst>
          </p:nvPr>
        </p:nvGraphicFramePr>
        <p:xfrm>
          <a:off x="116632" y="251520"/>
          <a:ext cx="6559182" cy="14291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2625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30093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13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spot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Adiponect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-AI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Angiogenin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Angiop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de-DE" sz="8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Angiop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de-DE" sz="8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BAFF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BDNF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C5/C5a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CD14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CD30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spot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09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--- 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CHI3L1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Adipsin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CRP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Cripto-1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Cystatin C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Dkk-1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DPPIV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EGF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Emmprin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009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CXCL5</a:t>
                      </a:r>
                      <a:endParaRPr lang="de-DE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Endoglin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 Ligand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 basic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FGF-7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FGF-19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FLT-3-Lig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G-CSF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MIC-1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GM-CSF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09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</a:t>
                      </a:r>
                      <a:endParaRPr lang="de-DE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HGF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ICAM-1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IFN-</a:t>
                      </a:r>
                      <a:r>
                        <a:rPr lang="el-GR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γ</a:t>
                      </a:r>
                      <a:endParaRPr lang="el-GR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IGFBP-2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IGFBP-3</a:t>
                      </a:r>
                      <a:endParaRPr lang="de-DE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</a:t>
                      </a:r>
                      <a:r>
                        <a:rPr lang="el-GR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  <a:endParaRPr lang="el-GR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</a:t>
                      </a:r>
                      <a:r>
                        <a:rPr lang="el-GR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endParaRPr lang="el-GR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IL-ra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IL-3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009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IL-4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IL-5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IL-6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IL-8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IL-10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IL-12 p70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IL-13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IL-15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IL-16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IL-17A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IL-18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009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IL-19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IL-23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IL-24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IL-27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IL-31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IL-32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IL-33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IL-34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CXCL10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CXCL-11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PSA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009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Leptin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Lipocalin-2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MCP-1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MCP-3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M-CSF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MIF</a:t>
                      </a:r>
                      <a:endParaRPr lang="de-DE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CXCL9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MIP-1</a:t>
                      </a:r>
                      <a:r>
                        <a:rPr lang="el-GR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α/β</a:t>
                      </a:r>
                      <a:endParaRPr lang="el-GR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CCL20</a:t>
                      </a:r>
                      <a:endParaRPr lang="el-GR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MIP-3</a:t>
                      </a:r>
                      <a:r>
                        <a:rPr lang="el-GR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endParaRPr lang="el-GR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MMP-9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009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MPO</a:t>
                      </a:r>
                      <a:endParaRPr lang="de-DE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Osteopon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PDGF-AA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PDGF-BB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Pentraxin3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CXCL4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RAGE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RBP-4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Relaxin-2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Resistin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009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Serpin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SHBG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IL1RL1</a:t>
                      </a: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CCL17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TFF3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TfR1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TGF-</a:t>
                      </a:r>
                      <a:r>
                        <a:rPr lang="el-GR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  <a:endParaRPr lang="el-GR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TSP-1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TNF-</a:t>
                      </a:r>
                      <a:r>
                        <a:rPr lang="el-GR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  <a:endParaRPr lang="el-GR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uPAR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VEGF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0093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endParaRPr lang="de-DE" sz="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Spot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 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VitD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BP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PECAM-1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TIM-3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VCAM-1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Neg. </a:t>
                      </a:r>
                      <a:r>
                        <a:rPr lang="de-DE" sz="8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</a:t>
                      </a:r>
                      <a:r>
                        <a:rPr lang="de-DE" sz="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73" marR="6273" marT="6273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02" name="Textfeld 201"/>
          <p:cNvSpPr txBox="1"/>
          <p:nvPr/>
        </p:nvSpPr>
        <p:spPr>
          <a:xfrm>
            <a:off x="-70817" y="1815951"/>
            <a:ext cx="494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3" name="Textfeld 52"/>
          <p:cNvSpPr txBox="1"/>
          <p:nvPr/>
        </p:nvSpPr>
        <p:spPr>
          <a:xfrm rot="16200000">
            <a:off x="-370510" y="273356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54" name="Textfeld 53"/>
          <p:cNvSpPr txBox="1"/>
          <p:nvPr/>
        </p:nvSpPr>
        <p:spPr>
          <a:xfrm rot="16200000">
            <a:off x="-374084" y="4247842"/>
            <a:ext cx="1267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RIPC</a:t>
            </a:r>
          </a:p>
        </p:txBody>
      </p:sp>
      <p:sp>
        <p:nvSpPr>
          <p:cNvPr id="172" name="Textfeld 171"/>
          <p:cNvSpPr txBox="1"/>
          <p:nvPr/>
        </p:nvSpPr>
        <p:spPr>
          <a:xfrm>
            <a:off x="377798" y="2260543"/>
            <a:ext cx="216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ABCDEFGHIJ</a:t>
            </a:r>
          </a:p>
        </p:txBody>
      </p:sp>
      <p:sp>
        <p:nvSpPr>
          <p:cNvPr id="173" name="Textfeld 172"/>
          <p:cNvSpPr txBox="1"/>
          <p:nvPr/>
        </p:nvSpPr>
        <p:spPr>
          <a:xfrm>
            <a:off x="386265" y="3780497"/>
            <a:ext cx="216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ABCDEFGHIJ</a:t>
            </a:r>
          </a:p>
        </p:txBody>
      </p:sp>
      <p:sp>
        <p:nvSpPr>
          <p:cNvPr id="203" name="Textfeld 202"/>
          <p:cNvSpPr txBox="1"/>
          <p:nvPr/>
        </p:nvSpPr>
        <p:spPr>
          <a:xfrm>
            <a:off x="3568031" y="6856511"/>
            <a:ext cx="494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6" name="Grafik 20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14" t="2756" r="5699" b="68171"/>
          <a:stretch/>
        </p:blipFill>
        <p:spPr>
          <a:xfrm>
            <a:off x="545867" y="2258832"/>
            <a:ext cx="2782844" cy="1268258"/>
          </a:xfrm>
          <a:prstGeom prst="rect">
            <a:avLst/>
          </a:prstGeom>
        </p:spPr>
      </p:pic>
      <p:pic>
        <p:nvPicPr>
          <p:cNvPr id="207" name="Grafik 20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74" t="36862" r="3340" b="34029"/>
          <a:stretch/>
        </p:blipFill>
        <p:spPr>
          <a:xfrm>
            <a:off x="545868" y="3793531"/>
            <a:ext cx="2782844" cy="1269839"/>
          </a:xfrm>
          <a:prstGeom prst="rect">
            <a:avLst/>
          </a:prstGeom>
        </p:spPr>
      </p:pic>
      <p:pic>
        <p:nvPicPr>
          <p:cNvPr id="208" name="Grafik 20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18" t="70288" r="4095" b="603"/>
          <a:stretch/>
        </p:blipFill>
        <p:spPr>
          <a:xfrm>
            <a:off x="536426" y="5333821"/>
            <a:ext cx="2782844" cy="1269839"/>
          </a:xfrm>
          <a:prstGeom prst="rect">
            <a:avLst/>
          </a:prstGeom>
        </p:spPr>
      </p:pic>
      <p:sp>
        <p:nvSpPr>
          <p:cNvPr id="209" name="Textfeld 208"/>
          <p:cNvSpPr txBox="1"/>
          <p:nvPr/>
        </p:nvSpPr>
        <p:spPr>
          <a:xfrm rot="16200000">
            <a:off x="-393540" y="5804138"/>
            <a:ext cx="1267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cRIPC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feld 209"/>
          <p:cNvSpPr txBox="1"/>
          <p:nvPr/>
        </p:nvSpPr>
        <p:spPr>
          <a:xfrm>
            <a:off x="565857" y="5156709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11" name="Textfeld 210"/>
          <p:cNvSpPr txBox="1"/>
          <p:nvPr/>
        </p:nvSpPr>
        <p:spPr>
          <a:xfrm>
            <a:off x="800931" y="5154884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2" name="Textfeld 211"/>
          <p:cNvSpPr txBox="1"/>
          <p:nvPr/>
        </p:nvSpPr>
        <p:spPr>
          <a:xfrm>
            <a:off x="1029655" y="5157523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13" name="Textfeld 212"/>
          <p:cNvSpPr txBox="1"/>
          <p:nvPr/>
        </p:nvSpPr>
        <p:spPr>
          <a:xfrm>
            <a:off x="1258379" y="5157523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38" name="Textfeld 237"/>
          <p:cNvSpPr txBox="1"/>
          <p:nvPr/>
        </p:nvSpPr>
        <p:spPr>
          <a:xfrm>
            <a:off x="1489261" y="5149243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39" name="Textfeld 238"/>
          <p:cNvSpPr txBox="1"/>
          <p:nvPr/>
        </p:nvSpPr>
        <p:spPr>
          <a:xfrm>
            <a:off x="1724335" y="5155999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46" name="Textfeld 245"/>
          <p:cNvSpPr txBox="1"/>
          <p:nvPr/>
        </p:nvSpPr>
        <p:spPr>
          <a:xfrm>
            <a:off x="1961567" y="5156813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47" name="Textfeld 246"/>
          <p:cNvSpPr txBox="1"/>
          <p:nvPr/>
        </p:nvSpPr>
        <p:spPr>
          <a:xfrm>
            <a:off x="2183941" y="5155999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49" name="Textfeld 248"/>
          <p:cNvSpPr txBox="1"/>
          <p:nvPr/>
        </p:nvSpPr>
        <p:spPr>
          <a:xfrm>
            <a:off x="2399965" y="5155999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50" name="Textfeld 249"/>
          <p:cNvSpPr txBox="1"/>
          <p:nvPr/>
        </p:nvSpPr>
        <p:spPr>
          <a:xfrm>
            <a:off x="2577889" y="5156709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51" name="Textfeld 250"/>
          <p:cNvSpPr txBox="1"/>
          <p:nvPr/>
        </p:nvSpPr>
        <p:spPr>
          <a:xfrm>
            <a:off x="2793789" y="5156709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252" name="Textfeld 251"/>
          <p:cNvSpPr txBox="1"/>
          <p:nvPr/>
        </p:nvSpPr>
        <p:spPr>
          <a:xfrm>
            <a:off x="3020478" y="5149140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253" name="Textfeld 252"/>
          <p:cNvSpPr txBox="1"/>
          <p:nvPr/>
        </p:nvSpPr>
        <p:spPr>
          <a:xfrm>
            <a:off x="366809" y="5336793"/>
            <a:ext cx="216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ABCDEFGHIJ</a:t>
            </a:r>
          </a:p>
        </p:txBody>
      </p:sp>
      <p:sp>
        <p:nvSpPr>
          <p:cNvPr id="278" name="Textfeld 277"/>
          <p:cNvSpPr txBox="1"/>
          <p:nvPr/>
        </p:nvSpPr>
        <p:spPr>
          <a:xfrm>
            <a:off x="570875" y="3614840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93" name="Textfeld 292"/>
          <p:cNvSpPr txBox="1"/>
          <p:nvPr/>
        </p:nvSpPr>
        <p:spPr>
          <a:xfrm>
            <a:off x="773778" y="3613015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99" name="Textfeld 298"/>
          <p:cNvSpPr txBox="1"/>
          <p:nvPr/>
        </p:nvSpPr>
        <p:spPr>
          <a:xfrm>
            <a:off x="1015217" y="3615654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02" name="Textfeld 301"/>
          <p:cNvSpPr txBox="1"/>
          <p:nvPr/>
        </p:nvSpPr>
        <p:spPr>
          <a:xfrm>
            <a:off x="1234213" y="3615654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04" name="Textfeld 303"/>
          <p:cNvSpPr txBox="1"/>
          <p:nvPr/>
        </p:nvSpPr>
        <p:spPr>
          <a:xfrm>
            <a:off x="1484551" y="3607374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05" name="Textfeld 304"/>
          <p:cNvSpPr txBox="1"/>
          <p:nvPr/>
        </p:nvSpPr>
        <p:spPr>
          <a:xfrm>
            <a:off x="1700169" y="3604402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06" name="Textfeld 305"/>
          <p:cNvSpPr txBox="1"/>
          <p:nvPr/>
        </p:nvSpPr>
        <p:spPr>
          <a:xfrm>
            <a:off x="1947129" y="3605216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7" name="Textfeld 306"/>
          <p:cNvSpPr txBox="1"/>
          <p:nvPr/>
        </p:nvSpPr>
        <p:spPr>
          <a:xfrm>
            <a:off x="2198687" y="3614130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08" name="Textfeld 307"/>
          <p:cNvSpPr txBox="1"/>
          <p:nvPr/>
        </p:nvSpPr>
        <p:spPr>
          <a:xfrm>
            <a:off x="2424439" y="3614130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09" name="Textfeld 308"/>
          <p:cNvSpPr txBox="1"/>
          <p:nvPr/>
        </p:nvSpPr>
        <p:spPr>
          <a:xfrm>
            <a:off x="2592635" y="3614840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10" name="Textfeld 309"/>
          <p:cNvSpPr txBox="1"/>
          <p:nvPr/>
        </p:nvSpPr>
        <p:spPr>
          <a:xfrm>
            <a:off x="2808535" y="3614840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311" name="Textfeld 310"/>
          <p:cNvSpPr txBox="1"/>
          <p:nvPr/>
        </p:nvSpPr>
        <p:spPr>
          <a:xfrm>
            <a:off x="3025496" y="3607271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312" name="Textfeld 311"/>
          <p:cNvSpPr txBox="1"/>
          <p:nvPr/>
        </p:nvSpPr>
        <p:spPr>
          <a:xfrm>
            <a:off x="537327" y="2098553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13" name="Textfeld 312"/>
          <p:cNvSpPr txBox="1"/>
          <p:nvPr/>
        </p:nvSpPr>
        <p:spPr>
          <a:xfrm>
            <a:off x="740230" y="2096728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14" name="Textfeld 313"/>
          <p:cNvSpPr txBox="1"/>
          <p:nvPr/>
        </p:nvSpPr>
        <p:spPr>
          <a:xfrm>
            <a:off x="981669" y="2099367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15" name="Textfeld 314"/>
          <p:cNvSpPr txBox="1"/>
          <p:nvPr/>
        </p:nvSpPr>
        <p:spPr>
          <a:xfrm>
            <a:off x="1200665" y="2099367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16" name="Textfeld 315"/>
          <p:cNvSpPr txBox="1"/>
          <p:nvPr/>
        </p:nvSpPr>
        <p:spPr>
          <a:xfrm>
            <a:off x="1451003" y="2091087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17" name="Textfeld 316"/>
          <p:cNvSpPr txBox="1"/>
          <p:nvPr/>
        </p:nvSpPr>
        <p:spPr>
          <a:xfrm>
            <a:off x="1666621" y="2088115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8" name="Textfeld 317"/>
          <p:cNvSpPr txBox="1"/>
          <p:nvPr/>
        </p:nvSpPr>
        <p:spPr>
          <a:xfrm>
            <a:off x="1942765" y="2088929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19" name="Textfeld 318"/>
          <p:cNvSpPr txBox="1"/>
          <p:nvPr/>
        </p:nvSpPr>
        <p:spPr>
          <a:xfrm>
            <a:off x="2194323" y="2097843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20" name="Textfeld 319"/>
          <p:cNvSpPr txBox="1"/>
          <p:nvPr/>
        </p:nvSpPr>
        <p:spPr>
          <a:xfrm>
            <a:off x="2410347" y="2097843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21" name="Textfeld 320"/>
          <p:cNvSpPr txBox="1"/>
          <p:nvPr/>
        </p:nvSpPr>
        <p:spPr>
          <a:xfrm>
            <a:off x="2578543" y="2098553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22" name="Textfeld 321"/>
          <p:cNvSpPr txBox="1"/>
          <p:nvPr/>
        </p:nvSpPr>
        <p:spPr>
          <a:xfrm>
            <a:off x="2813899" y="2098553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323" name="Textfeld 322"/>
          <p:cNvSpPr txBox="1"/>
          <p:nvPr/>
        </p:nvSpPr>
        <p:spPr>
          <a:xfrm>
            <a:off x="3030860" y="2090984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324" name="Rechteck 323"/>
          <p:cNvSpPr/>
          <p:nvPr/>
        </p:nvSpPr>
        <p:spPr>
          <a:xfrm>
            <a:off x="743247" y="5631581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25" name="Rechteck 324"/>
          <p:cNvSpPr/>
          <p:nvPr/>
        </p:nvSpPr>
        <p:spPr>
          <a:xfrm>
            <a:off x="768662" y="4051711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26" name="Rechteck 325"/>
          <p:cNvSpPr/>
          <p:nvPr/>
        </p:nvSpPr>
        <p:spPr>
          <a:xfrm>
            <a:off x="776738" y="2424033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28" name="Rechteck 327"/>
          <p:cNvSpPr/>
          <p:nvPr/>
        </p:nvSpPr>
        <p:spPr>
          <a:xfrm>
            <a:off x="779388" y="2576433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29" name="Rechteck 328"/>
          <p:cNvSpPr/>
          <p:nvPr/>
        </p:nvSpPr>
        <p:spPr>
          <a:xfrm>
            <a:off x="769638" y="4222257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30" name="Rechteck 329"/>
          <p:cNvSpPr/>
          <p:nvPr/>
        </p:nvSpPr>
        <p:spPr>
          <a:xfrm>
            <a:off x="741040" y="5789591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31" name="Rechteck 330"/>
          <p:cNvSpPr/>
          <p:nvPr/>
        </p:nvSpPr>
        <p:spPr>
          <a:xfrm>
            <a:off x="572992" y="3173861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34" name="Rechteck 333"/>
          <p:cNvSpPr/>
          <p:nvPr/>
        </p:nvSpPr>
        <p:spPr>
          <a:xfrm>
            <a:off x="574830" y="4720731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35" name="Rechteck 334"/>
          <p:cNvSpPr/>
          <p:nvPr/>
        </p:nvSpPr>
        <p:spPr>
          <a:xfrm>
            <a:off x="547646" y="6275535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36" name="Rechteck 335"/>
          <p:cNvSpPr/>
          <p:nvPr/>
        </p:nvSpPr>
        <p:spPr>
          <a:xfrm>
            <a:off x="1977187" y="2675465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37" name="Rechteck 336"/>
          <p:cNvSpPr/>
          <p:nvPr/>
        </p:nvSpPr>
        <p:spPr>
          <a:xfrm>
            <a:off x="1977098" y="3003054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38" name="Rechteck 337"/>
          <p:cNvSpPr/>
          <p:nvPr/>
        </p:nvSpPr>
        <p:spPr>
          <a:xfrm>
            <a:off x="1979407" y="4200853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39" name="Rechteck 338"/>
          <p:cNvSpPr/>
          <p:nvPr/>
        </p:nvSpPr>
        <p:spPr>
          <a:xfrm>
            <a:off x="1976704" y="4537445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40" name="Rechteck 339"/>
          <p:cNvSpPr/>
          <p:nvPr/>
        </p:nvSpPr>
        <p:spPr>
          <a:xfrm>
            <a:off x="1955957" y="5758663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341" name="Rechteck 340"/>
          <p:cNvSpPr/>
          <p:nvPr/>
        </p:nvSpPr>
        <p:spPr>
          <a:xfrm>
            <a:off x="1956196" y="6084795"/>
            <a:ext cx="203279" cy="12708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Times" pitchFamily="18" charset="0"/>
            </a:endParaRPr>
          </a:p>
        </p:txBody>
      </p:sp>
      <p:sp>
        <p:nvSpPr>
          <p:cNvPr id="103" name="Textfeld 102"/>
          <p:cNvSpPr txBox="1"/>
          <p:nvPr/>
        </p:nvSpPr>
        <p:spPr>
          <a:xfrm>
            <a:off x="54497" y="6836766"/>
            <a:ext cx="494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 rotWithShape="1">
          <a:blip r:embed="rId7"/>
          <a:srcRect l="7435" t="2634" r="7630" b="22345"/>
          <a:stretch/>
        </p:blipFill>
        <p:spPr>
          <a:xfrm>
            <a:off x="3908521" y="3785593"/>
            <a:ext cx="2398386" cy="1036590"/>
          </a:xfrm>
          <a:prstGeom prst="rect">
            <a:avLst/>
          </a:prstGeom>
        </p:spPr>
      </p:pic>
      <p:sp>
        <p:nvSpPr>
          <p:cNvPr id="111" name="Textfeld 110"/>
          <p:cNvSpPr txBox="1"/>
          <p:nvPr/>
        </p:nvSpPr>
        <p:spPr>
          <a:xfrm>
            <a:off x="3889550" y="5004628"/>
            <a:ext cx="2535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Regulation %</a:t>
            </a:r>
          </a:p>
        </p:txBody>
      </p:sp>
      <p:sp>
        <p:nvSpPr>
          <p:cNvPr id="117" name="Textfeld 116"/>
          <p:cNvSpPr txBox="1"/>
          <p:nvPr/>
        </p:nvSpPr>
        <p:spPr>
          <a:xfrm>
            <a:off x="4487320" y="4753029"/>
            <a:ext cx="4701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21" name="Textfeld 120"/>
          <p:cNvSpPr txBox="1"/>
          <p:nvPr/>
        </p:nvSpPr>
        <p:spPr>
          <a:xfrm>
            <a:off x="3823756" y="3545781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RIPC/Control</a:t>
            </a:r>
          </a:p>
        </p:txBody>
      </p:sp>
      <p:sp>
        <p:nvSpPr>
          <p:cNvPr id="122" name="Textfeld 121"/>
          <p:cNvSpPr txBox="1"/>
          <p:nvPr/>
        </p:nvSpPr>
        <p:spPr>
          <a:xfrm>
            <a:off x="3583439" y="6660812"/>
            <a:ext cx="27363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Regulation %</a:t>
            </a:r>
          </a:p>
        </p:txBody>
      </p:sp>
      <p:sp>
        <p:nvSpPr>
          <p:cNvPr id="131" name="Textfeld 130"/>
          <p:cNvSpPr txBox="1"/>
          <p:nvPr/>
        </p:nvSpPr>
        <p:spPr>
          <a:xfrm>
            <a:off x="5276673" y="4747523"/>
            <a:ext cx="4429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132" name="Textfeld 131"/>
          <p:cNvSpPr txBox="1"/>
          <p:nvPr/>
        </p:nvSpPr>
        <p:spPr>
          <a:xfrm>
            <a:off x="2911386" y="5241224"/>
            <a:ext cx="2952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cRIPC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/Control</a:t>
            </a:r>
          </a:p>
        </p:txBody>
      </p:sp>
      <p:sp>
        <p:nvSpPr>
          <p:cNvPr id="133" name="Textfeld 132"/>
          <p:cNvSpPr txBox="1"/>
          <p:nvPr/>
        </p:nvSpPr>
        <p:spPr>
          <a:xfrm>
            <a:off x="3777164" y="4750903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35" name="Textfeld 134"/>
          <p:cNvSpPr txBox="1"/>
          <p:nvPr/>
        </p:nvSpPr>
        <p:spPr>
          <a:xfrm>
            <a:off x="6058329" y="4747523"/>
            <a:ext cx="4429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 rotWithShape="1">
          <a:blip r:embed="rId8"/>
          <a:srcRect l="7549" t="3511" r="7230" b="22644"/>
          <a:stretch/>
        </p:blipFill>
        <p:spPr>
          <a:xfrm>
            <a:off x="3943479" y="5471236"/>
            <a:ext cx="2376264" cy="1007504"/>
          </a:xfrm>
          <a:prstGeom prst="rect">
            <a:avLst/>
          </a:prstGeom>
        </p:spPr>
      </p:pic>
      <p:sp>
        <p:nvSpPr>
          <p:cNvPr id="136" name="Textfeld 135"/>
          <p:cNvSpPr txBox="1"/>
          <p:nvPr/>
        </p:nvSpPr>
        <p:spPr>
          <a:xfrm>
            <a:off x="4509162" y="6410269"/>
            <a:ext cx="4701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37" name="Textfeld 136"/>
          <p:cNvSpPr txBox="1"/>
          <p:nvPr/>
        </p:nvSpPr>
        <p:spPr>
          <a:xfrm>
            <a:off x="5306212" y="6404763"/>
            <a:ext cx="4429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138" name="Textfeld 137"/>
          <p:cNvSpPr txBox="1"/>
          <p:nvPr/>
        </p:nvSpPr>
        <p:spPr>
          <a:xfrm>
            <a:off x="3806703" y="6408143"/>
            <a:ext cx="326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39" name="Textfeld 138"/>
          <p:cNvSpPr txBox="1"/>
          <p:nvPr/>
        </p:nvSpPr>
        <p:spPr>
          <a:xfrm>
            <a:off x="6087868" y="6404763"/>
            <a:ext cx="4429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129" name="Textfeld 128"/>
          <p:cNvSpPr txBox="1"/>
          <p:nvPr/>
        </p:nvSpPr>
        <p:spPr>
          <a:xfrm>
            <a:off x="3372257" y="5484272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CXCL5</a:t>
            </a:r>
          </a:p>
        </p:txBody>
      </p:sp>
      <p:sp>
        <p:nvSpPr>
          <p:cNvPr id="130" name="Textfeld 129"/>
          <p:cNvSpPr txBox="1"/>
          <p:nvPr/>
        </p:nvSpPr>
        <p:spPr>
          <a:xfrm>
            <a:off x="3371042" y="5677807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GH</a:t>
            </a:r>
          </a:p>
        </p:txBody>
      </p:sp>
      <p:sp>
        <p:nvSpPr>
          <p:cNvPr id="134" name="Textfeld 133"/>
          <p:cNvSpPr txBox="1"/>
          <p:nvPr/>
        </p:nvSpPr>
        <p:spPr>
          <a:xfrm>
            <a:off x="3377762" y="5872604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IGFBP-3</a:t>
            </a:r>
          </a:p>
        </p:txBody>
      </p:sp>
      <p:sp>
        <p:nvSpPr>
          <p:cNvPr id="140" name="Textfeld 139"/>
          <p:cNvSpPr txBox="1"/>
          <p:nvPr/>
        </p:nvSpPr>
        <p:spPr>
          <a:xfrm>
            <a:off x="3376193" y="6076315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MPO</a:t>
            </a:r>
          </a:p>
        </p:txBody>
      </p:sp>
      <p:sp>
        <p:nvSpPr>
          <p:cNvPr id="141" name="Textfeld 140"/>
          <p:cNvSpPr txBox="1"/>
          <p:nvPr/>
        </p:nvSpPr>
        <p:spPr>
          <a:xfrm>
            <a:off x="3372257" y="6279589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MIF</a:t>
            </a:r>
          </a:p>
        </p:txBody>
      </p:sp>
      <p:sp>
        <p:nvSpPr>
          <p:cNvPr id="142" name="Textfeld 141"/>
          <p:cNvSpPr txBox="1"/>
          <p:nvPr/>
        </p:nvSpPr>
        <p:spPr>
          <a:xfrm>
            <a:off x="3330526" y="3793481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CXCL5</a:t>
            </a:r>
          </a:p>
        </p:txBody>
      </p:sp>
      <p:sp>
        <p:nvSpPr>
          <p:cNvPr id="143" name="Textfeld 142"/>
          <p:cNvSpPr txBox="1"/>
          <p:nvPr/>
        </p:nvSpPr>
        <p:spPr>
          <a:xfrm>
            <a:off x="3329311" y="4010766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GH</a:t>
            </a:r>
          </a:p>
        </p:txBody>
      </p:sp>
      <p:sp>
        <p:nvSpPr>
          <p:cNvPr id="144" name="Textfeld 143"/>
          <p:cNvSpPr txBox="1"/>
          <p:nvPr/>
        </p:nvSpPr>
        <p:spPr>
          <a:xfrm>
            <a:off x="3336031" y="4193688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IGFBP-3</a:t>
            </a:r>
          </a:p>
        </p:txBody>
      </p:sp>
      <p:sp>
        <p:nvSpPr>
          <p:cNvPr id="145" name="Textfeld 144"/>
          <p:cNvSpPr txBox="1"/>
          <p:nvPr/>
        </p:nvSpPr>
        <p:spPr>
          <a:xfrm>
            <a:off x="3334462" y="4397399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MPO</a:t>
            </a:r>
          </a:p>
        </p:txBody>
      </p:sp>
      <p:sp>
        <p:nvSpPr>
          <p:cNvPr id="146" name="Textfeld 145"/>
          <p:cNvSpPr txBox="1"/>
          <p:nvPr/>
        </p:nvSpPr>
        <p:spPr>
          <a:xfrm>
            <a:off x="3330526" y="4600673"/>
            <a:ext cx="669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MIF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22B5245-7FD5-45F4-80BC-01E2B4131DCE}"/>
              </a:ext>
            </a:extLst>
          </p:cNvPr>
          <p:cNvSpPr/>
          <p:nvPr/>
        </p:nvSpPr>
        <p:spPr>
          <a:xfrm>
            <a:off x="85564" y="7319935"/>
            <a:ext cx="6621317" cy="1184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2: Effects of RIPC/</a:t>
            </a:r>
            <a:r>
              <a:rPr lang="en-US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cRIPC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relative levels of plasma cytokines.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A, list of cytokines analyzed and their location on the respective array membrane B, photograph of array membranes revealing the signal intensities of all plasma cytokines investigated. C, RIPC and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cRIPC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mediated regulation of the top 5 cytokines. </a:t>
            </a:r>
            <a:endParaRPr lang="de-DE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de-DE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43182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</Words>
  <Application>Microsoft Office PowerPoint</Application>
  <PresentationFormat>Bildschirmpräsentation (4:3)</PresentationFormat>
  <Paragraphs>213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</vt:lpstr>
      <vt:lpstr>Larissa</vt:lpstr>
      <vt:lpstr>PowerPoint-Präsentation</vt:lpstr>
    </vt:vector>
  </TitlesOfParts>
  <Company>ITSG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Albrecht, Martin</dc:creator>
  <cp:lastModifiedBy>Albrecht, Martin</cp:lastModifiedBy>
  <cp:revision>253</cp:revision>
  <cp:lastPrinted>2021-01-21T16:58:36Z</cp:lastPrinted>
  <dcterms:created xsi:type="dcterms:W3CDTF">2014-07-01T11:06:03Z</dcterms:created>
  <dcterms:modified xsi:type="dcterms:W3CDTF">2021-09-17T12:36:36Z</dcterms:modified>
</cp:coreProperties>
</file>