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24"/>
    <a:srgbClr val="267F4C"/>
    <a:srgbClr val="006F22"/>
    <a:srgbClr val="D7EFD5"/>
    <a:srgbClr val="F07200"/>
    <a:srgbClr val="FFE5CE"/>
    <a:srgbClr val="F0720A"/>
    <a:srgbClr val="00682D"/>
    <a:srgbClr val="EC008C"/>
    <a:srgbClr val="D816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6" autoAdjust="0"/>
    <p:restoredTop sz="94628" autoAdjust="0"/>
  </p:normalViewPr>
  <p:slideViewPr>
    <p:cSldViewPr>
      <p:cViewPr varScale="1">
        <p:scale>
          <a:sx n="163" d="100"/>
          <a:sy n="163" d="100"/>
        </p:scale>
        <p:origin x="792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135563"/>
          </a:xfrm>
          <a:prstGeom prst="rect">
            <a:avLst/>
          </a:prstGeom>
        </p:spPr>
        <p:txBody>
          <a:bodyPr/>
          <a:lstStyle>
            <a:lvl1pPr>
              <a:buClr>
                <a:srgbClr val="006F22"/>
              </a:buClr>
              <a:defRPr/>
            </a:lvl1pPr>
            <a:lvl2pPr>
              <a:buClr>
                <a:srgbClr val="006F22"/>
              </a:buClr>
              <a:defRPr/>
            </a:lvl2pPr>
            <a:lvl3pPr>
              <a:buClr>
                <a:srgbClr val="006F22"/>
              </a:buClr>
              <a:defRPr/>
            </a:lvl3pPr>
            <a:lvl4pPr>
              <a:buClr>
                <a:srgbClr val="006F22"/>
              </a:buClr>
              <a:defRPr/>
            </a:lvl4pPr>
            <a:lvl5pPr>
              <a:buClr>
                <a:srgbClr val="006F22"/>
              </a:buClr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1981200" y="6526304"/>
            <a:ext cx="7104530" cy="33169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1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[Surname Initial], et al. </a:t>
            </a:r>
            <a:r>
              <a:rPr lang="en-US" dirty="0" err="1" smtClean="0"/>
              <a:t>Adv</a:t>
            </a:r>
            <a:r>
              <a:rPr lang="en-US" dirty="0" smtClean="0"/>
              <a:t> </a:t>
            </a:r>
            <a:r>
              <a:rPr lang="en-US" dirty="0" err="1" smtClean="0"/>
              <a:t>Ther</a:t>
            </a:r>
            <a:r>
              <a:rPr lang="en-US" dirty="0" smtClean="0"/>
              <a:t>. [YEAR]. [INSERT DOI]</a:t>
            </a:r>
            <a:endParaRPr lang="en-US" dirty="0"/>
          </a:p>
        </p:txBody>
      </p:sp>
      <p:pic>
        <p:nvPicPr>
          <p:cNvPr id="7" name="Picture 6" descr="Adis_whit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52400" y="6574464"/>
            <a:ext cx="653742" cy="1828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6477000"/>
            <a:ext cx="9144000" cy="381000"/>
          </a:xfrm>
          <a:prstGeom prst="rect">
            <a:avLst/>
          </a:prstGeom>
          <a:solidFill>
            <a:srgbClr val="006F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6431280"/>
            <a:ext cx="9144000" cy="45720"/>
          </a:xfrm>
          <a:prstGeom prst="rect">
            <a:avLst/>
          </a:prstGeom>
          <a:solidFill>
            <a:srgbClr val="267F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grpSp>
        <p:nvGrpSpPr>
          <p:cNvPr id="4" name="Group 3"/>
          <p:cNvGrpSpPr/>
          <p:nvPr userDrawn="1"/>
        </p:nvGrpSpPr>
        <p:grpSpPr>
          <a:xfrm>
            <a:off x="0" y="0"/>
            <a:ext cx="9144000" cy="771525"/>
            <a:chOff x="0" y="0"/>
            <a:chExt cx="9144000" cy="771525"/>
          </a:xfrm>
        </p:grpSpPr>
        <p:sp>
          <p:nvSpPr>
            <p:cNvPr id="3" name="Rectangle 2"/>
            <p:cNvSpPr/>
            <p:nvPr userDrawn="1"/>
          </p:nvSpPr>
          <p:spPr>
            <a:xfrm>
              <a:off x="0" y="0"/>
              <a:ext cx="9144000" cy="771525"/>
            </a:xfrm>
            <a:prstGeom prst="rect">
              <a:avLst/>
            </a:prstGeom>
            <a:solidFill>
              <a:srgbClr val="006F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" name="Picture 1"/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944" t="16769" b="76302"/>
            <a:stretch/>
          </p:blipFill>
          <p:spPr>
            <a:xfrm>
              <a:off x="0" y="99844"/>
              <a:ext cx="3861250" cy="582626"/>
            </a:xfrm>
            <a:prstGeom prst="rect">
              <a:avLst/>
            </a:prstGeom>
          </p:spPr>
        </p:pic>
      </p:grpSp>
      <p:grpSp>
        <p:nvGrpSpPr>
          <p:cNvPr id="7" name="Group 6"/>
          <p:cNvGrpSpPr/>
          <p:nvPr userDrawn="1"/>
        </p:nvGrpSpPr>
        <p:grpSpPr>
          <a:xfrm>
            <a:off x="7692828" y="82306"/>
            <a:ext cx="1451172" cy="600164"/>
            <a:chOff x="7692828" y="52920"/>
            <a:chExt cx="1451172" cy="697407"/>
          </a:xfrm>
          <a:effectLst>
            <a:outerShdw blurRad="50800" dist="38100" dir="5400000" algn="ctr" rotWithShape="0">
              <a:schemeClr val="tx1">
                <a:alpha val="40000"/>
              </a:schemeClr>
            </a:outerShdw>
          </a:effectLst>
        </p:grpSpPr>
        <p:sp>
          <p:nvSpPr>
            <p:cNvPr id="9" name="Rectangle 8"/>
            <p:cNvSpPr/>
            <p:nvPr/>
          </p:nvSpPr>
          <p:spPr>
            <a:xfrm>
              <a:off x="7696200" y="116775"/>
              <a:ext cx="1447800" cy="620967"/>
            </a:xfrm>
            <a:prstGeom prst="rect">
              <a:avLst/>
            </a:prstGeom>
            <a:solidFill>
              <a:srgbClr val="267F4C"/>
            </a:solidFill>
            <a:ln>
              <a:solidFill>
                <a:srgbClr val="267F4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692828" y="52920"/>
              <a:ext cx="1445061" cy="69740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b="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PEER-REVIEWED</a:t>
              </a:r>
            </a:p>
            <a:p>
              <a:pPr algn="ctr"/>
              <a:r>
                <a:rPr lang="en-GB" sz="1100" b="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PLAIN</a:t>
              </a:r>
              <a:r>
                <a:rPr lang="en-GB" sz="1100" b="0" baseline="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 LANGUAGE SUMMARY</a:t>
              </a:r>
              <a:endParaRPr lang="en-GB" sz="1100" b="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1200" kern="1200">
          <a:solidFill>
            <a:schemeClr val="bg1"/>
          </a:solidFill>
          <a:latin typeface="Trebuchet MS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»"/>
        <a:defRPr sz="12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6434" y="1828800"/>
            <a:ext cx="2971800" cy="4114800"/>
          </a:xfrm>
          <a:prstGeom prst="roundRect">
            <a:avLst>
              <a:gd name="adj" fmla="val 5706"/>
            </a:avLst>
          </a:prstGeom>
          <a:ln w="28575">
            <a:solidFill>
              <a:srgbClr val="006F24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GB" sz="1600" b="1" dirty="0" smtClean="0">
                <a:solidFill>
                  <a:srgbClr val="006F22"/>
                </a:solidFill>
              </a:rPr>
              <a:t>Key Points</a:t>
            </a:r>
          </a:p>
          <a:p>
            <a:r>
              <a:rPr lang="en-NZ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human IgG4 monoclonal antibody is </a:t>
            </a:r>
            <a:r>
              <a:rPr lang="en-NZ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being </a:t>
            </a:r>
            <a:r>
              <a:rPr lang="en-NZ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developed by LEO Pharma for the treatment of atopic dermatitis </a:t>
            </a:r>
            <a:endParaRPr lang="en-GB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NZ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Received its first approval on 22 June </a:t>
            </a:r>
            <a:r>
              <a:rPr lang="en-NZ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2021 in </a:t>
            </a:r>
            <a:r>
              <a:rPr lang="en-NZ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EU</a:t>
            </a:r>
            <a:endParaRPr lang="en-GB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NZ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Approved for the treatment of moderate-to-severe atopic dermatitis in adult patients who are candidates for systemic </a:t>
            </a:r>
            <a:r>
              <a:rPr lang="en-NZ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therapy</a:t>
            </a:r>
            <a:endParaRPr lang="en-GB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28600" y="6011929"/>
            <a:ext cx="86868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 anchorCtr="0">
            <a:spAutoFit/>
          </a:bodyPr>
          <a:lstStyle/>
          <a:p>
            <a:r>
              <a:rPr lang="en-GB" sz="1100" dirty="0" smtClean="0"/>
              <a:t>This summary </a:t>
            </a:r>
            <a:r>
              <a:rPr lang="en-GB" sz="1100" dirty="0"/>
              <a:t>represents the opinions of the [author/authors]. For a full list of declarations, including funding and author disclosure statements, please see the full text online. © </a:t>
            </a:r>
            <a:r>
              <a:rPr lang="en-GB" sz="1100" dirty="0" smtClean="0"/>
              <a:t>Springer Nature Switzerland AG 2021.</a:t>
            </a:r>
            <a:endParaRPr lang="en-GB" sz="11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1981200" y="6442816"/>
            <a:ext cx="7104530" cy="442079"/>
          </a:xfrm>
        </p:spPr>
        <p:txBody>
          <a:bodyPr/>
          <a:lstStyle/>
          <a:p>
            <a:r>
              <a:rPr lang="en-GB" dirty="0" err="1"/>
              <a:t>Tralokinumab</a:t>
            </a:r>
            <a:r>
              <a:rPr lang="en-GB" dirty="0"/>
              <a:t>: First Approval</a:t>
            </a:r>
            <a:endParaRPr lang="en-GB" dirty="0" smtClean="0"/>
          </a:p>
          <a:p>
            <a:r>
              <a:rPr lang="en-GB" dirty="0" smtClean="0"/>
              <a:t>Duggan, S. Drugs. 2021. </a:t>
            </a:r>
            <a:r>
              <a:rPr lang="en-GB" dirty="0"/>
              <a:t>https://doi.org/10.1007/s40265-021-01583-1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236434" y="868466"/>
            <a:ext cx="2971800" cy="807934"/>
          </a:xfrm>
          <a:prstGeom prst="rect">
            <a:avLst/>
          </a:prstGeom>
          <a:solidFill>
            <a:srgbClr val="D7EFD5"/>
          </a:solidFill>
          <a:ln>
            <a:solidFill>
              <a:srgbClr val="006F24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2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Tralokinumab</a:t>
            </a:r>
            <a:r>
              <a:rPr lang="en-NZ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Adis Evaluation</a:t>
            </a:r>
            <a:endParaRPr lang="en-NZ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352800" y="868467"/>
            <a:ext cx="5562600" cy="5075134"/>
          </a:xfrm>
          <a:prstGeom prst="roundRect">
            <a:avLst>
              <a:gd name="adj" fmla="val 3157"/>
            </a:avLst>
          </a:prstGeom>
          <a:ln w="28575">
            <a:solidFill>
              <a:srgbClr val="006F24"/>
            </a:solidFill>
          </a:ln>
        </p:spPr>
        <p:txBody>
          <a:bodyPr wrap="square">
            <a:noAutofit/>
          </a:bodyPr>
          <a:lstStyle/>
          <a:p>
            <a:r>
              <a:rPr lang="en-GB" sz="2000" b="1" dirty="0" smtClean="0">
                <a:solidFill>
                  <a:srgbClr val="006F22"/>
                </a:solidFill>
              </a:rPr>
              <a:t>Summary</a:t>
            </a:r>
            <a:endParaRPr lang="en-GB" sz="2000" b="1" dirty="0">
              <a:solidFill>
                <a:srgbClr val="006F22"/>
              </a:solidFill>
            </a:endParaRPr>
          </a:p>
          <a:p>
            <a:r>
              <a:rPr lang="en-NZ" sz="16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Tralokinumab</a:t>
            </a:r>
            <a:r>
              <a:rPr lang="en-NZ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(</a:t>
            </a:r>
            <a:r>
              <a:rPr lang="en-NZ" sz="16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Adtralza</a:t>
            </a:r>
            <a:r>
              <a:rPr lang="en-NZ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®) is a human IgG4 monoclonal antibody being developed by LEO Pharma for the treatment of atopic dermatitis. </a:t>
            </a:r>
            <a:endParaRPr lang="en-NZ" sz="16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NZ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NZ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T-helper cytokine IL-13 is thought to play a key role in the pathogenesis of atopic dermatitis. </a:t>
            </a:r>
            <a:r>
              <a:rPr lang="en-NZ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Tralokinumab</a:t>
            </a:r>
            <a:r>
              <a:rPr lang="en-NZ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specifically binds with high affinity to IL-13, inhibiting its interaction with the IL-13 receptor and thereby neutralising the biological activity of the cytokine. </a:t>
            </a:r>
          </a:p>
          <a:p>
            <a:endParaRPr lang="en-NZ" sz="16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NZ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Based </a:t>
            </a:r>
            <a:r>
              <a:rPr lang="en-NZ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on results from the ECZTRA 1-3 trials, </a:t>
            </a:r>
            <a:r>
              <a:rPr lang="en-NZ" sz="16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tralokinumab</a:t>
            </a:r>
            <a:r>
              <a:rPr lang="en-NZ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has recently been approved in the EU for the treatment of moderate-to-severe atopic dermatitis in adult patients who are candidates for systemic therapy. </a:t>
            </a:r>
            <a:endParaRPr lang="en-NZ" sz="16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620000" y="110963"/>
            <a:ext cx="1524000" cy="585924"/>
          </a:xfrm>
          <a:prstGeom prst="rect">
            <a:avLst/>
          </a:prstGeom>
          <a:solidFill>
            <a:srgbClr val="267F4C"/>
          </a:solidFill>
          <a:ln>
            <a:solidFill>
              <a:srgbClr val="267F4C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NZ" sz="1400" dirty="0" smtClean="0"/>
              <a:t>PEER-REVIEWED CONTENT SUMMARY SLIDE</a:t>
            </a:r>
            <a:endParaRPr lang="en-NZ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 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63512465-0B3E-430F-B442-1CD443468E03}" vid="{42CFFBDB-E6E4-4F60-BF38-F19BA7C512E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AIR Template (Drugs)</Template>
  <TotalTime>22</TotalTime>
  <Words>209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Trebuchet MS</vt:lpstr>
      <vt:lpstr>Slide Master</vt:lpstr>
      <vt:lpstr>PowerPoint Presentation</vt:lpstr>
    </vt:vector>
  </TitlesOfParts>
  <Company>Springer Nature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Sean Duggan</dc:creator>
  <cp:lastModifiedBy>Sean Duggan</cp:lastModifiedBy>
  <cp:revision>6</cp:revision>
  <dcterms:created xsi:type="dcterms:W3CDTF">2021-07-25T22:47:00Z</dcterms:created>
  <dcterms:modified xsi:type="dcterms:W3CDTF">2021-08-05T23:47:25Z</dcterms:modified>
</cp:coreProperties>
</file>