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68" r:id="rId5"/>
    <p:sldId id="269" r:id="rId6"/>
    <p:sldId id="270" r:id="rId7"/>
    <p:sldId id="271" r:id="rId8"/>
    <p:sldId id="274" r:id="rId9"/>
    <p:sldId id="272" r:id="rId10"/>
    <p:sldId id="273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8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>
            <a:extLst>
              <a:ext uri="{FF2B5EF4-FFF2-40B4-BE49-F238E27FC236}">
                <a16:creationId xmlns:a16="http://schemas.microsoft.com/office/drawing/2014/main" id="{6E2469C9-D506-43E0-950C-96B07FCA7289}"/>
              </a:ext>
            </a:extLst>
          </p:cNvPr>
          <p:cNvCxnSpPr/>
          <p:nvPr userDrawn="1"/>
        </p:nvCxnSpPr>
        <p:spPr>
          <a:xfrm>
            <a:off x="2136775" y="6248400"/>
            <a:ext cx="5940425" cy="0"/>
          </a:xfrm>
          <a:prstGeom prst="line">
            <a:avLst/>
          </a:prstGeom>
          <a:ln w="19050">
            <a:solidFill>
              <a:srgbClr val="A2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14700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03575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04166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517F1A-12E3-4AF7-A566-060D556F85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350222A-A50E-4EC0-8972-7962869285A5}" type="datetimeFigureOut">
              <a:rPr lang="en-US"/>
              <a:pPr>
                <a:defRPr/>
              </a:pPr>
              <a:t>1/15/2020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EE2F86-C3AB-4043-8D3A-67FB49490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09FB4A-5FF3-4509-8887-2D667A9CE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FA47134-36F1-47C6-B64E-BC51A349909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75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4E011C-6384-4EFB-A3BA-12372F2FB6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6A7A1F6-0379-4CB8-ADEC-5D01F84021C1}" type="datetimeFigureOut">
              <a:rPr lang="en-US"/>
              <a:pPr>
                <a:defRPr/>
              </a:pPr>
              <a:t>1/15/2020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63E3F5-50AE-4073-81E7-574AA4706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28D683-48A0-4041-A12C-8E6F7B604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7BF9C9B-DECD-40B3-A6CE-DA6E8895817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811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00821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7672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15207591-FA67-4595-8377-811A7A35B60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456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71370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26038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2599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016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71976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8B6C3548-DD88-4047-9AEA-9ED5FB568D6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CE7188BC-D89B-491B-BD31-CCBB419F67E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pic>
        <p:nvPicPr>
          <p:cNvPr id="1028" name="Picture 2" descr="C:\Users\Elizabeth\Documents\My Dropbox\K_Drive\Research Techniques Made Simple\RTMS-Logo\JID_RTMS_logo.jpg">
            <a:extLst>
              <a:ext uri="{FF2B5EF4-FFF2-40B4-BE49-F238E27FC236}">
                <a16:creationId xmlns:a16="http://schemas.microsoft.com/office/drawing/2014/main" id="{280CE0AC-42E0-466A-9F0D-41851AA50EE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5638800"/>
            <a:ext cx="10429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9E56386-39B9-44E2-B044-DF1C8DB8B65D}"/>
              </a:ext>
            </a:extLst>
          </p:cNvPr>
          <p:cNvCxnSpPr/>
          <p:nvPr userDrawn="1"/>
        </p:nvCxnSpPr>
        <p:spPr>
          <a:xfrm>
            <a:off x="457200" y="6248400"/>
            <a:ext cx="7620000" cy="0"/>
          </a:xfrm>
          <a:prstGeom prst="line">
            <a:avLst/>
          </a:prstGeom>
          <a:ln w="19050">
            <a:solidFill>
              <a:srgbClr val="A2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28" descr="JID_126_8_title">
            <a:extLst>
              <a:ext uri="{FF2B5EF4-FFF2-40B4-BE49-F238E27FC236}">
                <a16:creationId xmlns:a16="http://schemas.microsoft.com/office/drawing/2014/main" id="{7EFD206E-61E1-4F8A-A921-D33F1967D3B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00" y="6362700"/>
            <a:ext cx="41656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4" r:id="rId2"/>
    <p:sldLayoutId id="2147483695" r:id="rId3"/>
    <p:sldLayoutId id="2147483702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3" r:id="rId10"/>
    <p:sldLayoutId id="214748370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9D3E071A-3A89-4AC7-9AF8-91F299AC451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04800" y="1447800"/>
            <a:ext cx="8534400" cy="2152650"/>
          </a:xfrm>
        </p:spPr>
        <p:txBody>
          <a:bodyPr/>
          <a:lstStyle/>
          <a:p>
            <a:pPr eaLnBrk="1" hangingPunct="1"/>
            <a:r>
              <a:rPr lang="en-US" altLang="en-US" dirty="0"/>
              <a:t>Research Techniques Made Simple:</a:t>
            </a:r>
            <a:br>
              <a:rPr lang="en-US" altLang="en-US" dirty="0"/>
            </a:br>
            <a:r>
              <a:rPr lang="en-US" altLang="en-US" dirty="0"/>
              <a:t>CRISPR Genetic Screens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35693AF-2615-44F4-87C4-E14C92369B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3962400"/>
            <a:ext cx="6400800" cy="1752600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/>
              <a:t>Auke BC Otten</a:t>
            </a:r>
            <a:r>
              <a:rPr lang="en-GB" baseline="30000" dirty="0"/>
              <a:t>1 </a:t>
            </a:r>
            <a:r>
              <a:rPr lang="en-GB" dirty="0"/>
              <a:t>and Bryan K Sun</a:t>
            </a:r>
            <a:r>
              <a:rPr lang="en-GB" baseline="30000" dirty="0"/>
              <a:t>1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GB" dirty="0"/>
          </a:p>
          <a:p>
            <a:pPr eaLnBrk="1" fontAlgn="auto" hangingPunct="1">
              <a:spcAft>
                <a:spcPts val="0"/>
              </a:spcAft>
              <a:defRPr/>
            </a:pPr>
            <a:endParaRPr lang="en-GB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GB" sz="2300" baseline="30000" dirty="0"/>
              <a:t>1</a:t>
            </a:r>
            <a:r>
              <a:rPr lang="en-US" dirty="0"/>
              <a:t> Department of Dermatology, University of California–San Diego, La Jolla, California, USA</a:t>
            </a:r>
            <a:endParaRPr lang="en-GB" sz="23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E6C17C0C-BA9A-42C0-9594-DA3C634377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CRISPR screen limitations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0B35459F-B681-4065-AE4D-9BD7E4828060}"/>
              </a:ext>
            </a:extLst>
          </p:cNvPr>
          <p:cNvSpPr/>
          <p:nvPr/>
        </p:nvSpPr>
        <p:spPr>
          <a:xfrm>
            <a:off x="7985760" y="1462881"/>
            <a:ext cx="721360" cy="3048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C74C4B46-DD3A-4373-A183-DCF90349B282}"/>
              </a:ext>
            </a:extLst>
          </p:cNvPr>
          <p:cNvSpPr/>
          <p:nvPr/>
        </p:nvSpPr>
        <p:spPr>
          <a:xfrm>
            <a:off x="8077200" y="3205240"/>
            <a:ext cx="721360" cy="452359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28E66D7-3BB2-40E6-9D62-993ACE96CA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760" y="1386840"/>
            <a:ext cx="8229600" cy="4008279"/>
          </a:xfrm>
        </p:spPr>
        <p:txBody>
          <a:bodyPr rtlCol="0">
            <a:normAutofit fontScale="85000" lnSpcReduction="10000"/>
          </a:bodyPr>
          <a:lstStyle/>
          <a:p>
            <a:pPr lvl="0"/>
            <a:r>
              <a:rPr lang="en-US" dirty="0"/>
              <a:t>CRISPR screens can be both </a:t>
            </a:r>
            <a:r>
              <a:rPr lang="en-US" dirty="0">
                <a:solidFill>
                  <a:srgbClr val="FF0000"/>
                </a:solidFill>
              </a:rPr>
              <a:t>labor- and resource-intensive</a:t>
            </a:r>
            <a:r>
              <a:rPr lang="en-US" dirty="0"/>
              <a:t>.</a:t>
            </a:r>
          </a:p>
          <a:p>
            <a:pPr lvl="0"/>
            <a:endParaRPr lang="nl-NL" dirty="0"/>
          </a:p>
          <a:p>
            <a:pPr lvl="0"/>
            <a:r>
              <a:rPr lang="en-US" dirty="0"/>
              <a:t>Screen readouts might require </a:t>
            </a:r>
            <a:r>
              <a:rPr lang="en-US" dirty="0">
                <a:solidFill>
                  <a:srgbClr val="FF0000"/>
                </a:solidFill>
              </a:rPr>
              <a:t>the development of an assay</a:t>
            </a:r>
            <a:r>
              <a:rPr lang="en-US" dirty="0"/>
              <a:t> that allows selection for a phenotype of interest.</a:t>
            </a:r>
          </a:p>
          <a:p>
            <a:pPr lvl="0"/>
            <a:endParaRPr lang="nl-NL" dirty="0"/>
          </a:p>
          <a:p>
            <a:pPr lvl="0"/>
            <a:r>
              <a:rPr lang="en-US" dirty="0"/>
              <a:t>CRISPR screen hits </a:t>
            </a:r>
            <a:r>
              <a:rPr lang="en-US" dirty="0">
                <a:solidFill>
                  <a:srgbClr val="FF0000"/>
                </a:solidFill>
              </a:rPr>
              <a:t>need to be validated </a:t>
            </a:r>
            <a:r>
              <a:rPr lang="en-US" dirty="0"/>
              <a:t>by complementary, independent functional techniques.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43796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E6C17C0C-BA9A-42C0-9594-DA3C634377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305800" cy="1096962"/>
          </a:xfrm>
        </p:spPr>
        <p:txBody>
          <a:bodyPr/>
          <a:lstStyle/>
          <a:p>
            <a:pPr eaLnBrk="1" hangingPunct="1"/>
            <a:r>
              <a:rPr lang="en-US" altLang="en-US" dirty="0"/>
              <a:t>Gene perturbation using CRISPR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336FB-79F5-4970-A29C-0BA92395D7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760" y="1386840"/>
            <a:ext cx="4384040" cy="4175760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600" dirty="0">
                <a:solidFill>
                  <a:srgbClr val="FF0000"/>
                </a:solidFill>
              </a:rPr>
              <a:t>Cas enzyme</a:t>
            </a:r>
            <a:r>
              <a:rPr lang="en-US" sz="2600" dirty="0"/>
              <a:t> (usually Cas9) is guided to a desired genomic location by a </a:t>
            </a:r>
            <a:r>
              <a:rPr lang="en-US" sz="2600" dirty="0">
                <a:solidFill>
                  <a:srgbClr val="FF0000"/>
                </a:solidFill>
              </a:rPr>
              <a:t>Single Guide RNA (sgRNA)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sz="26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600" dirty="0"/>
              <a:t>Cas9 catalyzes a </a:t>
            </a:r>
            <a:r>
              <a:rPr lang="en-US" sz="2600" dirty="0">
                <a:solidFill>
                  <a:srgbClr val="FF0000"/>
                </a:solidFill>
              </a:rPr>
              <a:t>double stranded DNA (dsDNA) break </a:t>
            </a:r>
            <a:r>
              <a:rPr lang="en-US" sz="2600" dirty="0"/>
              <a:t>at target location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sz="26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600" dirty="0"/>
              <a:t>CRISPR is now preferred over RNA interference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BBCB689-E8EE-485A-9CD1-A2826FE04B2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371600"/>
            <a:ext cx="3690230" cy="396176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A852472B-C873-47A1-A1D1-04C9316A635B}"/>
              </a:ext>
            </a:extLst>
          </p:cNvPr>
          <p:cNvSpPr txBox="1"/>
          <p:nvPr/>
        </p:nvSpPr>
        <p:spPr>
          <a:xfrm>
            <a:off x="421640" y="5791200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err="1"/>
              <a:t>Guitart</a:t>
            </a:r>
            <a:r>
              <a:rPr lang="nl-NL" sz="1200" dirty="0"/>
              <a:t> JR, Jr., Johnson JL, </a:t>
            </a:r>
            <a:r>
              <a:rPr lang="nl-NL" sz="1200" dirty="0" err="1"/>
              <a:t>Chien</a:t>
            </a:r>
            <a:r>
              <a:rPr lang="nl-NL" sz="1200" dirty="0"/>
              <a:t> WW. Research </a:t>
            </a:r>
            <a:r>
              <a:rPr lang="nl-NL" sz="1200" dirty="0" err="1"/>
              <a:t>Techniques</a:t>
            </a:r>
            <a:r>
              <a:rPr lang="nl-NL" sz="1200" dirty="0"/>
              <a:t> Made Simple: The Application of CRISPR-Cas9 </a:t>
            </a:r>
            <a:r>
              <a:rPr lang="nl-NL" sz="1200" dirty="0" err="1"/>
              <a:t>and</a:t>
            </a:r>
            <a:r>
              <a:rPr lang="nl-NL" sz="1200" dirty="0"/>
              <a:t> </a:t>
            </a:r>
            <a:r>
              <a:rPr lang="nl-NL" sz="1200" dirty="0" err="1"/>
              <a:t>Genome</a:t>
            </a:r>
            <a:r>
              <a:rPr lang="nl-NL" sz="1200" dirty="0"/>
              <a:t> Editing in </a:t>
            </a:r>
            <a:r>
              <a:rPr lang="nl-NL" sz="1200" dirty="0" err="1"/>
              <a:t>Investigative</a:t>
            </a:r>
            <a:r>
              <a:rPr lang="nl-NL" sz="1200" dirty="0"/>
              <a:t> </a:t>
            </a:r>
            <a:r>
              <a:rPr lang="nl-NL" sz="1200" dirty="0" err="1"/>
              <a:t>Dermatology</a:t>
            </a:r>
            <a:r>
              <a:rPr lang="nl-NL" sz="1200" dirty="0"/>
              <a:t>. J </a:t>
            </a:r>
            <a:r>
              <a:rPr lang="nl-NL" sz="1200" dirty="0" err="1"/>
              <a:t>Invest</a:t>
            </a:r>
            <a:r>
              <a:rPr lang="nl-NL" sz="1200" dirty="0"/>
              <a:t> </a:t>
            </a:r>
            <a:r>
              <a:rPr lang="nl-NL" sz="1200" dirty="0" err="1"/>
              <a:t>Dermatol</a:t>
            </a:r>
            <a:r>
              <a:rPr lang="nl-NL" sz="1200" dirty="0"/>
              <a:t> 2016;136(9):e87-e93.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E6C17C0C-BA9A-42C0-9594-DA3C634377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Gene perturbation using CRISPR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336FB-79F5-4970-A29C-0BA92395D7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71599"/>
            <a:ext cx="4419600" cy="45720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600" dirty="0"/>
              <a:t>dsDNA break most commonly repaired by </a:t>
            </a:r>
            <a:r>
              <a:rPr lang="en-US" sz="2600" dirty="0">
                <a:solidFill>
                  <a:srgbClr val="FF0000"/>
                </a:solidFill>
              </a:rPr>
              <a:t>non-homologous end joining (NHEJ):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sz="2200" dirty="0"/>
              <a:t>Error-prone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sz="2200" dirty="0"/>
              <a:t>Random insertion/deletion of nucleotides leads to frameshifts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sz="2200" dirty="0"/>
              <a:t>Frameshifts can result in loss-of function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sz="2200" dirty="0"/>
              <a:t>Referred to as CRISPR-knockout (CRISPR-ko) </a:t>
            </a: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A852472B-C873-47A1-A1D1-04C9316A635B}"/>
              </a:ext>
            </a:extLst>
          </p:cNvPr>
          <p:cNvSpPr txBox="1"/>
          <p:nvPr/>
        </p:nvSpPr>
        <p:spPr>
          <a:xfrm>
            <a:off x="421640" y="5791200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err="1"/>
              <a:t>Guitart</a:t>
            </a:r>
            <a:r>
              <a:rPr lang="nl-NL" sz="1200" dirty="0"/>
              <a:t> JR, Jr., Johnson JL, </a:t>
            </a:r>
            <a:r>
              <a:rPr lang="nl-NL" sz="1200" dirty="0" err="1"/>
              <a:t>Chien</a:t>
            </a:r>
            <a:r>
              <a:rPr lang="nl-NL" sz="1200" dirty="0"/>
              <a:t> WW. Research </a:t>
            </a:r>
            <a:r>
              <a:rPr lang="nl-NL" sz="1200" dirty="0" err="1"/>
              <a:t>Techniques</a:t>
            </a:r>
            <a:r>
              <a:rPr lang="nl-NL" sz="1200" dirty="0"/>
              <a:t> Made Simple: The Application of CRISPR-Cas9 </a:t>
            </a:r>
            <a:r>
              <a:rPr lang="nl-NL" sz="1200" dirty="0" err="1"/>
              <a:t>and</a:t>
            </a:r>
            <a:r>
              <a:rPr lang="nl-NL" sz="1200" dirty="0"/>
              <a:t> </a:t>
            </a:r>
            <a:r>
              <a:rPr lang="nl-NL" sz="1200" dirty="0" err="1"/>
              <a:t>Genome</a:t>
            </a:r>
            <a:r>
              <a:rPr lang="nl-NL" sz="1200" dirty="0"/>
              <a:t> Editing in </a:t>
            </a:r>
            <a:r>
              <a:rPr lang="nl-NL" sz="1200" dirty="0" err="1"/>
              <a:t>Investigative</a:t>
            </a:r>
            <a:r>
              <a:rPr lang="nl-NL" sz="1200" dirty="0"/>
              <a:t> </a:t>
            </a:r>
            <a:r>
              <a:rPr lang="nl-NL" sz="1200" dirty="0" err="1"/>
              <a:t>Dermatology</a:t>
            </a:r>
            <a:r>
              <a:rPr lang="nl-NL" sz="1200" dirty="0"/>
              <a:t>. J </a:t>
            </a:r>
            <a:r>
              <a:rPr lang="nl-NL" sz="1200" dirty="0" err="1"/>
              <a:t>Invest</a:t>
            </a:r>
            <a:r>
              <a:rPr lang="nl-NL" sz="1200" dirty="0"/>
              <a:t> </a:t>
            </a:r>
            <a:r>
              <a:rPr lang="nl-NL" sz="1200" dirty="0" err="1"/>
              <a:t>Dermatol</a:t>
            </a:r>
            <a:r>
              <a:rPr lang="nl-NL" sz="1200" dirty="0"/>
              <a:t> 2016;136(9):e87-e93.</a:t>
            </a:r>
          </a:p>
        </p:txBody>
      </p:sp>
      <p:pic>
        <p:nvPicPr>
          <p:cNvPr id="21506" name="Picture 2" descr="large img">
            <a:extLst>
              <a:ext uri="{FF2B5EF4-FFF2-40B4-BE49-F238E27FC236}">
                <a16:creationId xmlns:a16="http://schemas.microsoft.com/office/drawing/2014/main" id="{DF560268-179D-4116-9078-5E5953E565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104" r="56000"/>
          <a:stretch/>
        </p:blipFill>
        <p:spPr bwMode="auto">
          <a:xfrm>
            <a:off x="4945017" y="1417638"/>
            <a:ext cx="3064598" cy="4237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0B35459F-B681-4065-AE4D-9BD7E4828060}"/>
              </a:ext>
            </a:extLst>
          </p:cNvPr>
          <p:cNvSpPr/>
          <p:nvPr/>
        </p:nvSpPr>
        <p:spPr>
          <a:xfrm>
            <a:off x="7648935" y="1676400"/>
            <a:ext cx="721360" cy="3048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C74C4B46-DD3A-4373-A183-DCF90349B282}"/>
              </a:ext>
            </a:extLst>
          </p:cNvPr>
          <p:cNvSpPr/>
          <p:nvPr/>
        </p:nvSpPr>
        <p:spPr>
          <a:xfrm>
            <a:off x="7768367" y="3327478"/>
            <a:ext cx="721360" cy="452359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0691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E6C17C0C-BA9A-42C0-9594-DA3C634377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eaLnBrk="1" hangingPunct="1"/>
            <a:r>
              <a:rPr lang="en-US" altLang="en-US" dirty="0"/>
              <a:t>CRISPR in high throughput screens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336FB-79F5-4970-A29C-0BA92395D7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2833" y="1371599"/>
            <a:ext cx="8534400" cy="4495801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600" dirty="0"/>
              <a:t>One sgRNA </a:t>
            </a:r>
            <a:r>
              <a:rPr lang="en-US" sz="2600" dirty="0">
                <a:sym typeface="Wingdings" panose="05000000000000000000" pitchFamily="2" charset="2"/>
              </a:rPr>
              <a:t> </a:t>
            </a:r>
            <a:r>
              <a:rPr lang="en-US" sz="2600" dirty="0"/>
              <a:t>CRISPR-ko of a single target</a:t>
            </a:r>
            <a:r>
              <a:rPr lang="en-US" sz="2600" dirty="0">
                <a:sym typeface="Wingdings" panose="05000000000000000000" pitchFamily="2" charset="2"/>
              </a:rPr>
              <a:t>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600" dirty="0">
                <a:sym typeface="Wingdings" panose="05000000000000000000" pitchFamily="2" charset="2"/>
              </a:rPr>
              <a:t>Multiple sgRNAs  CRISPR-ko of multiple targets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sz="2200" dirty="0">
                <a:sym typeface="Wingdings" panose="05000000000000000000" pitchFamily="2" charset="2"/>
              </a:rPr>
              <a:t>Collection of sgRNAs = </a:t>
            </a:r>
            <a:r>
              <a:rPr lang="en-US" sz="2200" b="1" dirty="0">
                <a:solidFill>
                  <a:srgbClr val="FF0000"/>
                </a:solidFill>
                <a:sym typeface="Wingdings" panose="05000000000000000000" pitchFamily="2" charset="2"/>
              </a:rPr>
              <a:t>sgRNA library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endParaRPr lang="en-US" sz="2200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lvl="1" eaLnBrk="1" fontAlgn="auto" hangingPunct="1">
              <a:spcAft>
                <a:spcPts val="0"/>
              </a:spcAft>
              <a:defRPr/>
            </a:pPr>
            <a:endParaRPr lang="en-US" sz="2200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lvl="1" eaLnBrk="1" fontAlgn="auto" hangingPunct="1">
              <a:spcAft>
                <a:spcPts val="0"/>
              </a:spcAft>
              <a:defRPr/>
            </a:pPr>
            <a:endParaRPr lang="en-US" sz="2200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lvl="1" eaLnBrk="1" fontAlgn="auto" hangingPunct="1">
              <a:spcAft>
                <a:spcPts val="0"/>
              </a:spcAft>
              <a:defRPr/>
            </a:pPr>
            <a:endParaRPr lang="en-US" sz="2200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lvl="1" eaLnBrk="1" fontAlgn="auto" hangingPunct="1">
              <a:spcAft>
                <a:spcPts val="0"/>
              </a:spcAft>
              <a:defRPr/>
            </a:pPr>
            <a:endParaRPr lang="en-US" sz="2200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lvl="1" eaLnBrk="1" fontAlgn="auto" hangingPunct="1">
              <a:spcAft>
                <a:spcPts val="0"/>
              </a:spcAft>
              <a:defRPr/>
            </a:pPr>
            <a:endParaRPr lang="en-US" sz="2200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lvl="1" eaLnBrk="1" fontAlgn="auto" hangingPunct="1">
              <a:spcAft>
                <a:spcPts val="0"/>
              </a:spcAft>
              <a:defRPr/>
            </a:pPr>
            <a:endParaRPr lang="en-US" sz="2200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lvl="1" eaLnBrk="1" fontAlgn="auto" hangingPunct="1">
              <a:spcAft>
                <a:spcPts val="0"/>
              </a:spcAft>
              <a:defRPr/>
            </a:pPr>
            <a:endParaRPr lang="en-US" sz="2200" b="1" dirty="0">
              <a:solidFill>
                <a:srgbClr val="FF0000"/>
              </a:solidFill>
            </a:endParaRPr>
          </a:p>
          <a:p>
            <a:pPr lvl="1" eaLnBrk="1" fontAlgn="auto" hangingPunct="1">
              <a:spcAft>
                <a:spcPts val="0"/>
              </a:spcAft>
              <a:defRPr/>
            </a:pPr>
            <a:endParaRPr lang="en-US" sz="2200" b="1" dirty="0">
              <a:solidFill>
                <a:srgbClr val="FF0000"/>
              </a:solidFill>
            </a:endParaRPr>
          </a:p>
          <a:p>
            <a:pPr lvl="1" eaLnBrk="1" fontAlgn="auto" hangingPunct="1">
              <a:spcAft>
                <a:spcPts val="0"/>
              </a:spcAft>
              <a:defRPr/>
            </a:pPr>
            <a:endParaRPr lang="en-US" sz="2200" b="1" dirty="0">
              <a:solidFill>
                <a:srgbClr val="FF0000"/>
              </a:solidFill>
            </a:endParaRP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sz="2200" dirty="0"/>
              <a:t>Each sgRNA in library inflicts a different knockout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0B35459F-B681-4065-AE4D-9BD7E4828060}"/>
              </a:ext>
            </a:extLst>
          </p:cNvPr>
          <p:cNvSpPr/>
          <p:nvPr/>
        </p:nvSpPr>
        <p:spPr>
          <a:xfrm>
            <a:off x="7985760" y="1462881"/>
            <a:ext cx="721360" cy="3048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661F758A-9EE3-4CAB-B318-8E2F76592C3E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44" r="50442" b="84613"/>
          <a:stretch/>
        </p:blipFill>
        <p:spPr bwMode="auto">
          <a:xfrm>
            <a:off x="2594760" y="2746002"/>
            <a:ext cx="838200" cy="60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3">
            <a:extLst>
              <a:ext uri="{FF2B5EF4-FFF2-40B4-BE49-F238E27FC236}">
                <a16:creationId xmlns:a16="http://schemas.microsoft.com/office/drawing/2014/main" id="{FC3B8718-43DD-43DD-B1C8-16750FC991CD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945" r="58702" b="38592"/>
          <a:stretch/>
        </p:blipFill>
        <p:spPr bwMode="auto">
          <a:xfrm>
            <a:off x="2594760" y="4163090"/>
            <a:ext cx="3713857" cy="129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3">
            <a:extLst>
              <a:ext uri="{FF2B5EF4-FFF2-40B4-BE49-F238E27FC236}">
                <a16:creationId xmlns:a16="http://schemas.microsoft.com/office/drawing/2014/main" id="{9B6BFD94-3A5C-4D30-B2CA-F6BDB71A9D72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44" r="50442" b="84613"/>
          <a:stretch/>
        </p:blipFill>
        <p:spPr bwMode="auto">
          <a:xfrm>
            <a:off x="4356746" y="2746002"/>
            <a:ext cx="838200" cy="60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3">
            <a:extLst>
              <a:ext uri="{FF2B5EF4-FFF2-40B4-BE49-F238E27FC236}">
                <a16:creationId xmlns:a16="http://schemas.microsoft.com/office/drawing/2014/main" id="{9A596FD2-05A1-41D1-800C-AEE6610C2B07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44" r="50442" b="84613"/>
          <a:stretch/>
        </p:blipFill>
        <p:spPr bwMode="auto">
          <a:xfrm>
            <a:off x="5146962" y="2746002"/>
            <a:ext cx="838200" cy="60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3">
            <a:extLst>
              <a:ext uri="{FF2B5EF4-FFF2-40B4-BE49-F238E27FC236}">
                <a16:creationId xmlns:a16="http://schemas.microsoft.com/office/drawing/2014/main" id="{F4419CBF-D44F-4282-A40D-61AB6727852B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44" r="50442" b="84613"/>
          <a:stretch/>
        </p:blipFill>
        <p:spPr bwMode="auto">
          <a:xfrm>
            <a:off x="5965394" y="2764498"/>
            <a:ext cx="838200" cy="6096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321540A5-1B0D-4FB2-BA97-32A10498D1D7}"/>
              </a:ext>
            </a:extLst>
          </p:cNvPr>
          <p:cNvSpPr/>
          <p:nvPr/>
        </p:nvSpPr>
        <p:spPr>
          <a:xfrm>
            <a:off x="2594760" y="2817362"/>
            <a:ext cx="174873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B704BB3F-EAD6-4C44-9A13-A3326A713C1A}"/>
              </a:ext>
            </a:extLst>
          </p:cNvPr>
          <p:cNvSpPr/>
          <p:nvPr/>
        </p:nvSpPr>
        <p:spPr>
          <a:xfrm>
            <a:off x="4308762" y="2815517"/>
            <a:ext cx="174873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Rechthoek 19">
            <a:extLst>
              <a:ext uri="{FF2B5EF4-FFF2-40B4-BE49-F238E27FC236}">
                <a16:creationId xmlns:a16="http://schemas.microsoft.com/office/drawing/2014/main" id="{8ADD603C-3126-4C7E-A0AC-942AFBCDCA35}"/>
              </a:ext>
            </a:extLst>
          </p:cNvPr>
          <p:cNvSpPr/>
          <p:nvPr/>
        </p:nvSpPr>
        <p:spPr>
          <a:xfrm>
            <a:off x="5127194" y="2815517"/>
            <a:ext cx="174873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1" name="Rechthoek 20">
            <a:extLst>
              <a:ext uri="{FF2B5EF4-FFF2-40B4-BE49-F238E27FC236}">
                <a16:creationId xmlns:a16="http://schemas.microsoft.com/office/drawing/2014/main" id="{D8280EFC-7138-4379-A4C5-6DE5FFB46C18}"/>
              </a:ext>
            </a:extLst>
          </p:cNvPr>
          <p:cNvSpPr/>
          <p:nvPr/>
        </p:nvSpPr>
        <p:spPr>
          <a:xfrm>
            <a:off x="5917410" y="2841632"/>
            <a:ext cx="174873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2" name="Picture 3">
            <a:extLst>
              <a:ext uri="{FF2B5EF4-FFF2-40B4-BE49-F238E27FC236}">
                <a16:creationId xmlns:a16="http://schemas.microsoft.com/office/drawing/2014/main" id="{AD04CE78-EE83-4DFB-AF7E-F0B0D7A4618C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44" r="50442" b="84613"/>
          <a:stretch/>
        </p:blipFill>
        <p:spPr bwMode="auto">
          <a:xfrm>
            <a:off x="3475753" y="2746002"/>
            <a:ext cx="838200" cy="6096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Rechthoek 22">
            <a:extLst>
              <a:ext uri="{FF2B5EF4-FFF2-40B4-BE49-F238E27FC236}">
                <a16:creationId xmlns:a16="http://schemas.microsoft.com/office/drawing/2014/main" id="{BED36060-189D-4576-BF1E-EF66AE588150}"/>
              </a:ext>
            </a:extLst>
          </p:cNvPr>
          <p:cNvSpPr/>
          <p:nvPr/>
        </p:nvSpPr>
        <p:spPr>
          <a:xfrm>
            <a:off x="3432960" y="2823230"/>
            <a:ext cx="174873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514A8D06-644A-4E8F-B124-895DC93AB541}"/>
              </a:ext>
            </a:extLst>
          </p:cNvPr>
          <p:cNvSpPr txBox="1"/>
          <p:nvPr/>
        </p:nvSpPr>
        <p:spPr>
          <a:xfrm>
            <a:off x="6890396" y="3052848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….</a:t>
            </a:r>
          </a:p>
        </p:txBody>
      </p:sp>
      <p:sp>
        <p:nvSpPr>
          <p:cNvPr id="18" name="Pijl: gekromd rechts 17">
            <a:extLst>
              <a:ext uri="{FF2B5EF4-FFF2-40B4-BE49-F238E27FC236}">
                <a16:creationId xmlns:a16="http://schemas.microsoft.com/office/drawing/2014/main" id="{F494FBC1-844C-4433-9AE4-2679E61128E7}"/>
              </a:ext>
            </a:extLst>
          </p:cNvPr>
          <p:cNvSpPr/>
          <p:nvPr/>
        </p:nvSpPr>
        <p:spPr>
          <a:xfrm rot="1249577">
            <a:off x="2566478" y="3298149"/>
            <a:ext cx="401072" cy="10668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6" name="Pijl: gekromd rechts 25">
            <a:extLst>
              <a:ext uri="{FF2B5EF4-FFF2-40B4-BE49-F238E27FC236}">
                <a16:creationId xmlns:a16="http://schemas.microsoft.com/office/drawing/2014/main" id="{DB64233D-EF6E-46F5-AE49-3EB3E73E2C9C}"/>
              </a:ext>
            </a:extLst>
          </p:cNvPr>
          <p:cNvSpPr/>
          <p:nvPr/>
        </p:nvSpPr>
        <p:spPr>
          <a:xfrm rot="1249577">
            <a:off x="3396492" y="3257497"/>
            <a:ext cx="401072" cy="124036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7" name="Pijl: gekromd rechts 26">
            <a:extLst>
              <a:ext uri="{FF2B5EF4-FFF2-40B4-BE49-F238E27FC236}">
                <a16:creationId xmlns:a16="http://schemas.microsoft.com/office/drawing/2014/main" id="{738B9C95-A271-4076-AB36-C545315A6C85}"/>
              </a:ext>
            </a:extLst>
          </p:cNvPr>
          <p:cNvSpPr/>
          <p:nvPr/>
        </p:nvSpPr>
        <p:spPr>
          <a:xfrm rot="1249577">
            <a:off x="4256603" y="3266342"/>
            <a:ext cx="401072" cy="1300037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8" name="Pijl: gekromd rechts 27">
            <a:extLst>
              <a:ext uri="{FF2B5EF4-FFF2-40B4-BE49-F238E27FC236}">
                <a16:creationId xmlns:a16="http://schemas.microsoft.com/office/drawing/2014/main" id="{17946D2D-323D-4F15-AD48-580AD3A7CEDA}"/>
              </a:ext>
            </a:extLst>
          </p:cNvPr>
          <p:cNvSpPr/>
          <p:nvPr/>
        </p:nvSpPr>
        <p:spPr>
          <a:xfrm rot="1249577">
            <a:off x="5052896" y="3245230"/>
            <a:ext cx="401072" cy="122608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9" name="Pijl: gekromd rechts 28">
            <a:extLst>
              <a:ext uri="{FF2B5EF4-FFF2-40B4-BE49-F238E27FC236}">
                <a16:creationId xmlns:a16="http://schemas.microsoft.com/office/drawing/2014/main" id="{B09D17EB-C952-4BF1-BBE3-9BFB89D8845C}"/>
              </a:ext>
            </a:extLst>
          </p:cNvPr>
          <p:cNvSpPr/>
          <p:nvPr/>
        </p:nvSpPr>
        <p:spPr>
          <a:xfrm rot="1249577">
            <a:off x="5763372" y="3273727"/>
            <a:ext cx="401072" cy="107396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4E1ABFC9-3427-400C-B71E-0E63812779DA}"/>
              </a:ext>
            </a:extLst>
          </p:cNvPr>
          <p:cNvSpPr txBox="1"/>
          <p:nvPr/>
        </p:nvSpPr>
        <p:spPr>
          <a:xfrm>
            <a:off x="421640" y="5791200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err="1"/>
              <a:t>Guitart</a:t>
            </a:r>
            <a:r>
              <a:rPr lang="nl-NL" sz="1200" dirty="0"/>
              <a:t> JR, Jr., Johnson JL, </a:t>
            </a:r>
            <a:r>
              <a:rPr lang="nl-NL" sz="1200" dirty="0" err="1"/>
              <a:t>Chien</a:t>
            </a:r>
            <a:r>
              <a:rPr lang="nl-NL" sz="1200" dirty="0"/>
              <a:t> WW. Research </a:t>
            </a:r>
            <a:r>
              <a:rPr lang="nl-NL" sz="1200" dirty="0" err="1"/>
              <a:t>Techniques</a:t>
            </a:r>
            <a:r>
              <a:rPr lang="nl-NL" sz="1200" dirty="0"/>
              <a:t> Made Simple: The Application of CRISPR-Cas9 </a:t>
            </a:r>
            <a:r>
              <a:rPr lang="nl-NL" sz="1200" dirty="0" err="1"/>
              <a:t>and</a:t>
            </a:r>
            <a:r>
              <a:rPr lang="nl-NL" sz="1200" dirty="0"/>
              <a:t> </a:t>
            </a:r>
            <a:r>
              <a:rPr lang="nl-NL" sz="1200" dirty="0" err="1"/>
              <a:t>Genome</a:t>
            </a:r>
            <a:r>
              <a:rPr lang="nl-NL" sz="1200" dirty="0"/>
              <a:t> Editing in </a:t>
            </a:r>
            <a:r>
              <a:rPr lang="nl-NL" sz="1200" dirty="0" err="1"/>
              <a:t>Investigative</a:t>
            </a:r>
            <a:r>
              <a:rPr lang="nl-NL" sz="1200" dirty="0"/>
              <a:t> </a:t>
            </a:r>
            <a:r>
              <a:rPr lang="nl-NL" sz="1200" dirty="0" err="1"/>
              <a:t>Dermatology</a:t>
            </a:r>
            <a:r>
              <a:rPr lang="nl-NL" sz="1200" dirty="0"/>
              <a:t>. J </a:t>
            </a:r>
            <a:r>
              <a:rPr lang="nl-NL" sz="1200" dirty="0" err="1"/>
              <a:t>Invest</a:t>
            </a:r>
            <a:r>
              <a:rPr lang="nl-NL" sz="1200" dirty="0"/>
              <a:t> </a:t>
            </a:r>
            <a:r>
              <a:rPr lang="nl-NL" sz="1200" dirty="0" err="1"/>
              <a:t>Dermatol</a:t>
            </a:r>
            <a:r>
              <a:rPr lang="nl-NL" sz="1200" dirty="0"/>
              <a:t> 2016;136(9):e87-e93.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0970771F-B384-4D23-AED6-46E9C6C6E580}"/>
              </a:ext>
            </a:extLst>
          </p:cNvPr>
          <p:cNvSpPr txBox="1"/>
          <p:nvPr/>
        </p:nvSpPr>
        <p:spPr>
          <a:xfrm>
            <a:off x="2698346" y="2741784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A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CC7E51BA-AAEF-436B-BA47-A6487E428E59}"/>
              </a:ext>
            </a:extLst>
          </p:cNvPr>
          <p:cNvSpPr txBox="1"/>
          <p:nvPr/>
        </p:nvSpPr>
        <p:spPr>
          <a:xfrm>
            <a:off x="3577465" y="2751458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B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273BC661-68B3-4A5E-8C04-CC184221ECCA}"/>
              </a:ext>
            </a:extLst>
          </p:cNvPr>
          <p:cNvSpPr txBox="1"/>
          <p:nvPr/>
        </p:nvSpPr>
        <p:spPr>
          <a:xfrm>
            <a:off x="4481883" y="275145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C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894D691F-8AF8-4F10-9659-8C6F56E663A0}"/>
              </a:ext>
            </a:extLst>
          </p:cNvPr>
          <p:cNvSpPr txBox="1"/>
          <p:nvPr/>
        </p:nvSpPr>
        <p:spPr>
          <a:xfrm>
            <a:off x="5261041" y="2758698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D</a:t>
            </a: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F1072F1E-9986-4EAE-AEA0-1E6D5DCBB061}"/>
              </a:ext>
            </a:extLst>
          </p:cNvPr>
          <p:cNvSpPr txBox="1"/>
          <p:nvPr/>
        </p:nvSpPr>
        <p:spPr>
          <a:xfrm>
            <a:off x="6076155" y="275656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1354057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E6C17C0C-BA9A-42C0-9594-DA3C634377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eaLnBrk="1" hangingPunct="1"/>
            <a:r>
              <a:rPr lang="en-US" altLang="en-US" dirty="0"/>
              <a:t>CRISPR in high throughput screens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336FB-79F5-4970-A29C-0BA92395D7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2832" y="1371599"/>
            <a:ext cx="8552567" cy="4114801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600" dirty="0">
                <a:sym typeface="Wingdings" panose="05000000000000000000" pitchFamily="2" charset="2"/>
              </a:rPr>
              <a:t>sgRNA library delivered to pool of cells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sz="2400" dirty="0">
                <a:sym typeface="Wingdings" panose="05000000000000000000" pitchFamily="2" charset="2"/>
              </a:rPr>
              <a:t>One sgRNA per cells = One knockout event per cell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sz="2600" dirty="0">
              <a:sym typeface="Wingdings" panose="05000000000000000000" pitchFamily="2" charset="2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sz="2600" dirty="0">
              <a:sym typeface="Wingdings" panose="05000000000000000000" pitchFamily="2" charset="2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sz="2600" dirty="0">
              <a:sym typeface="Wingdings" panose="05000000000000000000" pitchFamily="2" charset="2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sz="2600" dirty="0">
              <a:sym typeface="Wingdings" panose="05000000000000000000" pitchFamily="2" charset="2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600" dirty="0">
                <a:sym typeface="Wingdings" panose="05000000000000000000" pitchFamily="2" charset="2"/>
              </a:rPr>
              <a:t>Pool of cells undergoes positive or negative selection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sz="2200" dirty="0">
                <a:sym typeface="Wingdings" panose="05000000000000000000" pitchFamily="2" charset="2"/>
              </a:rPr>
              <a:t>Effect of each knockout responds different to phenotype of interest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sz="2200" dirty="0">
                <a:sym typeface="Wingdings" panose="05000000000000000000" pitchFamily="2" charset="2"/>
              </a:rPr>
              <a:t>Effect of each knockout inferred by its enrichment/depletion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0B35459F-B681-4065-AE4D-9BD7E4828060}"/>
              </a:ext>
            </a:extLst>
          </p:cNvPr>
          <p:cNvSpPr/>
          <p:nvPr/>
        </p:nvSpPr>
        <p:spPr>
          <a:xfrm>
            <a:off x="7985760" y="1462881"/>
            <a:ext cx="721360" cy="3048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661F758A-9EE3-4CAB-B318-8E2F76592C3E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44" r="50442" b="84613"/>
          <a:stretch/>
        </p:blipFill>
        <p:spPr bwMode="auto">
          <a:xfrm>
            <a:off x="1969866" y="2670830"/>
            <a:ext cx="838200" cy="60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3">
            <a:extLst>
              <a:ext uri="{FF2B5EF4-FFF2-40B4-BE49-F238E27FC236}">
                <a16:creationId xmlns:a16="http://schemas.microsoft.com/office/drawing/2014/main" id="{9B6BFD94-3A5C-4D30-B2CA-F6BDB71A9D72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44" r="50442" b="84613"/>
          <a:stretch/>
        </p:blipFill>
        <p:spPr bwMode="auto">
          <a:xfrm>
            <a:off x="5279411" y="2710184"/>
            <a:ext cx="838200" cy="6096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321540A5-1B0D-4FB2-BA97-32A10498D1D7}"/>
              </a:ext>
            </a:extLst>
          </p:cNvPr>
          <p:cNvSpPr/>
          <p:nvPr/>
        </p:nvSpPr>
        <p:spPr>
          <a:xfrm>
            <a:off x="1969866" y="2742190"/>
            <a:ext cx="174873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B704BB3F-EAD6-4C44-9A13-A3326A713C1A}"/>
              </a:ext>
            </a:extLst>
          </p:cNvPr>
          <p:cNvSpPr/>
          <p:nvPr/>
        </p:nvSpPr>
        <p:spPr>
          <a:xfrm>
            <a:off x="5194461" y="2805814"/>
            <a:ext cx="174873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Rechthoek 19">
            <a:extLst>
              <a:ext uri="{FF2B5EF4-FFF2-40B4-BE49-F238E27FC236}">
                <a16:creationId xmlns:a16="http://schemas.microsoft.com/office/drawing/2014/main" id="{8ADD603C-3126-4C7E-A0AC-942AFBCDCA35}"/>
              </a:ext>
            </a:extLst>
          </p:cNvPr>
          <p:cNvSpPr/>
          <p:nvPr/>
        </p:nvSpPr>
        <p:spPr>
          <a:xfrm>
            <a:off x="6049859" y="2779699"/>
            <a:ext cx="174873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2" name="Picture 3">
            <a:extLst>
              <a:ext uri="{FF2B5EF4-FFF2-40B4-BE49-F238E27FC236}">
                <a16:creationId xmlns:a16="http://schemas.microsoft.com/office/drawing/2014/main" id="{AD04CE78-EE83-4DFB-AF7E-F0B0D7A4618C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44" r="50442" b="84613"/>
          <a:stretch/>
        </p:blipFill>
        <p:spPr bwMode="auto">
          <a:xfrm>
            <a:off x="3661002" y="2591878"/>
            <a:ext cx="838200" cy="6096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Rechthoek 22">
            <a:extLst>
              <a:ext uri="{FF2B5EF4-FFF2-40B4-BE49-F238E27FC236}">
                <a16:creationId xmlns:a16="http://schemas.microsoft.com/office/drawing/2014/main" id="{BED36060-189D-4576-BF1E-EF66AE588150}"/>
              </a:ext>
            </a:extLst>
          </p:cNvPr>
          <p:cNvSpPr/>
          <p:nvPr/>
        </p:nvSpPr>
        <p:spPr>
          <a:xfrm>
            <a:off x="3618209" y="2669106"/>
            <a:ext cx="174873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4E1ABFC9-3427-400C-B71E-0E63812779DA}"/>
              </a:ext>
            </a:extLst>
          </p:cNvPr>
          <p:cNvSpPr txBox="1"/>
          <p:nvPr/>
        </p:nvSpPr>
        <p:spPr>
          <a:xfrm>
            <a:off x="421640" y="5791200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err="1"/>
              <a:t>Guitart</a:t>
            </a:r>
            <a:r>
              <a:rPr lang="nl-NL" sz="1200" dirty="0"/>
              <a:t> JR, Jr., Johnson JL, </a:t>
            </a:r>
            <a:r>
              <a:rPr lang="nl-NL" sz="1200" dirty="0" err="1"/>
              <a:t>Chien</a:t>
            </a:r>
            <a:r>
              <a:rPr lang="nl-NL" sz="1200" dirty="0"/>
              <a:t> WW. Research </a:t>
            </a:r>
            <a:r>
              <a:rPr lang="nl-NL" sz="1200" dirty="0" err="1"/>
              <a:t>Techniques</a:t>
            </a:r>
            <a:r>
              <a:rPr lang="nl-NL" sz="1200" dirty="0"/>
              <a:t> Made Simple: The Application of CRISPR-Cas9 </a:t>
            </a:r>
            <a:r>
              <a:rPr lang="nl-NL" sz="1200" dirty="0" err="1"/>
              <a:t>and</a:t>
            </a:r>
            <a:r>
              <a:rPr lang="nl-NL" sz="1200" dirty="0"/>
              <a:t> </a:t>
            </a:r>
            <a:r>
              <a:rPr lang="nl-NL" sz="1200" dirty="0" err="1"/>
              <a:t>Genome</a:t>
            </a:r>
            <a:r>
              <a:rPr lang="nl-NL" sz="1200" dirty="0"/>
              <a:t> Editing in </a:t>
            </a:r>
            <a:r>
              <a:rPr lang="nl-NL" sz="1200" dirty="0" err="1"/>
              <a:t>Investigative</a:t>
            </a:r>
            <a:r>
              <a:rPr lang="nl-NL" sz="1200" dirty="0"/>
              <a:t> </a:t>
            </a:r>
            <a:r>
              <a:rPr lang="nl-NL" sz="1200" dirty="0" err="1"/>
              <a:t>Dermatology</a:t>
            </a:r>
            <a:r>
              <a:rPr lang="nl-NL" sz="1200" dirty="0"/>
              <a:t>. J </a:t>
            </a:r>
            <a:r>
              <a:rPr lang="nl-NL" sz="1200" dirty="0" err="1"/>
              <a:t>Invest</a:t>
            </a:r>
            <a:r>
              <a:rPr lang="nl-NL" sz="1200" dirty="0"/>
              <a:t> </a:t>
            </a:r>
            <a:r>
              <a:rPr lang="nl-NL" sz="1200" dirty="0" err="1"/>
              <a:t>Dermatol</a:t>
            </a:r>
            <a:r>
              <a:rPr lang="nl-NL" sz="1200" dirty="0"/>
              <a:t> 2016;136(9):e87-e93.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0970771F-B384-4D23-AED6-46E9C6C6E580}"/>
              </a:ext>
            </a:extLst>
          </p:cNvPr>
          <p:cNvSpPr txBox="1"/>
          <p:nvPr/>
        </p:nvSpPr>
        <p:spPr>
          <a:xfrm>
            <a:off x="2073452" y="266661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A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CC7E51BA-AAEF-436B-BA47-A6487E428E59}"/>
              </a:ext>
            </a:extLst>
          </p:cNvPr>
          <p:cNvSpPr txBox="1"/>
          <p:nvPr/>
        </p:nvSpPr>
        <p:spPr>
          <a:xfrm>
            <a:off x="3762714" y="2597334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B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273BC661-68B3-4A5E-8C04-CC184221ECCA}"/>
              </a:ext>
            </a:extLst>
          </p:cNvPr>
          <p:cNvSpPr txBox="1"/>
          <p:nvPr/>
        </p:nvSpPr>
        <p:spPr>
          <a:xfrm>
            <a:off x="5404548" y="271564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C</a:t>
            </a:r>
          </a:p>
        </p:txBody>
      </p:sp>
      <p:sp>
        <p:nvSpPr>
          <p:cNvPr id="2" name="Ovaal 1">
            <a:extLst>
              <a:ext uri="{FF2B5EF4-FFF2-40B4-BE49-F238E27FC236}">
                <a16:creationId xmlns:a16="http://schemas.microsoft.com/office/drawing/2014/main" id="{9E5FDF98-3B4E-4AEE-A672-4702747CC127}"/>
              </a:ext>
            </a:extLst>
          </p:cNvPr>
          <p:cNvSpPr/>
          <p:nvPr/>
        </p:nvSpPr>
        <p:spPr>
          <a:xfrm>
            <a:off x="1752600" y="2413822"/>
            <a:ext cx="1208031" cy="149254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4" name="Ovaal 3">
            <a:extLst>
              <a:ext uri="{FF2B5EF4-FFF2-40B4-BE49-F238E27FC236}">
                <a16:creationId xmlns:a16="http://schemas.microsoft.com/office/drawing/2014/main" id="{E7C4C192-3762-4C66-8731-39BA233E67EC}"/>
              </a:ext>
            </a:extLst>
          </p:cNvPr>
          <p:cNvSpPr/>
          <p:nvPr/>
        </p:nvSpPr>
        <p:spPr>
          <a:xfrm>
            <a:off x="2144739" y="3449164"/>
            <a:ext cx="380243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Ovaal 30">
            <a:extLst>
              <a:ext uri="{FF2B5EF4-FFF2-40B4-BE49-F238E27FC236}">
                <a16:creationId xmlns:a16="http://schemas.microsoft.com/office/drawing/2014/main" id="{5C3DC6C0-50A4-4D5C-B843-FADE3299447E}"/>
              </a:ext>
            </a:extLst>
          </p:cNvPr>
          <p:cNvSpPr/>
          <p:nvPr/>
        </p:nvSpPr>
        <p:spPr>
          <a:xfrm>
            <a:off x="3357250" y="2434142"/>
            <a:ext cx="1208031" cy="149254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36" name="Ovaal 35">
            <a:extLst>
              <a:ext uri="{FF2B5EF4-FFF2-40B4-BE49-F238E27FC236}">
                <a16:creationId xmlns:a16="http://schemas.microsoft.com/office/drawing/2014/main" id="{97E79413-25A0-479E-930B-E893B170BB3E}"/>
              </a:ext>
            </a:extLst>
          </p:cNvPr>
          <p:cNvSpPr/>
          <p:nvPr/>
        </p:nvSpPr>
        <p:spPr>
          <a:xfrm>
            <a:off x="3749389" y="3469484"/>
            <a:ext cx="380243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7" name="Ovaal 36">
            <a:extLst>
              <a:ext uri="{FF2B5EF4-FFF2-40B4-BE49-F238E27FC236}">
                <a16:creationId xmlns:a16="http://schemas.microsoft.com/office/drawing/2014/main" id="{2F86C670-2951-457E-B463-AE9921EC8427}"/>
              </a:ext>
            </a:extLst>
          </p:cNvPr>
          <p:cNvSpPr/>
          <p:nvPr/>
        </p:nvSpPr>
        <p:spPr>
          <a:xfrm>
            <a:off x="4957420" y="2428906"/>
            <a:ext cx="1208031" cy="149254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38" name="Ovaal 37">
            <a:extLst>
              <a:ext uri="{FF2B5EF4-FFF2-40B4-BE49-F238E27FC236}">
                <a16:creationId xmlns:a16="http://schemas.microsoft.com/office/drawing/2014/main" id="{C10F1F49-F9B9-488E-AAED-BA1B32062850}"/>
              </a:ext>
            </a:extLst>
          </p:cNvPr>
          <p:cNvSpPr/>
          <p:nvPr/>
        </p:nvSpPr>
        <p:spPr>
          <a:xfrm>
            <a:off x="5349559" y="3464248"/>
            <a:ext cx="380243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9" name="Tekstvak 38">
            <a:extLst>
              <a:ext uri="{FF2B5EF4-FFF2-40B4-BE49-F238E27FC236}">
                <a16:creationId xmlns:a16="http://schemas.microsoft.com/office/drawing/2014/main" id="{F8E6ABA2-0DA8-4FB0-BD59-4F8AC3EC3297}"/>
              </a:ext>
            </a:extLst>
          </p:cNvPr>
          <p:cNvSpPr txBox="1"/>
          <p:nvPr/>
        </p:nvSpPr>
        <p:spPr>
          <a:xfrm>
            <a:off x="6327748" y="3569298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….</a:t>
            </a:r>
          </a:p>
        </p:txBody>
      </p:sp>
    </p:spTree>
    <p:extLst>
      <p:ext uri="{BB962C8B-B14F-4D97-AF65-F5344CB8AC3E}">
        <p14:creationId xmlns:p14="http://schemas.microsoft.com/office/powerpoint/2010/main" val="15228345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E6C17C0C-BA9A-42C0-9594-DA3C634377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CRISPR screen overview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0B35459F-B681-4065-AE4D-9BD7E4828060}"/>
              </a:ext>
            </a:extLst>
          </p:cNvPr>
          <p:cNvSpPr/>
          <p:nvPr/>
        </p:nvSpPr>
        <p:spPr>
          <a:xfrm>
            <a:off x="7985760" y="1462881"/>
            <a:ext cx="721360" cy="3048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C74C4B46-DD3A-4373-A183-DCF90349B282}"/>
              </a:ext>
            </a:extLst>
          </p:cNvPr>
          <p:cNvSpPr/>
          <p:nvPr/>
        </p:nvSpPr>
        <p:spPr>
          <a:xfrm>
            <a:off x="8077200" y="3205240"/>
            <a:ext cx="721360" cy="452359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9" name="Afbeelding 8" descr="Afbeelding met tekst, kaart&#10;&#10;Automatisch gegenereerde beschrijving">
            <a:extLst>
              <a:ext uri="{FF2B5EF4-FFF2-40B4-BE49-F238E27FC236}">
                <a16:creationId xmlns:a16="http://schemas.microsoft.com/office/drawing/2014/main" id="{32EA78AF-D2C2-4560-8159-989DA19D0F00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180"/>
          <a:stretch/>
        </p:blipFill>
        <p:spPr>
          <a:xfrm>
            <a:off x="1219200" y="1185685"/>
            <a:ext cx="6934200" cy="4943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5269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E6C17C0C-BA9A-42C0-9594-DA3C634377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CRISPR screen: key steps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0B35459F-B681-4065-AE4D-9BD7E4828060}"/>
              </a:ext>
            </a:extLst>
          </p:cNvPr>
          <p:cNvSpPr/>
          <p:nvPr/>
        </p:nvSpPr>
        <p:spPr>
          <a:xfrm>
            <a:off x="7985760" y="1462881"/>
            <a:ext cx="721360" cy="3048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C74C4B46-DD3A-4373-A183-DCF90349B282}"/>
              </a:ext>
            </a:extLst>
          </p:cNvPr>
          <p:cNvSpPr/>
          <p:nvPr/>
        </p:nvSpPr>
        <p:spPr>
          <a:xfrm>
            <a:off x="8077200" y="3205240"/>
            <a:ext cx="721360" cy="452359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3" name="Afbeelding 2" descr="Afbeelding met schermafbeelding&#10;&#10;Automatisch gegenereerde beschrijving">
            <a:extLst>
              <a:ext uri="{FF2B5EF4-FFF2-40B4-BE49-F238E27FC236}">
                <a16:creationId xmlns:a16="http://schemas.microsoft.com/office/drawing/2014/main" id="{E7A45EC0-8710-4FFB-B68F-5024AB2C219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63"/>
          <a:stretch/>
        </p:blipFill>
        <p:spPr>
          <a:xfrm>
            <a:off x="1828800" y="1112838"/>
            <a:ext cx="5602011" cy="4815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805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E6C17C0C-BA9A-42C0-9594-DA3C634377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CRISPR screen: considerations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0B35459F-B681-4065-AE4D-9BD7E4828060}"/>
              </a:ext>
            </a:extLst>
          </p:cNvPr>
          <p:cNvSpPr/>
          <p:nvPr/>
        </p:nvSpPr>
        <p:spPr>
          <a:xfrm>
            <a:off x="7985760" y="1462881"/>
            <a:ext cx="721360" cy="3048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C74C4B46-DD3A-4373-A183-DCF90349B282}"/>
              </a:ext>
            </a:extLst>
          </p:cNvPr>
          <p:cNvSpPr/>
          <p:nvPr/>
        </p:nvSpPr>
        <p:spPr>
          <a:xfrm>
            <a:off x="8077200" y="3205240"/>
            <a:ext cx="721360" cy="452359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DA7A8813-90A0-4418-9669-A98369128A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176" y="1371600"/>
            <a:ext cx="8055648" cy="3932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9830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E6C17C0C-BA9A-42C0-9594-DA3C634377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CRISPR screen advantages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0B35459F-B681-4065-AE4D-9BD7E4828060}"/>
              </a:ext>
            </a:extLst>
          </p:cNvPr>
          <p:cNvSpPr/>
          <p:nvPr/>
        </p:nvSpPr>
        <p:spPr>
          <a:xfrm>
            <a:off x="7985760" y="1462881"/>
            <a:ext cx="721360" cy="3048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C74C4B46-DD3A-4373-A183-DCF90349B282}"/>
              </a:ext>
            </a:extLst>
          </p:cNvPr>
          <p:cNvSpPr/>
          <p:nvPr/>
        </p:nvSpPr>
        <p:spPr>
          <a:xfrm>
            <a:off x="8077200" y="3205240"/>
            <a:ext cx="721360" cy="452359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28E66D7-3BB2-40E6-9D62-993ACE96CA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760" y="1386840"/>
            <a:ext cx="8194040" cy="4099560"/>
          </a:xfrm>
        </p:spPr>
        <p:txBody>
          <a:bodyPr rtlCol="0">
            <a:normAutofit fontScale="70000" lnSpcReduction="20000"/>
          </a:bodyPr>
          <a:lstStyle/>
          <a:p>
            <a:pPr lvl="0"/>
            <a:r>
              <a:rPr lang="en-US" dirty="0"/>
              <a:t>The </a:t>
            </a:r>
            <a:r>
              <a:rPr lang="en-US" dirty="0">
                <a:solidFill>
                  <a:srgbClr val="FF0000"/>
                </a:solidFill>
              </a:rPr>
              <a:t>versatility and programmability </a:t>
            </a:r>
            <a:r>
              <a:rPr lang="en-US" dirty="0"/>
              <a:t>of CRISPR-Cas genome editing enables high throughput genetic screens.</a:t>
            </a:r>
            <a:endParaRPr lang="nl-NL" dirty="0"/>
          </a:p>
          <a:p>
            <a:pPr lvl="0"/>
            <a:endParaRPr lang="en-US" dirty="0"/>
          </a:p>
          <a:p>
            <a:pPr lvl="0"/>
            <a:r>
              <a:rPr lang="en-US" dirty="0"/>
              <a:t>CRISPR genetic screens enable an </a:t>
            </a:r>
            <a:r>
              <a:rPr lang="en-US" dirty="0">
                <a:solidFill>
                  <a:srgbClr val="FF0000"/>
                </a:solidFill>
              </a:rPr>
              <a:t>systematic </a:t>
            </a:r>
            <a:r>
              <a:rPr lang="en-US" dirty="0"/>
              <a:t>evaluation of many genetic elements in a single experiment.</a:t>
            </a:r>
            <a:endParaRPr lang="nl-NL" dirty="0"/>
          </a:p>
          <a:p>
            <a:pPr lvl="0"/>
            <a:endParaRPr lang="en-US" dirty="0"/>
          </a:p>
          <a:p>
            <a:pPr lvl="0"/>
            <a:r>
              <a:rPr lang="en-US" dirty="0"/>
              <a:t>The availability of </a:t>
            </a:r>
            <a:r>
              <a:rPr lang="en-US" dirty="0">
                <a:solidFill>
                  <a:srgbClr val="FF0000"/>
                </a:solidFill>
              </a:rPr>
              <a:t>pre-designed CRISPR libraries </a:t>
            </a:r>
            <a:r>
              <a:rPr lang="en-US" dirty="0"/>
              <a:t>provides opportunities to “quick-start” a CRISPR screen using pre-validated sgRNAs.</a:t>
            </a:r>
            <a:endParaRPr lang="nl-NL" dirty="0"/>
          </a:p>
          <a:p>
            <a:pPr lvl="0"/>
            <a:endParaRPr lang="en-US" dirty="0"/>
          </a:p>
          <a:p>
            <a:pPr lvl="0"/>
            <a:r>
              <a:rPr lang="en-US" dirty="0"/>
              <a:t>The </a:t>
            </a:r>
            <a:r>
              <a:rPr lang="en-US" dirty="0">
                <a:solidFill>
                  <a:srgbClr val="FF0000"/>
                </a:solidFill>
              </a:rPr>
              <a:t>wide variety of CRISPR toolsets </a:t>
            </a:r>
            <a:r>
              <a:rPr lang="en-US" dirty="0"/>
              <a:t>enables to study of many classes of genetic elements (proteins, miRNAs, non-coding genes, enhancers).</a:t>
            </a:r>
            <a:endParaRPr lang="nl-NL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60911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6248</TotalTime>
  <Words>493</Words>
  <Application>Microsoft Office PowerPoint</Application>
  <PresentationFormat>Diavoorstelling (4:3)</PresentationFormat>
  <Paragraphs>73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Research Techniques Made Simple: CRISPR Genetic Screens</vt:lpstr>
      <vt:lpstr>Gene perturbation using CRISPR (1)</vt:lpstr>
      <vt:lpstr>Gene perturbation using CRISPR (2)</vt:lpstr>
      <vt:lpstr>CRISPR in high throughput screens (1)</vt:lpstr>
      <vt:lpstr>CRISPR in high throughput screens (2)</vt:lpstr>
      <vt:lpstr>CRISPR screen overview</vt:lpstr>
      <vt:lpstr>CRISPR screen: key steps</vt:lpstr>
      <vt:lpstr>CRISPR screen: considerations</vt:lpstr>
      <vt:lpstr>CRISPR screen advantages</vt:lpstr>
      <vt:lpstr>CRISPR screen limitations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Elizabeth Blalock</dc:creator>
  <cp:lastModifiedBy>Auke Otten</cp:lastModifiedBy>
  <cp:revision>41</cp:revision>
  <dcterms:created xsi:type="dcterms:W3CDTF">2013-03-15T19:35:01Z</dcterms:created>
  <dcterms:modified xsi:type="dcterms:W3CDTF">2020-01-15T17:53:09Z</dcterms:modified>
</cp:coreProperties>
</file>