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68" r:id="rId2"/>
    <p:sldId id="271" r:id="rId3"/>
    <p:sldId id="272" r:id="rId4"/>
    <p:sldId id="267" r:id="rId5"/>
    <p:sldId id="269" r:id="rId6"/>
    <p:sldId id="270" r:id="rId7"/>
    <p:sldId id="263" r:id="rId8"/>
    <p:sldId id="264" r:id="rId9"/>
    <p:sldId id="265" r:id="rId10"/>
    <p:sldId id="266" r:id="rId11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035"/>
    <p:restoredTop sz="94608"/>
  </p:normalViewPr>
  <p:slideViewPr>
    <p:cSldViewPr snapToGrid="0" snapToObjects="1">
      <p:cViewPr>
        <p:scale>
          <a:sx n="145" d="100"/>
          <a:sy n="145" d="100"/>
        </p:scale>
        <p:origin x="864" y="-4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ls/Desktop/papers%202018/2020/Frontiers%20-nanoblades/Revision/Revision%20R1/Death%20and%20proliferation-2%20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ls/Desktop/papers%202018/2020/Frontiers%20-nanoblades/Revision/Revision%20R1/Death%20and%20proliferation-2%20%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ls/Desktop/papers%202018/2020/Frontiers%20-nanoblades/Revision/Revision%20R1/Death%20and%20proliferation-2%20%2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ls/Desktop/papers%202018/2020/Frontiers%20-nanoblades/Revision/Revision%20R1/Death%20and%20proliferation-2%20%2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ls/Downloads/Death%20and%20proliferation-3%2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els/Downloads/Death%20and%20proliferation-3%20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els/Downloads/Death%20and%20proliferation-3%20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els/Downloads/Death%20and%20proliferation-3%20.xlsx" TargetMode="External"/><Relationship Id="rId4" Type="http://schemas.openxmlformats.org/officeDocument/2006/relationships/chartUserShapes" Target="../drawings/drawing1.xml"/><Relationship Id="rId1" Type="http://schemas.microsoft.com/office/2011/relationships/chartStyle" Target="style3.xml"/><Relationship Id="rId2" Type="http://schemas.microsoft.com/office/2011/relationships/chartColorStyle" Target="colors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Alejandra\Documents\Trabajo\Lyon\%25%20cutting%20VLPs%20WAS_all%20data_1602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944183368766"/>
          <c:y val="0.0953572888084535"/>
          <c:w val="0.538712224468822"/>
          <c:h val="0.7850776804387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Death!$A$40</c:f>
              <c:strCache>
                <c:ptCount val="1"/>
                <c:pt idx="0">
                  <c:v>293T NT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Death!$B$40:$D$40</c:f>
              <c:numCache>
                <c:formatCode>0.00</c:formatCode>
                <c:ptCount val="3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Death!$A$41</c:f>
              <c:strCache>
                <c:ptCount val="1"/>
                <c:pt idx="0">
                  <c:v>293T NB 1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Death!$B$41:$D$41</c:f>
              <c:numCache>
                <c:formatCode>0.00</c:formatCode>
                <c:ptCount val="3"/>
                <c:pt idx="0">
                  <c:v>111.0584518167456</c:v>
                </c:pt>
                <c:pt idx="1">
                  <c:v>100.0</c:v>
                </c:pt>
                <c:pt idx="2">
                  <c:v>100.0</c:v>
                </c:pt>
              </c:numCache>
            </c:numRef>
          </c:val>
        </c:ser>
        <c:ser>
          <c:idx val="2"/>
          <c:order val="2"/>
          <c:tx>
            <c:strRef>
              <c:f>Death!$A$42</c:f>
              <c:strCache>
                <c:ptCount val="1"/>
                <c:pt idx="0">
                  <c:v>293T NB 2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Death!$B$42:$D$42</c:f>
              <c:numCache>
                <c:formatCode>0.00</c:formatCode>
                <c:ptCount val="3"/>
                <c:pt idx="0">
                  <c:v>105.8451816745656</c:v>
                </c:pt>
                <c:pt idx="1">
                  <c:v>99.77553310886627</c:v>
                </c:pt>
                <c:pt idx="2">
                  <c:v>98.71977240398276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6452176"/>
        <c:axId val="1103567904"/>
      </c:barChart>
      <c:catAx>
        <c:axId val="1066452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1103567904"/>
        <c:crosses val="autoZero"/>
        <c:auto val="1"/>
        <c:lblAlgn val="ctr"/>
        <c:lblOffset val="100"/>
        <c:noMultiLvlLbl val="0"/>
      </c:catAx>
      <c:valAx>
        <c:axId val="1103567904"/>
        <c:scaling>
          <c:orientation val="minMax"/>
          <c:max val="120.0"/>
          <c:min val="0.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1066452176"/>
        <c:crosses val="autoZero"/>
        <c:crossBetween val="between"/>
        <c:majorUnit val="20.0"/>
        <c:minorUnit val="10.0"/>
      </c:valAx>
    </c:plotArea>
    <c:legend>
      <c:legendPos val="r"/>
      <c:layout>
        <c:manualLayout>
          <c:xMode val="edge"/>
          <c:yMode val="edge"/>
          <c:x val="0.659285257644122"/>
          <c:y val="0.015284107104223"/>
          <c:w val="0.234271009270402"/>
          <c:h val="0.2771430803625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351861401092"/>
          <c:y val="0.070422505172919"/>
          <c:w val="0.576524533179647"/>
          <c:h val="0.791161229147836"/>
        </c:manualLayout>
      </c:layout>
      <c:lineChart>
        <c:grouping val="standard"/>
        <c:varyColors val="0"/>
        <c:ser>
          <c:idx val="0"/>
          <c:order val="0"/>
          <c:tx>
            <c:strRef>
              <c:f>Proliferation!$A$4</c:f>
              <c:strCache>
                <c:ptCount val="1"/>
                <c:pt idx="0">
                  <c:v>K562 NT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Proliferation!$B$4:$D$4</c:f>
              <c:numCache>
                <c:formatCode>General</c:formatCode>
                <c:ptCount val="3"/>
                <c:pt idx="0">
                  <c:v>3186.0</c:v>
                </c:pt>
                <c:pt idx="1">
                  <c:v>4896.0</c:v>
                </c:pt>
                <c:pt idx="2">
                  <c:v>11292.0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Proliferation!$A$5</c:f>
              <c:strCache>
                <c:ptCount val="1"/>
                <c:pt idx="0">
                  <c:v>K562 NB 1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Proliferation!$B$5:$D$5</c:f>
              <c:numCache>
                <c:formatCode>General</c:formatCode>
                <c:ptCount val="3"/>
                <c:pt idx="0">
                  <c:v>3640.0</c:v>
                </c:pt>
                <c:pt idx="1">
                  <c:v>6749.0</c:v>
                </c:pt>
                <c:pt idx="2">
                  <c:v>10842.0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Proliferation!$A$6</c:f>
              <c:strCache>
                <c:ptCount val="1"/>
                <c:pt idx="0">
                  <c:v>K562 NB 2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Proliferation!$B$6:$D$6</c:f>
              <c:numCache>
                <c:formatCode>General</c:formatCode>
                <c:ptCount val="3"/>
                <c:pt idx="0">
                  <c:v>3754.0</c:v>
                </c:pt>
                <c:pt idx="1">
                  <c:v>8565.0</c:v>
                </c:pt>
                <c:pt idx="2">
                  <c:v>12856.0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2612512"/>
        <c:axId val="1051133088"/>
      </c:lineChart>
      <c:catAx>
        <c:axId val="1052612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1133088"/>
        <c:crosses val="autoZero"/>
        <c:auto val="1"/>
        <c:lblAlgn val="ctr"/>
        <c:lblOffset val="100"/>
        <c:noMultiLvlLbl val="0"/>
      </c:catAx>
      <c:valAx>
        <c:axId val="105113308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052612512"/>
        <c:crosses val="autoZero"/>
        <c:crossBetween val="between"/>
      </c:valAx>
      <c:spPr>
        <a:ln w="158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0424859118966"/>
          <c:y val="0.565671438704908"/>
          <c:w val="0.251301022259511"/>
          <c:h val="0.2815501140793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015017602434"/>
          <c:y val="0.0764409182540542"/>
          <c:w val="0.607482829493108"/>
          <c:h val="0.773313554072111"/>
        </c:manualLayout>
      </c:layout>
      <c:lineChart>
        <c:grouping val="standard"/>
        <c:varyColors val="0"/>
        <c:ser>
          <c:idx val="0"/>
          <c:order val="0"/>
          <c:tx>
            <c:strRef>
              <c:f>Proliferation!$A$8</c:f>
              <c:strCache>
                <c:ptCount val="1"/>
                <c:pt idx="0">
                  <c:v>293T NT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Proliferation!$B$8:$D$8</c:f>
              <c:numCache>
                <c:formatCode>General</c:formatCode>
                <c:ptCount val="3"/>
                <c:pt idx="0">
                  <c:v>17275.0</c:v>
                </c:pt>
                <c:pt idx="1">
                  <c:v>24022.0</c:v>
                </c:pt>
                <c:pt idx="2">
                  <c:v>36927.0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Proliferation!$A$9</c:f>
              <c:strCache>
                <c:ptCount val="1"/>
                <c:pt idx="0">
                  <c:v>293T NB 1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Proliferation!$B$9:$D$9</c:f>
              <c:numCache>
                <c:formatCode>General</c:formatCode>
                <c:ptCount val="3"/>
                <c:pt idx="0">
                  <c:v>14802.0</c:v>
                </c:pt>
                <c:pt idx="1">
                  <c:v>29369.0</c:v>
                </c:pt>
                <c:pt idx="2">
                  <c:v>36720.0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Proliferation!$A$10</c:f>
              <c:strCache>
                <c:ptCount val="1"/>
                <c:pt idx="0">
                  <c:v>293T NB 2</c:v>
                </c:pt>
              </c:strCache>
            </c:strRef>
          </c:tx>
          <c:cat>
            <c:strRef>
              <c:f>Proliferation!$B$3:$D$3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Proliferation!$B$10:$D$10</c:f>
              <c:numCache>
                <c:formatCode>General</c:formatCode>
                <c:ptCount val="3"/>
                <c:pt idx="0">
                  <c:v>13008.0</c:v>
                </c:pt>
                <c:pt idx="1">
                  <c:v>28099.0</c:v>
                </c:pt>
                <c:pt idx="2">
                  <c:v>31542.0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7139264"/>
        <c:axId val="1103523808"/>
      </c:lineChart>
      <c:catAx>
        <c:axId val="747139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03523808"/>
        <c:crosses val="autoZero"/>
        <c:auto val="1"/>
        <c:lblAlgn val="ctr"/>
        <c:lblOffset val="100"/>
        <c:noMultiLvlLbl val="0"/>
      </c:catAx>
      <c:valAx>
        <c:axId val="110352380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c:spPr>
        </c:majorGridlines>
        <c:numFmt formatCode="General" sourceLinked="1"/>
        <c:majorTickMark val="out"/>
        <c:minorTickMark val="none"/>
        <c:tickLblPos val="nextTo"/>
        <c:crossAx val="747139264"/>
        <c:crosses val="autoZero"/>
        <c:crossBetween val="between"/>
      </c:valAx>
      <c:spPr>
        <a:ln w="158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17100108374451"/>
          <c:y val="0.466854921526522"/>
          <c:w val="0.262056096679882"/>
          <c:h val="0.26606578826745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383849285142"/>
          <c:y val="0.0378383854033214"/>
          <c:w val="0.578869289297995"/>
          <c:h val="0.8240425696732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Death!$A$36</c:f>
              <c:strCache>
                <c:ptCount val="1"/>
                <c:pt idx="0">
                  <c:v>K562 NT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Death!$B$36:$D$36</c:f>
              <c:numCache>
                <c:formatCode>0.00</c:formatCode>
                <c:ptCount val="3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Death!$A$37</c:f>
              <c:strCache>
                <c:ptCount val="1"/>
                <c:pt idx="0">
                  <c:v>K562 NB 1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Death!$B$37:$D$37</c:f>
              <c:numCache>
                <c:formatCode>0.00</c:formatCode>
                <c:ptCount val="3"/>
                <c:pt idx="0">
                  <c:v>99.68976215098208</c:v>
                </c:pt>
                <c:pt idx="1">
                  <c:v>99.4913530010173</c:v>
                </c:pt>
                <c:pt idx="2">
                  <c:v>100.0</c:v>
                </c:pt>
              </c:numCache>
            </c:numRef>
          </c:val>
        </c:ser>
        <c:ser>
          <c:idx val="2"/>
          <c:order val="2"/>
          <c:tx>
            <c:strRef>
              <c:f>Death!$A$38</c:f>
              <c:strCache>
                <c:ptCount val="1"/>
                <c:pt idx="0">
                  <c:v>K562 NB 2</c:v>
                </c:pt>
              </c:strCache>
            </c:strRef>
          </c:tx>
          <c:invertIfNegative val="0"/>
          <c:cat>
            <c:strRef>
              <c:f>Death!$B$35:$D$35</c:f>
              <c:strCache>
                <c:ptCount val="3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</c:strCache>
            </c:strRef>
          </c:cat>
          <c:val>
            <c:numRef>
              <c:f>Death!$B$38:$D$38</c:f>
              <c:numCache>
                <c:formatCode>0.00</c:formatCode>
                <c:ptCount val="3"/>
                <c:pt idx="0">
                  <c:v>101.7580144777663</c:v>
                </c:pt>
                <c:pt idx="1">
                  <c:v>99.3896236012208</c:v>
                </c:pt>
                <c:pt idx="2">
                  <c:v>99.47643979057591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786352"/>
        <c:axId val="616959856"/>
      </c:barChart>
      <c:catAx>
        <c:axId val="616786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616959856"/>
        <c:crosses val="autoZero"/>
        <c:auto val="1"/>
        <c:lblAlgn val="ctr"/>
        <c:lblOffset val="100"/>
        <c:noMultiLvlLbl val="0"/>
      </c:catAx>
      <c:valAx>
        <c:axId val="616959856"/>
        <c:scaling>
          <c:orientation val="minMax"/>
          <c:min val="0.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616786352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660788826777919"/>
          <c:y val="0.103604352654865"/>
          <c:w val="0.240826407698268"/>
          <c:h val="0.225650712200301"/>
        </c:manualLayout>
      </c:layout>
      <c:overlay val="0"/>
    </c:legend>
    <c:plotVisOnly val="1"/>
    <c:dispBlanksAs val="gap"/>
    <c:showDLblsOverMax val="0"/>
  </c:chart>
  <c:spPr>
    <a:noFill/>
    <a:ln w="15875">
      <a:solidFill>
        <a:schemeClr val="bg1"/>
      </a:solidFill>
    </a:ln>
  </c:spPr>
  <c:txPr>
    <a:bodyPr/>
    <a:lstStyle/>
    <a:p>
      <a:pPr>
        <a:defRPr b="1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Death!$H$52</c:f>
              <c:strCache>
                <c:ptCount val="1"/>
                <c:pt idx="0">
                  <c:v>NT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Death!$I$55:$L$55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</c:numCache>
              </c:numRef>
            </c:plus>
            <c:minus>
              <c:numRef>
                <c:f>Death!$I$55:$L$55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</c:numCache>
              </c:numRef>
            </c:minus>
          </c:errBars>
          <c:cat>
            <c:strRef>
              <c:f>Death!$I$51:$L$51</c:f>
              <c:strCache>
                <c:ptCount val="4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  <c:pt idx="3">
                  <c:v>Day 14</c:v>
                </c:pt>
              </c:strCache>
            </c:strRef>
          </c:cat>
          <c:val>
            <c:numRef>
              <c:f>Death!$I$52:$L$52</c:f>
              <c:numCache>
                <c:formatCode>0.00</c:formatCode>
                <c:ptCount val="4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Death!$H$53</c:f>
              <c:strCache>
                <c:ptCount val="1"/>
                <c:pt idx="0">
                  <c:v>NB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Death!$I$56:$L$56</c:f>
                <c:numCache>
                  <c:formatCode>General</c:formatCode>
                  <c:ptCount val="4"/>
                  <c:pt idx="0">
                    <c:v>3.88606478879108</c:v>
                  </c:pt>
                  <c:pt idx="1">
                    <c:v>4.44920845286302</c:v>
                  </c:pt>
                  <c:pt idx="2">
                    <c:v>2.36530844735075</c:v>
                  </c:pt>
                  <c:pt idx="3">
                    <c:v>2.166752533054173</c:v>
                  </c:pt>
                </c:numCache>
              </c:numRef>
            </c:plus>
            <c:minus>
              <c:numRef>
                <c:f>Death!$I$56:$L$56</c:f>
                <c:numCache>
                  <c:formatCode>General</c:formatCode>
                  <c:ptCount val="4"/>
                  <c:pt idx="0">
                    <c:v>3.88606478879108</c:v>
                  </c:pt>
                  <c:pt idx="1">
                    <c:v>4.44920845286302</c:v>
                  </c:pt>
                  <c:pt idx="2">
                    <c:v>2.36530844735075</c:v>
                  </c:pt>
                  <c:pt idx="3">
                    <c:v>2.166752533054173</c:v>
                  </c:pt>
                </c:numCache>
              </c:numRef>
            </c:minus>
          </c:errBars>
          <c:cat>
            <c:strRef>
              <c:f>Death!$I$51:$L$51</c:f>
              <c:strCache>
                <c:ptCount val="4"/>
                <c:pt idx="0">
                  <c:v>Day 3</c:v>
                </c:pt>
                <c:pt idx="1">
                  <c:v>Day 6</c:v>
                </c:pt>
                <c:pt idx="2">
                  <c:v>Day 10</c:v>
                </c:pt>
                <c:pt idx="3">
                  <c:v>Day 14</c:v>
                </c:pt>
              </c:strCache>
            </c:strRef>
          </c:cat>
          <c:val>
            <c:numRef>
              <c:f>Death!$I$53:$L$53</c:f>
              <c:numCache>
                <c:formatCode>0.00</c:formatCode>
                <c:ptCount val="4"/>
                <c:pt idx="0">
                  <c:v>98.48374382217473</c:v>
                </c:pt>
                <c:pt idx="1">
                  <c:v>98.29214982813256</c:v>
                </c:pt>
                <c:pt idx="2">
                  <c:v>101.4580950107476</c:v>
                </c:pt>
                <c:pt idx="3">
                  <c:v>102.0375858676804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5915904"/>
        <c:axId val="1073774432"/>
      </c:barChart>
      <c:catAx>
        <c:axId val="755915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100" b="1"/>
            </a:pPr>
            <a:endParaRPr lang="fr-FR"/>
          </a:p>
        </c:txPr>
        <c:crossAx val="1073774432"/>
        <c:crosses val="autoZero"/>
        <c:auto val="1"/>
        <c:lblAlgn val="ctr"/>
        <c:lblOffset val="100"/>
        <c:noMultiLvlLbl val="0"/>
      </c:catAx>
      <c:valAx>
        <c:axId val="1073774432"/>
        <c:scaling>
          <c:orientation val="minMax"/>
          <c:min val="0.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fr-FR"/>
          </a:p>
        </c:txPr>
        <c:crossAx val="755915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845538628719"/>
          <c:y val="0.00480722032755257"/>
          <c:w val="0.12490075172309"/>
          <c:h val="0.23280231600244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1200"/>
              <a:t>T cells CD3/CD28 </a:t>
            </a:r>
          </a:p>
        </c:rich>
      </c:tx>
      <c:layout>
        <c:manualLayout>
          <c:xMode val="edge"/>
          <c:yMode val="edge"/>
          <c:x val="0.297542695751955"/>
          <c:y val="0.09671660292700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0902932513465623"/>
          <c:y val="0.112620901367839"/>
          <c:w val="0.870958611544645"/>
          <c:h val="0.6986281189577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'CD4-CD8'!$T$16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'CD4-CD8'!$U$18:$Z$18</c:f>
                <c:numCache>
                  <c:formatCode>General</c:formatCode>
                  <c:ptCount val="6"/>
                  <c:pt idx="0">
                    <c:v>6.49332991101895</c:v>
                  </c:pt>
                  <c:pt idx="1">
                    <c:v>11.71850388630446</c:v>
                  </c:pt>
                  <c:pt idx="2">
                    <c:v>4.030508652763322</c:v>
                  </c:pt>
                  <c:pt idx="3">
                    <c:v>6.28649345820068</c:v>
                  </c:pt>
                  <c:pt idx="4">
                    <c:v>7.550717405209478</c:v>
                  </c:pt>
                  <c:pt idx="5">
                    <c:v>7.794870107962026</c:v>
                  </c:pt>
                </c:numCache>
              </c:numRef>
            </c:plus>
            <c:minus>
              <c:numRef>
                <c:f>'CD4-CD8'!$U$18:$Z$18</c:f>
                <c:numCache>
                  <c:formatCode>General</c:formatCode>
                  <c:ptCount val="6"/>
                  <c:pt idx="0">
                    <c:v>6.49332991101895</c:v>
                  </c:pt>
                  <c:pt idx="1">
                    <c:v>11.71850388630446</c:v>
                  </c:pt>
                  <c:pt idx="2">
                    <c:v>4.030508652763322</c:v>
                  </c:pt>
                  <c:pt idx="3">
                    <c:v>6.28649345820068</c:v>
                  </c:pt>
                  <c:pt idx="4">
                    <c:v>7.550717405209478</c:v>
                  </c:pt>
                  <c:pt idx="5">
                    <c:v>7.794870107962026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'CD4-CD8'!$U$15:$Z$15</c:f>
              <c:strCache>
                <c:ptCount val="6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  <c:pt idx="3">
                  <c:v>d3</c:v>
                </c:pt>
                <c:pt idx="4">
                  <c:v>d6</c:v>
                </c:pt>
                <c:pt idx="5">
                  <c:v>d10</c:v>
                </c:pt>
              </c:strCache>
            </c:strRef>
          </c:cat>
          <c:val>
            <c:numRef>
              <c:f>'CD4-CD8'!$U$16:$Z$16</c:f>
              <c:numCache>
                <c:formatCode>General</c:formatCode>
                <c:ptCount val="6"/>
                <c:pt idx="0">
                  <c:v>67.36666666666665</c:v>
                </c:pt>
                <c:pt idx="1">
                  <c:v>72.16666666666667</c:v>
                </c:pt>
                <c:pt idx="2">
                  <c:v>63.35</c:v>
                </c:pt>
                <c:pt idx="3">
                  <c:v>32.63333333333333</c:v>
                </c:pt>
                <c:pt idx="4">
                  <c:v>27.56666666666667</c:v>
                </c:pt>
                <c:pt idx="5">
                  <c:v>33.5</c:v>
                </c:pt>
              </c:numCache>
            </c:numRef>
          </c:val>
        </c:ser>
        <c:ser>
          <c:idx val="1"/>
          <c:order val="1"/>
          <c:tx>
            <c:strRef>
              <c:f>'CD4-CD8'!$T$17</c:f>
              <c:strCache>
                <c:ptCount val="1"/>
                <c:pt idx="0">
                  <c:v>NB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'CD4-CD8'!$U$19:$Z$19</c:f>
                <c:numCache>
                  <c:formatCode>General</c:formatCode>
                  <c:ptCount val="6"/>
                  <c:pt idx="0">
                    <c:v>6.28649345820068</c:v>
                  </c:pt>
                  <c:pt idx="1">
                    <c:v>7.550717405209478</c:v>
                  </c:pt>
                  <c:pt idx="2">
                    <c:v>7.794870107962026</c:v>
                  </c:pt>
                  <c:pt idx="3">
                    <c:v>6.28649345820067</c:v>
                  </c:pt>
                  <c:pt idx="4">
                    <c:v>7.550717405209461</c:v>
                  </c:pt>
                  <c:pt idx="5">
                    <c:v>6.779626341719238</c:v>
                  </c:pt>
                </c:numCache>
              </c:numRef>
            </c:plus>
            <c:minus>
              <c:numRef>
                <c:f>'CD4-CD8'!$U$19:$Z$19</c:f>
                <c:numCache>
                  <c:formatCode>General</c:formatCode>
                  <c:ptCount val="6"/>
                  <c:pt idx="0">
                    <c:v>6.28649345820068</c:v>
                  </c:pt>
                  <c:pt idx="1">
                    <c:v>7.550717405209478</c:v>
                  </c:pt>
                  <c:pt idx="2">
                    <c:v>7.794870107962026</c:v>
                  </c:pt>
                  <c:pt idx="3">
                    <c:v>6.28649345820067</c:v>
                  </c:pt>
                  <c:pt idx="4">
                    <c:v>7.550717405209461</c:v>
                  </c:pt>
                  <c:pt idx="5">
                    <c:v>6.779626341719238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'CD4-CD8'!$U$15:$Z$15</c:f>
              <c:strCache>
                <c:ptCount val="6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  <c:pt idx="3">
                  <c:v>d3</c:v>
                </c:pt>
                <c:pt idx="4">
                  <c:v>d6</c:v>
                </c:pt>
                <c:pt idx="5">
                  <c:v>d10</c:v>
                </c:pt>
              </c:strCache>
            </c:strRef>
          </c:cat>
          <c:val>
            <c:numRef>
              <c:f>'CD4-CD8'!$U$17:$Z$17</c:f>
              <c:numCache>
                <c:formatCode>General</c:formatCode>
                <c:ptCount val="6"/>
                <c:pt idx="0">
                  <c:v>65.0</c:v>
                </c:pt>
                <c:pt idx="1">
                  <c:v>64.86666666666665</c:v>
                </c:pt>
                <c:pt idx="2">
                  <c:v>64.60000000000001</c:v>
                </c:pt>
                <c:pt idx="3">
                  <c:v>35.0</c:v>
                </c:pt>
                <c:pt idx="4">
                  <c:v>35.13333333333333</c:v>
                </c:pt>
                <c:pt idx="5">
                  <c:v>32.03333333333333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6072032"/>
        <c:axId val="1078691376"/>
      </c:barChart>
      <c:catAx>
        <c:axId val="586072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78691376"/>
        <c:crosses val="autoZero"/>
        <c:auto val="1"/>
        <c:lblAlgn val="ctr"/>
        <c:lblOffset val="100"/>
        <c:noMultiLvlLbl val="0"/>
      </c:catAx>
      <c:valAx>
        <c:axId val="107869137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607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6963164626776"/>
          <c:y val="0.222800379119277"/>
          <c:w val="0.193985472382271"/>
          <c:h val="0.214898745222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391727207167"/>
          <c:y val="0.0732658601061401"/>
          <c:w val="0.845708646237914"/>
          <c:h val="0.75895398895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Proliferation!$H$9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Proliferation!$I$11:$K$11</c:f>
                <c:numCache>
                  <c:formatCode>General</c:formatCode>
                  <c:ptCount val="3"/>
                  <c:pt idx="0">
                    <c:v>0.141</c:v>
                  </c:pt>
                  <c:pt idx="1">
                    <c:v>0.46</c:v>
                  </c:pt>
                  <c:pt idx="2">
                    <c:v>0.363</c:v>
                  </c:pt>
                </c:numCache>
              </c:numRef>
            </c:plus>
            <c:minus>
              <c:numRef>
                <c:f>Proliferation!$I$11:$K$11</c:f>
                <c:numCache>
                  <c:formatCode>General</c:formatCode>
                  <c:ptCount val="3"/>
                  <c:pt idx="0">
                    <c:v>0.141</c:v>
                  </c:pt>
                  <c:pt idx="1">
                    <c:v>0.46</c:v>
                  </c:pt>
                  <c:pt idx="2">
                    <c:v>0.363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Proliferation!$I$8:$K$8</c:f>
              <c:strCache>
                <c:ptCount val="3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</c:strCache>
            </c:strRef>
          </c:cat>
          <c:val>
            <c:numRef>
              <c:f>Proliferation!$I$9:$K$9</c:f>
              <c:numCache>
                <c:formatCode>General</c:formatCode>
                <c:ptCount val="3"/>
                <c:pt idx="0">
                  <c:v>5.8</c:v>
                </c:pt>
                <c:pt idx="1">
                  <c:v>6.1</c:v>
                </c:pt>
                <c:pt idx="2">
                  <c:v>5.7</c:v>
                </c:pt>
              </c:numCache>
            </c:numRef>
          </c:val>
        </c:ser>
        <c:ser>
          <c:idx val="1"/>
          <c:order val="1"/>
          <c:tx>
            <c:strRef>
              <c:f>Proliferation!$H$10</c:f>
              <c:strCache>
                <c:ptCount val="1"/>
                <c:pt idx="0">
                  <c:v>NB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Proliferation!$I$12:$K$12</c:f>
                <c:numCache>
                  <c:formatCode>General</c:formatCode>
                  <c:ptCount val="3"/>
                  <c:pt idx="0">
                    <c:v>0.525</c:v>
                  </c:pt>
                  <c:pt idx="1">
                    <c:v>0.319</c:v>
                  </c:pt>
                  <c:pt idx="2">
                    <c:v>0.416</c:v>
                  </c:pt>
                </c:numCache>
              </c:numRef>
            </c:plus>
            <c:minus>
              <c:numRef>
                <c:f>Proliferation!$I$12:$K$12</c:f>
                <c:numCache>
                  <c:formatCode>General</c:formatCode>
                  <c:ptCount val="3"/>
                  <c:pt idx="0">
                    <c:v>0.525</c:v>
                  </c:pt>
                  <c:pt idx="1">
                    <c:v>0.319</c:v>
                  </c:pt>
                  <c:pt idx="2">
                    <c:v>0.416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Proliferation!$I$8:$K$8</c:f>
              <c:strCache>
                <c:ptCount val="3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</c:strCache>
            </c:strRef>
          </c:cat>
          <c:val>
            <c:numRef>
              <c:f>Proliferation!$I$10:$K$10</c:f>
              <c:numCache>
                <c:formatCode>General</c:formatCode>
                <c:ptCount val="3"/>
                <c:pt idx="0">
                  <c:v>6.324999999999989</c:v>
                </c:pt>
                <c:pt idx="1">
                  <c:v>5.558</c:v>
                </c:pt>
                <c:pt idx="2">
                  <c:v>6.673999999999999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58430928"/>
        <c:axId val="1081731632"/>
      </c:barChart>
      <c:catAx>
        <c:axId val="75843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81731632"/>
        <c:crosses val="autoZero"/>
        <c:auto val="1"/>
        <c:lblAlgn val="ctr"/>
        <c:lblOffset val="100"/>
        <c:noMultiLvlLbl val="0"/>
      </c:catAx>
      <c:valAx>
        <c:axId val="10817316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8430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1589388739392"/>
          <c:y val="0.0277984252499626"/>
          <c:w val="0.272873470381812"/>
          <c:h val="0.1268262658330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92021405273384"/>
          <c:y val="0.0879629629629629"/>
          <c:w val="0.865966052069073"/>
          <c:h val="0.663100758238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Proliferation!$H$16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Proliferation!$I$18:$K$18</c:f>
                <c:numCache>
                  <c:formatCode>General</c:formatCode>
                  <c:ptCount val="3"/>
                  <c:pt idx="0">
                    <c:v>0.17</c:v>
                  </c:pt>
                  <c:pt idx="1">
                    <c:v>0.23</c:v>
                  </c:pt>
                  <c:pt idx="2">
                    <c:v>0.6</c:v>
                  </c:pt>
                </c:numCache>
              </c:numRef>
            </c:plus>
            <c:minus>
              <c:numRef>
                <c:f>Proliferation!$I$18:$K$18</c:f>
                <c:numCache>
                  <c:formatCode>General</c:formatCode>
                  <c:ptCount val="3"/>
                  <c:pt idx="0">
                    <c:v>0.17</c:v>
                  </c:pt>
                  <c:pt idx="1">
                    <c:v>0.23</c:v>
                  </c:pt>
                  <c:pt idx="2">
                    <c:v>0.6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Proliferation!$I$15:$K$15</c:f>
              <c:strCache>
                <c:ptCount val="3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</c:strCache>
            </c:strRef>
          </c:cat>
          <c:val>
            <c:numRef>
              <c:f>Proliferation!$I$16:$K$16</c:f>
              <c:numCache>
                <c:formatCode>General</c:formatCode>
                <c:ptCount val="3"/>
                <c:pt idx="0">
                  <c:v>12.9</c:v>
                </c:pt>
                <c:pt idx="1">
                  <c:v>23.0</c:v>
                </c:pt>
                <c:pt idx="2">
                  <c:v>17.8</c:v>
                </c:pt>
              </c:numCache>
            </c:numRef>
          </c:val>
        </c:ser>
        <c:ser>
          <c:idx val="1"/>
          <c:order val="1"/>
          <c:tx>
            <c:strRef>
              <c:f>Proliferation!$H$17</c:f>
              <c:strCache>
                <c:ptCount val="1"/>
                <c:pt idx="0">
                  <c:v>NB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Proliferation!$I$19:$K$19</c:f>
                <c:numCache>
                  <c:formatCode>General</c:formatCode>
                  <c:ptCount val="3"/>
                  <c:pt idx="0">
                    <c:v>0.63</c:v>
                  </c:pt>
                  <c:pt idx="1">
                    <c:v>1.4</c:v>
                  </c:pt>
                  <c:pt idx="2">
                    <c:v>1.3</c:v>
                  </c:pt>
                </c:numCache>
              </c:numRef>
            </c:plus>
            <c:minus>
              <c:numRef>
                <c:f>Proliferation!$I$19:$K$19</c:f>
                <c:numCache>
                  <c:formatCode>General</c:formatCode>
                  <c:ptCount val="3"/>
                  <c:pt idx="0">
                    <c:v>0.63</c:v>
                  </c:pt>
                  <c:pt idx="1">
                    <c:v>1.4</c:v>
                  </c:pt>
                  <c:pt idx="2">
                    <c:v>1.3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Proliferation!$I$15:$K$15</c:f>
              <c:strCache>
                <c:ptCount val="3"/>
                <c:pt idx="0">
                  <c:v>d3</c:v>
                </c:pt>
                <c:pt idx="1">
                  <c:v>d6</c:v>
                </c:pt>
                <c:pt idx="2">
                  <c:v>d10</c:v>
                </c:pt>
              </c:strCache>
            </c:strRef>
          </c:cat>
          <c:val>
            <c:numRef>
              <c:f>Proliferation!$I$17:$K$17</c:f>
              <c:numCache>
                <c:formatCode>General</c:formatCode>
                <c:ptCount val="3"/>
                <c:pt idx="0">
                  <c:v>11.7</c:v>
                </c:pt>
                <c:pt idx="1">
                  <c:v>23.6</c:v>
                </c:pt>
                <c:pt idx="2">
                  <c:v>19.8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06796336"/>
        <c:axId val="1072347344"/>
      </c:barChart>
      <c:catAx>
        <c:axId val="70679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72347344"/>
        <c:crosses val="autoZero"/>
        <c:auto val="1"/>
        <c:lblAlgn val="ctr"/>
        <c:lblOffset val="100"/>
        <c:noMultiLvlLbl val="0"/>
      </c:catAx>
      <c:valAx>
        <c:axId val="10723473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06796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3199446062595"/>
          <c:y val="0.044207302338234"/>
          <c:w val="0.241218616536755"/>
          <c:h val="0.2309258714581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fr-FR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r>
              <a:rPr lang="en-US" sz="1400" dirty="0" smtClean="0">
                <a:solidFill>
                  <a:schemeClr val="tx1"/>
                </a:solidFill>
              </a:rPr>
              <a:t>T Cell progenitors </a:t>
            </a:r>
            <a:endParaRPr lang="en-US" sz="14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66205937539773"/>
          <c:y val="0.0860700660941239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 cells'!$D$10:$D$12</c:f>
                <c:numCache>
                  <c:formatCode>General</c:formatCode>
                  <c:ptCount val="3"/>
                  <c:pt idx="0">
                    <c:v>3.962322551231789</c:v>
                  </c:pt>
                  <c:pt idx="1">
                    <c:v>0.707106781186548</c:v>
                  </c:pt>
                </c:numCache>
              </c:numRef>
            </c:plus>
            <c:minus>
              <c:numRef>
                <c:f>'T cells'!$D$10:$D$12</c:f>
                <c:numCache>
                  <c:formatCode>General</c:formatCode>
                  <c:ptCount val="3"/>
                  <c:pt idx="0">
                    <c:v>3.962322551231789</c:v>
                  </c:pt>
                  <c:pt idx="1">
                    <c:v>0.707106781186548</c:v>
                  </c:pt>
                </c:numCache>
              </c:numRef>
            </c:minus>
          </c:errBars>
          <c:cat>
            <c:strRef>
              <c:f>'T cells'!$B$10:$B$11</c:f>
              <c:strCache>
                <c:ptCount val="2"/>
                <c:pt idx="0">
                  <c:v>MLV B+V</c:v>
                </c:pt>
                <c:pt idx="1">
                  <c:v>HIV B+V</c:v>
                </c:pt>
              </c:strCache>
            </c:strRef>
          </c:cat>
          <c:val>
            <c:numRef>
              <c:f>'T cells'!$C$10:$C$11</c:f>
              <c:numCache>
                <c:formatCode>0.0</c:formatCode>
                <c:ptCount val="2"/>
                <c:pt idx="0">
                  <c:v>13.2</c:v>
                </c:pt>
                <c:pt idx="1">
                  <c:v>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AA-4D3D-A7B1-394EEBF138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0866816"/>
        <c:axId val="710868592"/>
      </c:barChart>
      <c:catAx>
        <c:axId val="710866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0"/>
            </a:pPr>
            <a:endParaRPr lang="fr-FR"/>
          </a:p>
        </c:txPr>
        <c:crossAx val="710868592"/>
        <c:crosses val="autoZero"/>
        <c:auto val="1"/>
        <c:lblAlgn val="ctr"/>
        <c:lblOffset val="100"/>
        <c:noMultiLvlLbl val="0"/>
      </c:catAx>
      <c:valAx>
        <c:axId val="710868592"/>
        <c:scaling>
          <c:orientation val="minMax"/>
          <c:max val="3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of deletion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fr-FR"/>
          </a:p>
        </c:txPr>
        <c:crossAx val="710866816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0.16683</cdr:x>
      <cdr:y>0.02222</cdr:y>
    </cdr:from>
    <cdr:to>
      <cdr:x>0.65164</cdr:x>
      <cdr:y>0.14972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37542" y="48264"/>
          <a:ext cx="127150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/>
            <a:t>T cells CD3/CD28</a:t>
          </a:r>
          <a:endParaRPr lang="en-US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29FC7-27E0-0B4E-AD53-375C44E8554C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164E5-10F7-A844-87D9-D055E640AD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457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 err="1" smtClean="0"/>
              <a:t>Suplementary</a:t>
            </a:r>
            <a:r>
              <a:rPr lang="es-ES" b="1" baseline="0" dirty="0" smtClean="0"/>
              <a:t> </a:t>
            </a:r>
            <a:r>
              <a:rPr lang="es-ES" b="1" baseline="0" dirty="0" err="1" smtClean="0"/>
              <a:t>tables</a:t>
            </a:r>
            <a:r>
              <a:rPr lang="es-ES" b="1" baseline="0" dirty="0" smtClean="0"/>
              <a:t> 1 and 2.</a:t>
            </a:r>
            <a:r>
              <a:rPr lang="es-ES" b="0" baseline="0" dirty="0" smtClean="0"/>
              <a:t> </a:t>
            </a:r>
            <a:r>
              <a:rPr lang="es-ES" b="0" baseline="0" dirty="0" err="1" smtClean="0"/>
              <a:t>Potential</a:t>
            </a:r>
            <a:r>
              <a:rPr lang="es-ES" b="0" baseline="0" dirty="0" smtClean="0"/>
              <a:t> off-target </a:t>
            </a:r>
            <a:r>
              <a:rPr lang="es-ES" b="0" baseline="0" dirty="0" err="1" smtClean="0"/>
              <a:t>sites</a:t>
            </a:r>
            <a:r>
              <a:rPr lang="es-ES" b="0" baseline="0" dirty="0" smtClean="0"/>
              <a:t>.</a:t>
            </a:r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9913-DF35-4BFE-834F-488FD36D0D53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904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altLang="es-ES" b="1" dirty="0" smtClean="0">
                <a:ea typeface="ＭＳ Ｐゴシック" panose="020B0600070205080204" pitchFamily="34" charset="-128"/>
              </a:rPr>
              <a:t>Figure 7.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 target effects. </a:t>
            </a:r>
            <a:endParaRPr lang="es-ES" altLang="es-ES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C03E906-1DB9-429F-AE8C-551B0E1B1377}" type="slidenum">
              <a:rPr lang="es-ES" altLang="es-ES"/>
              <a:pPr eaLnBrk="1" hangingPunct="1"/>
              <a:t>8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120912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4310-8DD2-6043-A2B6-FA69A7029DD3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C78AF-6CA3-B24B-BEC5-11DA4E6661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08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3.tiff"/><Relationship Id="rId5" Type="http://schemas.openxmlformats.org/officeDocument/2006/relationships/chart" Target="../charts/chart2.xml"/><Relationship Id="rId6" Type="http://schemas.openxmlformats.org/officeDocument/2006/relationships/chart" Target="../charts/chart3.xml"/><Relationship Id="rId7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5.xml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chart" Target="../charts/chart6.xml"/><Relationship Id="rId17" Type="http://schemas.openxmlformats.org/officeDocument/2006/relationships/chart" Target="../charts/chart7.xml"/><Relationship Id="rId18" Type="http://schemas.openxmlformats.org/officeDocument/2006/relationships/chart" Target="../charts/chart8.xml"/><Relationship Id="rId19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8" Type="http://schemas.microsoft.com/office/2007/relationships/hdphoto" Target="../media/hdphoto1.wdp"/><Relationship Id="rId9" Type="http://schemas.openxmlformats.org/officeDocument/2006/relationships/image" Target="../media/image23.jpeg"/><Relationship Id="rId10" Type="http://schemas.microsoft.com/office/2007/relationships/hdphoto" Target="../media/hdphoto2.wdp"/><Relationship Id="rId11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Elaine.Scott\Documents\LaTex\____TEST____Frontiers_LaTeX_Templates_V2.5\Frontiers LaTeX (Science, Health and Engineering) V2.5 - with Supplementary material (V1.2)\logo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32" y="244682"/>
            <a:ext cx="1382395" cy="4965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531846" y="1530220"/>
            <a:ext cx="601824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Baboon envelope 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 “</a:t>
            </a:r>
            <a:r>
              <a:rPr lang="en-US" sz="1600" b="1" dirty="0" err="1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600" b="1" dirty="0">
                <a:latin typeface="Times New Roman" charset="0"/>
                <a:ea typeface="Times New Roman" charset="0"/>
                <a:cs typeface="Times New Roman" charset="0"/>
              </a:rPr>
              <a:t>” loaded with Cas9/gRNAs complexes allow efficient genome editing in human T, B cells and HSCs and donor DNA knock-in provided by AAV-6 </a:t>
            </a:r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in HSCs</a:t>
            </a:r>
          </a:p>
          <a:p>
            <a:pPr algn="just"/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Alejandra Gutierrez-Guerrero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1,9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Maria Jimena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Abrey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Recalde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1,2,9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Philippe E. Mangeot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Caroline Costa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Ornellie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Bernadin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Séverine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Périan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Floriane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Fusil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Gisèle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Froment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smtClean="0">
                <a:latin typeface="Times New Roman" charset="0"/>
                <a:ea typeface="Times New Roman" charset="0"/>
                <a:cs typeface="Times New Roman" charset="0"/>
              </a:rPr>
              <a:t>Adriana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Martinez-Turtos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Adrien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Krug</a:t>
            </a:r>
            <a:r>
              <a:rPr lang="en-US" sz="1200" b="1" baseline="30000" dirty="0" smtClean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Francisco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Martin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Karim Benabdellah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Emiliano P. Ricci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1,5</a:t>
            </a:r>
            <a:r>
              <a:rPr lang="en-US" sz="1200" b="1" baseline="-25000" dirty="0"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Simone Giovannozzi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6,7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Rik Gijsbers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6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Eduard Ayuso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8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François-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Loïc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Cosset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Els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Verhoeyen</a:t>
            </a:r>
            <a:r>
              <a:rPr lang="en-US" sz="1200" b="1" baseline="30000" dirty="0">
                <a:latin typeface="Times New Roman" charset="0"/>
                <a:ea typeface="Times New Roman" charset="0"/>
                <a:cs typeface="Times New Roman" charset="0"/>
              </a:rPr>
              <a:t>1,2</a:t>
            </a:r>
            <a:r>
              <a:rPr lang="en-US" sz="1200" b="1" baseline="30000" dirty="0" smtClean="0">
                <a:latin typeface="Times New Roman" charset="0"/>
                <a:ea typeface="Times New Roman" charset="0"/>
                <a:cs typeface="Times New Roman" charset="0"/>
              </a:rPr>
              <a:t>,*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just"/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fr-FR" sz="1200" baseline="30000" dirty="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CIRI – International Center for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Infectiology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Research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, Inserm, U1111, Université Claude Bernard Lyon 1, CNRS, UMR5308, Ecole Normale Supérieure de Lyon, Université Lyon, F-69007, Lyon, France</a:t>
            </a:r>
          </a:p>
          <a:p>
            <a:pPr algn="just"/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Laboratory of Lentiviral Vectors and Gene Therapy, University Institute of Italian Hospital, National Scientific and Technical Research Council (CONICET), Buenos Aires, Argentina.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fr-FR" sz="1200" baseline="30000" dirty="0">
                <a:latin typeface="Times New Roman" charset="0"/>
                <a:ea typeface="Times New Roman" charset="0"/>
                <a:cs typeface="Times New Roman" charset="0"/>
              </a:rPr>
              <a:t>3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Université Côte d’Azur, INSERM, C3M, 06204 Nice, France</a:t>
            </a:r>
          </a:p>
          <a:p>
            <a:pPr algn="just"/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Centre for Genomics and Oncological Research (GENYO), Pfizer/University of Granada/Andalusian Regional Government, Genomic Medicine Department, Granada, Spain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Laboratory of Biology and Modeling of the Cell (LBMC),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Universite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́ de Lyon,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Ecole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Normale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Supérieure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de Lyon (ENS de Lyon),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Université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Claude Bernard,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Inserm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, U1210, CNRS, UMR5239, 46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Allée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d’Italie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, 69007 Lyon,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France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6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Laboratory for Viral Vector Technology &amp; Gene Therapy, Department of Pharmaceutical and Pharmacological Sciences, Faculty of Medicine,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Katholieke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Universiteit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Leuven, Leuven,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Belgium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7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KU Leuven, Department of Microbiology, Immunology and Transplantation, Allergy and Clinical Immunology Research Group, Leuven,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Belgium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fr-FR" sz="1200" baseline="30000" dirty="0">
                <a:latin typeface="Times New Roman" charset="0"/>
                <a:ea typeface="Times New Roman" charset="0"/>
                <a:cs typeface="Times New Roman" charset="0"/>
              </a:rPr>
              <a:t>8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INSERM UMR1089,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University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of Nantes, Centre Hospitalier Universitaire, Nantes, France</a:t>
            </a:r>
          </a:p>
          <a:p>
            <a:pPr algn="just"/>
            <a:r>
              <a:rPr lang="fr-FR" sz="1200" baseline="30000" dirty="0">
                <a:latin typeface="Times New Roman" charset="0"/>
                <a:ea typeface="Times New Roman" charset="0"/>
                <a:cs typeface="Times New Roman" charset="0"/>
              </a:rPr>
              <a:t>9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Equal 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contribution</a:t>
            </a:r>
          </a:p>
          <a:p>
            <a:pPr algn="just"/>
            <a:endParaRPr lang="fr-FR" sz="1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1200" b="1" dirty="0" smtClean="0"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fr-FR" sz="1200" b="1" dirty="0" err="1" smtClean="0">
                <a:latin typeface="Times New Roman" charset="0"/>
                <a:ea typeface="Times New Roman" charset="0"/>
                <a:cs typeface="Times New Roman" charset="0"/>
              </a:rPr>
              <a:t>Correspondence</a:t>
            </a:r>
            <a:r>
              <a:rPr lang="fr-FR" sz="1200" b="1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br>
              <a:rPr lang="fr-FR" sz="1200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Els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Verhoeyen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: CIRI, Université de Lyon; INSERM U1111; ENS de Lyon; Université  Lyon1; CNRS, UMR 5308, 69007 Lyon, France/Université Côte d’Azur, INSERM, C3M, 06204 Nice, France.</a:t>
            </a:r>
          </a:p>
          <a:p>
            <a:pPr algn="just"/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els.verhoeyen@ens-lyon.fr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els.verhoeyen@unice.fr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8157" y="3205076"/>
            <a:ext cx="1061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TIDE 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5" name="ZoneTexte 4"/>
          <p:cNvSpPr txBox="1"/>
          <p:nvPr/>
        </p:nvSpPr>
        <p:spPr>
          <a:xfrm>
            <a:off x="2774735" y="664839"/>
            <a:ext cx="938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ICE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6" name="ZoneTexte 5"/>
          <p:cNvSpPr txBox="1"/>
          <p:nvPr/>
        </p:nvSpPr>
        <p:spPr>
          <a:xfrm>
            <a:off x="245666" y="372304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C. Off-</a:t>
            </a:r>
            <a:r>
              <a:rPr lang="fr-FR" sz="1200" dirty="0" err="1" smtClean="0"/>
              <a:t>target</a:t>
            </a:r>
            <a:r>
              <a:rPr lang="fr-FR" sz="1200" dirty="0" smtClean="0"/>
              <a:t> 12</a:t>
            </a:r>
            <a:endParaRPr lang="fr-FR" sz="1200" dirty="0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3" y="1194051"/>
            <a:ext cx="6537461" cy="16372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 flipH="1">
            <a:off x="362588" y="5989546"/>
            <a:ext cx="6075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 err="1" smtClean="0">
                <a:latin typeface="Times New Roman" charset="0"/>
                <a:ea typeface="Times New Roman" charset="0"/>
                <a:cs typeface="Times New Roman" charset="0"/>
              </a:rPr>
              <a:t>Supplementary</a:t>
            </a:r>
            <a:r>
              <a:rPr lang="fr-FR" sz="1200" b="1" dirty="0" smtClean="0">
                <a:latin typeface="Times New Roman" charset="0"/>
                <a:ea typeface="Times New Roman" charset="0"/>
                <a:cs typeface="Times New Roman" charset="0"/>
              </a:rPr>
              <a:t> Figure 6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: Evaluation of off-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 by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by ICE and TIDE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analysis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algn="just"/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Off-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sites for gRNA-301 and gRNA-305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were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identified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and are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listed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in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supplementary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Table 1 and 2. 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The off-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positions 2, 10 and 12, panel A, B and C,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respectively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were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PCR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amplified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the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primers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indicated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  in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Supplementary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Table 1 and 2. The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resulting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PCR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product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was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purified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subjected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to Sanger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sequencing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Sequencing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data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were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analyzed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by ICE and TIDE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analysis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to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evaluate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the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presence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of off-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latin typeface="Times New Roman" charset="0"/>
                <a:ea typeface="Times New Roman" charset="0"/>
                <a:cs typeface="Times New Roman" charset="0"/>
              </a:rPr>
              <a:t>INDELs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For TIDE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analysis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p&lt; 0.001=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significant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red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bars; p&gt;0.001 = non-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significant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, black bars; light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red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bars= no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fr-FR" sz="1200" dirty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fr-FR" sz="1200" dirty="0"/>
              <a:t/>
            </a:r>
            <a:br>
              <a:rPr lang="fr-FR" sz="1200" dirty="0"/>
            </a:b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590" y="3709503"/>
            <a:ext cx="5762562" cy="205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10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7091" y="8272285"/>
            <a:ext cx="6497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Supplementary Figure 1: </a:t>
            </a:r>
            <a:r>
              <a:rPr lang="en-US" sz="1200" b="1" dirty="0" err="1" smtClean="0">
                <a:latin typeface="Times New Roman" charset="0"/>
                <a:ea typeface="Times New Roman" charset="0"/>
                <a:cs typeface="Times New Roman" charset="0"/>
              </a:rPr>
              <a:t>BaEV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/VSV-G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gp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mediated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long term gene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editing in cell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lines.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(A) Representative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electrophoresis gel of the PCR products on genomic DNA from  293T cells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and K562 cells  transduced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with MLV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(gRNA301+gRNA305)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co-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with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BaEV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+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VSV-G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gps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. Gene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editing is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is shown for day 3 and 10 post-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incubation. Cell survival (B) and proliferation (C) for 293T and K562 is shown for the indicated time-points post-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(B) </a:t>
            </a:r>
            <a:r>
              <a:rPr lang="en-US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Cell survival was determined by DAPI staining and is shown for the NB treated cells relative to the not treated cells (NT) for which cell survival was set to 100%.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NT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: not transduced, NB: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incubation.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ZoneTexte 83"/>
          <p:cNvSpPr txBox="1">
            <a:spLocks noChangeArrowheads="1"/>
          </p:cNvSpPr>
          <p:nvPr/>
        </p:nvSpPr>
        <p:spPr bwMode="auto">
          <a:xfrm>
            <a:off x="258031" y="334565"/>
            <a:ext cx="622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A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Image 7" descr="KQ001357.TIF"/>
          <p:cNvPicPr>
            <a:picLocks noChangeAspect="1"/>
          </p:cNvPicPr>
          <p:nvPr/>
        </p:nvPicPr>
        <p:blipFill>
          <a:blip r:embed="rId2"/>
          <a:srcRect l="2395" t="40444" r="22955"/>
          <a:stretch>
            <a:fillRect/>
          </a:stretch>
        </p:blipFill>
        <p:spPr>
          <a:xfrm>
            <a:off x="845673" y="727211"/>
            <a:ext cx="3476660" cy="1655775"/>
          </a:xfrm>
          <a:prstGeom prst="rect">
            <a:avLst/>
          </a:prstGeom>
        </p:spPr>
      </p:pic>
      <p:grpSp>
        <p:nvGrpSpPr>
          <p:cNvPr id="9" name="Grouper 21"/>
          <p:cNvGrpSpPr/>
          <p:nvPr/>
        </p:nvGrpSpPr>
        <p:grpSpPr>
          <a:xfrm>
            <a:off x="453450" y="123379"/>
            <a:ext cx="4109759" cy="1404186"/>
            <a:chOff x="775594" y="917799"/>
            <a:chExt cx="5563859" cy="2432571"/>
          </a:xfrm>
        </p:grpSpPr>
        <p:sp>
          <p:nvSpPr>
            <p:cNvPr id="10" name="ZoneTexte 9"/>
            <p:cNvSpPr txBox="1"/>
            <p:nvPr/>
          </p:nvSpPr>
          <p:spPr>
            <a:xfrm>
              <a:off x="1997889" y="1445846"/>
              <a:ext cx="453972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NT</a:t>
              </a:r>
              <a:endParaRPr lang="fr-FR" sz="10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540557" y="1445846"/>
              <a:ext cx="582537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NB1</a:t>
              </a:r>
              <a:endParaRPr lang="fr-FR" sz="10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171273" y="1445846"/>
              <a:ext cx="597409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smtClean="0"/>
                <a:t>NB2</a:t>
              </a:r>
              <a:endParaRPr lang="fr-FR" sz="10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754795" y="1452251"/>
              <a:ext cx="453971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NT</a:t>
              </a:r>
              <a:endParaRPr lang="fr-FR" sz="10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238242" y="1452251"/>
              <a:ext cx="582537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NB1</a:t>
              </a:r>
              <a:endParaRPr lang="fr-FR" sz="10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828657" y="1445845"/>
              <a:ext cx="586951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smtClean="0"/>
                <a:t>NB2</a:t>
              </a:r>
              <a:endParaRPr lang="fr-FR" sz="10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434011" y="1445846"/>
              <a:ext cx="905442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+C</a:t>
              </a:r>
              <a:endParaRPr lang="fr-FR" sz="1000" dirty="0"/>
            </a:p>
          </p:txBody>
        </p:sp>
        <p:cxnSp>
          <p:nvCxnSpPr>
            <p:cNvPr id="17" name="Connecteur droit 16"/>
            <p:cNvCxnSpPr/>
            <p:nvPr/>
          </p:nvCxnSpPr>
          <p:spPr>
            <a:xfrm flipV="1">
              <a:off x="1997890" y="1444257"/>
              <a:ext cx="1682095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3882538" y="1444257"/>
              <a:ext cx="1658597" cy="25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1997891" y="917799"/>
              <a:ext cx="1682095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293</a:t>
              </a:r>
              <a:endParaRPr lang="fr-FR" sz="10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797478" y="917799"/>
              <a:ext cx="1665417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K562</a:t>
              </a:r>
              <a:endParaRPr lang="fr-FR" sz="10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75594" y="2607077"/>
              <a:ext cx="589108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800</a:t>
              </a:r>
              <a:endParaRPr lang="fr-FR" sz="10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75594" y="2885573"/>
              <a:ext cx="589108" cy="4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600</a:t>
              </a:r>
              <a:endParaRPr lang="fr-FR" sz="1000" dirty="0"/>
            </a:p>
          </p:txBody>
        </p:sp>
      </p:grpSp>
      <p:sp>
        <p:nvSpPr>
          <p:cNvPr id="39" name="ZoneTexte 38"/>
          <p:cNvSpPr txBox="1"/>
          <p:nvPr/>
        </p:nvSpPr>
        <p:spPr>
          <a:xfrm>
            <a:off x="453451" y="2255198"/>
            <a:ext cx="426880" cy="37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800</a:t>
            </a:r>
            <a:endParaRPr lang="fr-FR" sz="1000" dirty="0"/>
          </a:p>
        </p:txBody>
      </p:sp>
      <p:sp>
        <p:nvSpPr>
          <p:cNvPr id="40" name="ZoneTexte 39"/>
          <p:cNvSpPr txBox="1"/>
          <p:nvPr/>
        </p:nvSpPr>
        <p:spPr>
          <a:xfrm>
            <a:off x="453451" y="2402728"/>
            <a:ext cx="426880" cy="37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600</a:t>
            </a:r>
            <a:endParaRPr lang="fr-FR" sz="1000" dirty="0"/>
          </a:p>
        </p:txBody>
      </p:sp>
      <p:sp>
        <p:nvSpPr>
          <p:cNvPr id="3" name="ZoneTexte 2"/>
          <p:cNvSpPr txBox="1"/>
          <p:nvPr/>
        </p:nvSpPr>
        <p:spPr>
          <a:xfrm>
            <a:off x="4377061" y="1120764"/>
            <a:ext cx="576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Day 3 </a:t>
            </a:r>
            <a:endParaRPr lang="en-US" sz="1200" b="1"/>
          </a:p>
        </p:txBody>
      </p:sp>
      <p:sp>
        <p:nvSpPr>
          <p:cNvPr id="41" name="ZoneTexte 40"/>
          <p:cNvSpPr txBox="1"/>
          <p:nvPr/>
        </p:nvSpPr>
        <p:spPr>
          <a:xfrm>
            <a:off x="4391263" y="2402728"/>
            <a:ext cx="654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Day 10 </a:t>
            </a:r>
            <a:endParaRPr lang="en-US" sz="1200" b="1" dirty="0"/>
          </a:p>
        </p:txBody>
      </p:sp>
      <p:graphicFrame>
        <p:nvGraphicFramePr>
          <p:cNvPr id="42" name="Graphique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358325"/>
              </p:ext>
            </p:extLst>
          </p:nvPr>
        </p:nvGraphicFramePr>
        <p:xfrm>
          <a:off x="440296" y="3595630"/>
          <a:ext cx="3460044" cy="2329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Rectangle 42"/>
          <p:cNvSpPr/>
          <p:nvPr/>
        </p:nvSpPr>
        <p:spPr>
          <a:xfrm>
            <a:off x="773361" y="1750181"/>
            <a:ext cx="3548972" cy="4754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Image 22" descr="KQ001365.TIF"/>
          <p:cNvPicPr>
            <a:picLocks noChangeAspect="1"/>
          </p:cNvPicPr>
          <p:nvPr/>
        </p:nvPicPr>
        <p:blipFill>
          <a:blip r:embed="rId4"/>
          <a:srcRect l="12532" t="51305" r="19059" b="16593"/>
          <a:stretch>
            <a:fillRect/>
          </a:stretch>
        </p:blipFill>
        <p:spPr>
          <a:xfrm>
            <a:off x="845673" y="1850363"/>
            <a:ext cx="3476660" cy="1398245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569181" y="3274791"/>
            <a:ext cx="3548972" cy="419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ZoneTexte 83"/>
          <p:cNvSpPr txBox="1">
            <a:spLocks noChangeArrowheads="1"/>
          </p:cNvSpPr>
          <p:nvPr/>
        </p:nvSpPr>
        <p:spPr bwMode="auto">
          <a:xfrm>
            <a:off x="449824" y="3280517"/>
            <a:ext cx="622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B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46" name="Graphique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90437"/>
              </p:ext>
            </p:extLst>
          </p:nvPr>
        </p:nvGraphicFramePr>
        <p:xfrm>
          <a:off x="3448108" y="5848361"/>
          <a:ext cx="3758298" cy="2344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7" name="Graphique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0610696"/>
              </p:ext>
            </p:extLst>
          </p:nvPr>
        </p:nvGraphicFramePr>
        <p:xfrm>
          <a:off x="3525982" y="3595630"/>
          <a:ext cx="3565416" cy="2364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8" name="ZoneTexte 47"/>
          <p:cNvSpPr txBox="1"/>
          <p:nvPr/>
        </p:nvSpPr>
        <p:spPr>
          <a:xfrm rot="16200000">
            <a:off x="-104497" y="4588427"/>
            <a:ext cx="1070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% </a:t>
            </a:r>
            <a:r>
              <a:rPr lang="en-US" sz="1200" smtClean="0"/>
              <a:t>Cell survival</a:t>
            </a:r>
            <a:endParaRPr lang="en-US" sz="1200"/>
          </a:p>
        </p:txBody>
      </p:sp>
      <p:sp>
        <p:nvSpPr>
          <p:cNvPr id="50" name="ZoneTexte 49"/>
          <p:cNvSpPr txBox="1"/>
          <p:nvPr/>
        </p:nvSpPr>
        <p:spPr>
          <a:xfrm rot="16200000">
            <a:off x="3115163" y="4621903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Cell </a:t>
            </a:r>
            <a:r>
              <a:rPr lang="en-US" sz="1200" dirty="0" err="1" smtClean="0"/>
              <a:t>nubmer</a:t>
            </a:r>
            <a:endParaRPr lang="en-US" sz="1200" dirty="0"/>
          </a:p>
        </p:txBody>
      </p:sp>
      <p:graphicFrame>
        <p:nvGraphicFramePr>
          <p:cNvPr id="51" name="Graphique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481793"/>
              </p:ext>
            </p:extLst>
          </p:nvPr>
        </p:nvGraphicFramePr>
        <p:xfrm>
          <a:off x="449824" y="5922819"/>
          <a:ext cx="3435786" cy="234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2" name="ZoneTexte 83"/>
          <p:cNvSpPr txBox="1">
            <a:spLocks noChangeArrowheads="1"/>
          </p:cNvSpPr>
          <p:nvPr/>
        </p:nvSpPr>
        <p:spPr bwMode="auto">
          <a:xfrm>
            <a:off x="3574460" y="3324107"/>
            <a:ext cx="622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C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 rot="16200000">
            <a:off x="3144533" y="6651159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Cell </a:t>
            </a:r>
            <a:r>
              <a:rPr lang="en-US" sz="1200" dirty="0" err="1" smtClean="0"/>
              <a:t>nubmer</a:t>
            </a:r>
            <a:endParaRPr lang="en-US" sz="1200" dirty="0"/>
          </a:p>
        </p:txBody>
      </p:sp>
      <p:sp>
        <p:nvSpPr>
          <p:cNvPr id="35" name="ZoneTexte 34"/>
          <p:cNvSpPr txBox="1"/>
          <p:nvPr/>
        </p:nvSpPr>
        <p:spPr>
          <a:xfrm rot="16200000">
            <a:off x="-85356" y="6819607"/>
            <a:ext cx="1070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% </a:t>
            </a:r>
            <a:r>
              <a:rPr lang="en-US" sz="1200" smtClean="0"/>
              <a:t>Cell survival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3667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E7F3368-AC5E-4395-8CEF-93B2DA496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91" y="5850090"/>
            <a:ext cx="1182415" cy="14134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802F889-205D-4364-A5B3-741C4F6D8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304" y="6527768"/>
            <a:ext cx="1052785" cy="125850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539DDEF8-A1B3-46F5-A316-8E096295A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826" y="6527768"/>
            <a:ext cx="1052785" cy="125850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BFAB04D6-A93D-442A-B0D9-1933F2700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331" y="5462778"/>
            <a:ext cx="1049920" cy="125507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0F8BD307-965B-4292-8362-B1652FBCF6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304" y="5471737"/>
            <a:ext cx="1042425" cy="124611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CDE3DD15-A0B6-4E19-92D0-EAD21C8418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6816" y="6527766"/>
            <a:ext cx="1052785" cy="125850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F8BE4952-7DA9-4EB4-8EDF-E4788D1F70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8568" y="6541122"/>
            <a:ext cx="1055867" cy="126218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07D2790A-4531-4A91-B4D7-1A3EAD7BF9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30092" y="5463697"/>
            <a:ext cx="1059510" cy="126653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0F781BF0-1D70-4573-A31A-387D5CF35C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6187" y="5463010"/>
            <a:ext cx="1068248" cy="1276986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32030" y="608971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CD8</a:t>
            </a:r>
            <a:endParaRPr lang="en-US" sz="1200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519003" y="6190940"/>
            <a:ext cx="469052" cy="1306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671574" y="6871425"/>
            <a:ext cx="325665" cy="311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1145064" y="5467086"/>
            <a:ext cx="169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2959754" y="5468680"/>
            <a:ext cx="169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717942" y="5467086"/>
            <a:ext cx="1691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410097" y="540223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2254541" y="5459353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</a:t>
            </a:r>
            <a:endParaRPr lang="en-US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3254612" y="54056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4099056" y="546277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</a:t>
            </a:r>
            <a:endParaRPr lang="en-US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4934052" y="538814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5778496" y="5445269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</a:t>
            </a:r>
            <a:endParaRPr lang="en-US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701459" y="5218538"/>
            <a:ext cx="497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Day3</a:t>
            </a:r>
            <a:endParaRPr lang="en-US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3487430" y="5218537"/>
            <a:ext cx="532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Day 6</a:t>
            </a:r>
            <a:endParaRPr lang="en-US" sz="1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360528" y="5239459"/>
            <a:ext cx="611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Day 10</a:t>
            </a:r>
            <a:endParaRPr lang="en-US" sz="1200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1056772" y="5388146"/>
            <a:ext cx="0" cy="22059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1056772" y="7606155"/>
            <a:ext cx="5607157" cy="132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086584" y="7586359"/>
            <a:ext cx="702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CD45RO</a:t>
            </a:r>
            <a:endParaRPr lang="en-US" sz="1200"/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609399" y="5569493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CD45RA</a:t>
            </a:r>
            <a:endParaRPr lang="en-US" sz="1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557695" y="648057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CD4</a:t>
            </a:r>
            <a:endParaRPr lang="en-US" sz="1200" dirty="0"/>
          </a:p>
        </p:txBody>
      </p:sp>
      <p:sp>
        <p:nvSpPr>
          <p:cNvPr id="2" name="ZoneTexte 1"/>
          <p:cNvSpPr txBox="1"/>
          <p:nvPr/>
        </p:nvSpPr>
        <p:spPr>
          <a:xfrm rot="10800000" flipH="1" flipV="1">
            <a:off x="1085604" y="6705790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19</a:t>
            </a:r>
            <a:endParaRPr lang="en-US" sz="1100" dirty="0"/>
          </a:p>
        </p:txBody>
      </p:sp>
      <p:sp>
        <p:nvSpPr>
          <p:cNvPr id="33" name="ZoneTexte 32"/>
          <p:cNvSpPr txBox="1"/>
          <p:nvPr/>
        </p:nvSpPr>
        <p:spPr>
          <a:xfrm rot="10800000" flipH="1" flipV="1">
            <a:off x="1644918" y="6729093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24</a:t>
            </a:r>
            <a:endParaRPr lang="en-US" sz="1100" dirty="0"/>
          </a:p>
        </p:txBody>
      </p:sp>
      <p:sp>
        <p:nvSpPr>
          <p:cNvPr id="34" name="ZoneTexte 33"/>
          <p:cNvSpPr txBox="1"/>
          <p:nvPr/>
        </p:nvSpPr>
        <p:spPr>
          <a:xfrm rot="10800000" flipH="1" flipV="1">
            <a:off x="1665295" y="7325409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56</a:t>
            </a:r>
            <a:endParaRPr lang="en-US" sz="1100" dirty="0"/>
          </a:p>
        </p:txBody>
      </p:sp>
      <p:sp>
        <p:nvSpPr>
          <p:cNvPr id="35" name="ZoneTexte 34"/>
          <p:cNvSpPr txBox="1"/>
          <p:nvPr/>
        </p:nvSpPr>
        <p:spPr>
          <a:xfrm rot="10800000" flipH="1" flipV="1">
            <a:off x="1989110" y="6724385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23</a:t>
            </a:r>
            <a:endParaRPr lang="en-US" sz="1100" dirty="0"/>
          </a:p>
        </p:txBody>
      </p:sp>
      <p:sp>
        <p:nvSpPr>
          <p:cNvPr id="36" name="ZoneTexte 35"/>
          <p:cNvSpPr txBox="1"/>
          <p:nvPr/>
        </p:nvSpPr>
        <p:spPr>
          <a:xfrm rot="10800000" flipH="1" flipV="1">
            <a:off x="2536308" y="6730923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27</a:t>
            </a:r>
            <a:endParaRPr lang="en-US" sz="1100" dirty="0"/>
          </a:p>
        </p:txBody>
      </p:sp>
      <p:sp>
        <p:nvSpPr>
          <p:cNvPr id="37" name="ZoneTexte 36"/>
          <p:cNvSpPr txBox="1"/>
          <p:nvPr/>
        </p:nvSpPr>
        <p:spPr>
          <a:xfrm rot="10800000" flipH="1" flipV="1">
            <a:off x="2569296" y="7313489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50</a:t>
            </a:r>
            <a:endParaRPr lang="en-US" sz="1100" dirty="0"/>
          </a:p>
        </p:txBody>
      </p:sp>
      <p:sp>
        <p:nvSpPr>
          <p:cNvPr id="38" name="ZoneTexte 37"/>
          <p:cNvSpPr txBox="1"/>
          <p:nvPr/>
        </p:nvSpPr>
        <p:spPr>
          <a:xfrm rot="10800000" flipH="1" flipV="1">
            <a:off x="2919174" y="6729093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2</a:t>
            </a:r>
            <a:endParaRPr lang="en-US" sz="1100" dirty="0"/>
          </a:p>
        </p:txBody>
      </p:sp>
      <p:sp>
        <p:nvSpPr>
          <p:cNvPr id="39" name="ZoneTexte 38"/>
          <p:cNvSpPr txBox="1"/>
          <p:nvPr/>
        </p:nvSpPr>
        <p:spPr>
          <a:xfrm rot="10800000" flipH="1" flipV="1">
            <a:off x="3428470" y="6734772"/>
            <a:ext cx="4303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39</a:t>
            </a:r>
            <a:endParaRPr lang="en-US" sz="1100" dirty="0"/>
          </a:p>
        </p:txBody>
      </p:sp>
      <p:sp>
        <p:nvSpPr>
          <p:cNvPr id="40" name="ZoneTexte 39"/>
          <p:cNvSpPr txBox="1"/>
          <p:nvPr/>
        </p:nvSpPr>
        <p:spPr>
          <a:xfrm rot="10800000" flipH="1" flipV="1">
            <a:off x="3109299" y="7325409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59</a:t>
            </a:r>
            <a:endParaRPr lang="en-US" sz="1100" dirty="0"/>
          </a:p>
        </p:txBody>
      </p:sp>
      <p:sp>
        <p:nvSpPr>
          <p:cNvPr id="41" name="ZoneTexte 40"/>
          <p:cNvSpPr txBox="1"/>
          <p:nvPr/>
        </p:nvSpPr>
        <p:spPr>
          <a:xfrm>
            <a:off x="110956" y="7798592"/>
            <a:ext cx="6497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Supplementary Figure 2: </a:t>
            </a:r>
            <a:r>
              <a:rPr lang="en-US" sz="1200" b="1" dirty="0" err="1" smtClean="0">
                <a:latin typeface="Times New Roman" charset="0"/>
                <a:ea typeface="Times New Roman" charset="0"/>
                <a:cs typeface="Times New Roman" charset="0"/>
              </a:rPr>
              <a:t>BaEV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/VSV-G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gp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mediated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long term gene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editing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in T cells without affecting their survival, proliferation and phenotypes.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(A) Representative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electrophoresis gel of the PCR products on genomic DNA from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T cells transduced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with MLV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(gRNA301+gRNA305)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co-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with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BaEV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+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VSV-G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gps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(NB) or not (NT) followed by culture with CD3/CD28 beads (TCR stimulation). Gene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editing is 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hown for day 3 and 10 post-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 or not transduced (NT). Cell survival and proliferation (B) and % CD4+ and CD8+ T cells (D) and naïve (CD45RA) and memory (CD45RO)  cell phenotype  is shown  in (E) for the indicated time points post-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 cultured in the the presence of CD3/CD28 beads. </a:t>
            </a:r>
            <a:r>
              <a:rPr lang="de-DE" sz="1200" dirty="0" smtClean="0">
                <a:latin typeface="Times New Roman" charset="0"/>
                <a:ea typeface="Times New Roman" charset="0"/>
                <a:cs typeface="Times New Roman" charset="0"/>
              </a:rPr>
              <a:t>(C) Proliferation </a:t>
            </a:r>
            <a:r>
              <a:rPr lang="de-DE" sz="1200" dirty="0" err="1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de-DE" sz="1200" dirty="0" smtClean="0">
                <a:latin typeface="Times New Roman" charset="0"/>
                <a:ea typeface="Times New Roman" charset="0"/>
                <a:cs typeface="Times New Roman" charset="0"/>
              </a:rPr>
              <a:t> T </a:t>
            </a:r>
            <a:r>
              <a:rPr lang="de-DE" sz="1200" dirty="0" err="1" smtClean="0">
                <a:latin typeface="Times New Roman" charset="0"/>
                <a:ea typeface="Times New Roman" charset="0"/>
                <a:cs typeface="Times New Roman" charset="0"/>
              </a:rPr>
              <a:t>cells</a:t>
            </a:r>
            <a:r>
              <a:rPr lang="de-DE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is shown for the indicated time points post-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incubation cultured in the the presence of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IL-7. (A) and 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(E) </a:t>
            </a:r>
            <a:r>
              <a:rPr lang="pt-BR" sz="1200" dirty="0" err="1" smtClean="0">
                <a:latin typeface="Times New Roman" charset="0"/>
                <a:ea typeface="Times New Roman" charset="0"/>
                <a:cs typeface="Times New Roman" charset="0"/>
              </a:rPr>
              <a:t>representative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pt-BR" sz="1200" dirty="0" err="1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pt-BR" sz="1200" dirty="0" err="1" smtClean="0"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=3.  (B,C </a:t>
            </a:r>
            <a:r>
              <a:rPr lang="pt-BR" sz="1200" dirty="0" err="1" smtClean="0">
                <a:latin typeface="Times New Roman" charset="0"/>
                <a:ea typeface="Times New Roman" charset="0"/>
                <a:cs typeface="Times New Roman" charset="0"/>
              </a:rPr>
              <a:t>and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pt-BR" sz="1200" dirty="0" err="1" smtClean="0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pt-BR" sz="1200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(means+/-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SD; NT n=3; NB n=3).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 rot="10800000" flipH="1" flipV="1">
            <a:off x="3831427" y="6742118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2</a:t>
            </a:r>
            <a:endParaRPr lang="en-US" sz="1100" dirty="0"/>
          </a:p>
        </p:txBody>
      </p:sp>
      <p:sp>
        <p:nvSpPr>
          <p:cNvPr id="44" name="ZoneTexte 43"/>
          <p:cNvSpPr txBox="1"/>
          <p:nvPr/>
        </p:nvSpPr>
        <p:spPr>
          <a:xfrm rot="10800000" flipH="1" flipV="1">
            <a:off x="4383122" y="6737385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46</a:t>
            </a:r>
            <a:endParaRPr lang="en-US" sz="1100" dirty="0"/>
          </a:p>
        </p:txBody>
      </p:sp>
      <p:sp>
        <p:nvSpPr>
          <p:cNvPr id="45" name="ZoneTexte 44"/>
          <p:cNvSpPr txBox="1"/>
          <p:nvPr/>
        </p:nvSpPr>
        <p:spPr>
          <a:xfrm rot="10800000" flipH="1" flipV="1">
            <a:off x="4374175" y="7334647"/>
            <a:ext cx="3348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51</a:t>
            </a:r>
            <a:endParaRPr lang="en-US" sz="1100" dirty="0"/>
          </a:p>
        </p:txBody>
      </p:sp>
      <p:sp>
        <p:nvSpPr>
          <p:cNvPr id="47" name="ZoneTexte 46"/>
          <p:cNvSpPr txBox="1"/>
          <p:nvPr/>
        </p:nvSpPr>
        <p:spPr>
          <a:xfrm rot="10800000" flipH="1" flipV="1">
            <a:off x="2905588" y="5680158"/>
            <a:ext cx="464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4</a:t>
            </a:r>
            <a:endParaRPr lang="en-US" sz="1100" dirty="0"/>
          </a:p>
        </p:txBody>
      </p:sp>
      <p:sp>
        <p:nvSpPr>
          <p:cNvPr id="48" name="ZoneTexte 47"/>
          <p:cNvSpPr txBox="1"/>
          <p:nvPr/>
        </p:nvSpPr>
        <p:spPr>
          <a:xfrm rot="10800000" flipH="1" flipV="1">
            <a:off x="3805630" y="5658446"/>
            <a:ext cx="464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</a:t>
            </a:r>
          </a:p>
        </p:txBody>
      </p:sp>
      <p:sp>
        <p:nvSpPr>
          <p:cNvPr id="49" name="ZoneTexte 48"/>
          <p:cNvSpPr txBox="1"/>
          <p:nvPr/>
        </p:nvSpPr>
        <p:spPr>
          <a:xfrm rot="10800000" flipH="1" flipV="1">
            <a:off x="3482084" y="5675238"/>
            <a:ext cx="338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60</a:t>
            </a:r>
            <a:endParaRPr lang="en-US" sz="1100" dirty="0"/>
          </a:p>
        </p:txBody>
      </p:sp>
      <p:sp>
        <p:nvSpPr>
          <p:cNvPr id="50" name="ZoneTexte 49"/>
          <p:cNvSpPr txBox="1"/>
          <p:nvPr/>
        </p:nvSpPr>
        <p:spPr>
          <a:xfrm rot="10800000" flipH="1" flipV="1">
            <a:off x="4316756" y="5664637"/>
            <a:ext cx="338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68</a:t>
            </a:r>
            <a:endParaRPr lang="en-US" sz="1100" dirty="0"/>
          </a:p>
        </p:txBody>
      </p:sp>
      <p:sp>
        <p:nvSpPr>
          <p:cNvPr id="51" name="ZoneTexte 50"/>
          <p:cNvSpPr txBox="1"/>
          <p:nvPr/>
        </p:nvSpPr>
        <p:spPr>
          <a:xfrm rot="10800000" flipH="1" flipV="1">
            <a:off x="3486765" y="6262022"/>
            <a:ext cx="338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35</a:t>
            </a:r>
            <a:endParaRPr lang="en-US" sz="1100" dirty="0"/>
          </a:p>
        </p:txBody>
      </p:sp>
      <p:sp>
        <p:nvSpPr>
          <p:cNvPr id="52" name="ZoneTexte 51"/>
          <p:cNvSpPr txBox="1"/>
          <p:nvPr/>
        </p:nvSpPr>
        <p:spPr>
          <a:xfrm rot="10800000" flipH="1" flipV="1">
            <a:off x="4386168" y="6239016"/>
            <a:ext cx="338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27</a:t>
            </a:r>
            <a:endParaRPr lang="en-US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285501" y="293360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3" name="ZoneTexte 52"/>
          <p:cNvSpPr txBox="1"/>
          <p:nvPr/>
        </p:nvSpPr>
        <p:spPr>
          <a:xfrm>
            <a:off x="249028" y="1164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</a:t>
            </a:r>
            <a:endParaRPr lang="en-US" dirty="0"/>
          </a:p>
        </p:txBody>
      </p:sp>
      <p:graphicFrame>
        <p:nvGraphicFramePr>
          <p:cNvPr id="55" name="Graphique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514601"/>
              </p:ext>
            </p:extLst>
          </p:nvPr>
        </p:nvGraphicFramePr>
        <p:xfrm>
          <a:off x="527471" y="1062067"/>
          <a:ext cx="3139853" cy="195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2" name="ZoneTexte 41"/>
          <p:cNvSpPr txBox="1"/>
          <p:nvPr/>
        </p:nvSpPr>
        <p:spPr>
          <a:xfrm>
            <a:off x="1370048" y="1098940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 T cells CD3/CD28</a:t>
            </a:r>
            <a:endParaRPr lang="en-US" sz="1200" b="1" dirty="0"/>
          </a:p>
        </p:txBody>
      </p:sp>
      <p:sp>
        <p:nvSpPr>
          <p:cNvPr id="56" name="ZoneTexte 55"/>
          <p:cNvSpPr txBox="1"/>
          <p:nvPr/>
        </p:nvSpPr>
        <p:spPr>
          <a:xfrm rot="16200000">
            <a:off x="-73194" y="1775682"/>
            <a:ext cx="1227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% T cell survival </a:t>
            </a:r>
            <a:endParaRPr lang="en-US" sz="1200"/>
          </a:p>
        </p:txBody>
      </p:sp>
      <p:sp>
        <p:nvSpPr>
          <p:cNvPr id="57" name="ZoneTexte 56"/>
          <p:cNvSpPr txBox="1"/>
          <p:nvPr/>
        </p:nvSpPr>
        <p:spPr>
          <a:xfrm>
            <a:off x="243539" y="9114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61" name="Image 60">
            <a:extLst>
              <a:ext uri="{FF2B5EF4-FFF2-40B4-BE49-F238E27FC236}">
                <a16:creationId xmlns="" xmlns:a16="http://schemas.microsoft.com/office/drawing/2014/main" id="{1BB1418C-CF29-4097-AB33-C61E7AE57B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4606" y="5467305"/>
            <a:ext cx="1113711" cy="1270081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="" xmlns:a16="http://schemas.microsoft.com/office/drawing/2014/main" id="{F03218F7-4BAE-4137-8111-8D94EB2CB0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79849" y="5456310"/>
            <a:ext cx="1068276" cy="1270299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="" xmlns:a16="http://schemas.microsoft.com/office/drawing/2014/main" id="{D13707B9-D853-4898-AEEF-32E8969C9A5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62430" y="6537050"/>
            <a:ext cx="1081813" cy="1266039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="" xmlns:a16="http://schemas.microsoft.com/office/drawing/2014/main" id="{88C3A18C-2BE3-4406-9CE6-AC2293BEB85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90288" y="6543035"/>
            <a:ext cx="1081540" cy="1266257"/>
          </a:xfrm>
          <a:prstGeom prst="rect">
            <a:avLst/>
          </a:prstGeom>
        </p:spPr>
      </p:pic>
      <p:graphicFrame>
        <p:nvGraphicFramePr>
          <p:cNvPr id="65" name="Graphique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8062056"/>
              </p:ext>
            </p:extLst>
          </p:nvPr>
        </p:nvGraphicFramePr>
        <p:xfrm>
          <a:off x="3539320" y="2944267"/>
          <a:ext cx="2895897" cy="222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66" name="Graphique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058096"/>
              </p:ext>
            </p:extLst>
          </p:nvPr>
        </p:nvGraphicFramePr>
        <p:xfrm>
          <a:off x="663087" y="2959795"/>
          <a:ext cx="2590908" cy="2253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59" name="ZoneTexte 58"/>
          <p:cNvSpPr txBox="1"/>
          <p:nvPr/>
        </p:nvSpPr>
        <p:spPr>
          <a:xfrm rot="16200000">
            <a:off x="-154928" y="3888157"/>
            <a:ext cx="1429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Cell </a:t>
            </a:r>
            <a:r>
              <a:rPr lang="en-US" sz="1200" smtClean="0"/>
              <a:t>numbers (x1E4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60" name="ZoneTexte 59"/>
          <p:cNvSpPr txBox="1"/>
          <p:nvPr/>
        </p:nvSpPr>
        <p:spPr>
          <a:xfrm>
            <a:off x="1420424" y="3102494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 cells IL-7</a:t>
            </a:r>
            <a:endParaRPr lang="en-US" sz="1200" b="1" dirty="0"/>
          </a:p>
        </p:txBody>
      </p:sp>
      <p:sp>
        <p:nvSpPr>
          <p:cNvPr id="67" name="ZoneTexte 66"/>
          <p:cNvSpPr txBox="1"/>
          <p:nvPr/>
        </p:nvSpPr>
        <p:spPr>
          <a:xfrm>
            <a:off x="225698" y="566463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graphicFrame>
        <p:nvGraphicFramePr>
          <p:cNvPr id="68" name="Graphique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215013"/>
              </p:ext>
            </p:extLst>
          </p:nvPr>
        </p:nvGraphicFramePr>
        <p:xfrm>
          <a:off x="3575317" y="1035681"/>
          <a:ext cx="2622679" cy="217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69" name="ZoneTexte 68"/>
          <p:cNvSpPr txBox="1"/>
          <p:nvPr/>
        </p:nvSpPr>
        <p:spPr>
          <a:xfrm rot="16200000">
            <a:off x="2791843" y="1809620"/>
            <a:ext cx="1429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Cell </a:t>
            </a:r>
            <a:r>
              <a:rPr lang="en-US" sz="1200" smtClean="0"/>
              <a:t>numbers (x1E4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70" name="ZoneTexte 69"/>
          <p:cNvSpPr txBox="1"/>
          <p:nvPr/>
        </p:nvSpPr>
        <p:spPr>
          <a:xfrm>
            <a:off x="3216331" y="292806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71" name="ZoneTexte 70"/>
          <p:cNvSpPr txBox="1"/>
          <p:nvPr/>
        </p:nvSpPr>
        <p:spPr>
          <a:xfrm rot="10800000" flipH="1" flipV="1">
            <a:off x="4734098" y="5684861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0.4</a:t>
            </a:r>
            <a:endParaRPr lang="en-US" sz="1100" dirty="0"/>
          </a:p>
        </p:txBody>
      </p:sp>
      <p:sp>
        <p:nvSpPr>
          <p:cNvPr id="72" name="ZoneTexte 71"/>
          <p:cNvSpPr txBox="1"/>
          <p:nvPr/>
        </p:nvSpPr>
        <p:spPr>
          <a:xfrm rot="10800000" flipH="1" flipV="1">
            <a:off x="5344772" y="5674492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47</a:t>
            </a:r>
            <a:endParaRPr lang="en-US" sz="1100" dirty="0"/>
          </a:p>
        </p:txBody>
      </p:sp>
      <p:sp>
        <p:nvSpPr>
          <p:cNvPr id="73" name="ZoneTexte 72"/>
          <p:cNvSpPr txBox="1"/>
          <p:nvPr/>
        </p:nvSpPr>
        <p:spPr>
          <a:xfrm rot="10800000" flipH="1" flipV="1">
            <a:off x="5365825" y="6239017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52</a:t>
            </a:r>
            <a:endParaRPr lang="en-US" sz="1100" dirty="0"/>
          </a:p>
        </p:txBody>
      </p:sp>
      <p:sp>
        <p:nvSpPr>
          <p:cNvPr id="74" name="ZoneTexte 73"/>
          <p:cNvSpPr txBox="1"/>
          <p:nvPr/>
        </p:nvSpPr>
        <p:spPr>
          <a:xfrm rot="10800000" flipH="1" flipV="1">
            <a:off x="5648701" y="5666706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1</a:t>
            </a:r>
            <a:endParaRPr lang="en-US" sz="1100" dirty="0"/>
          </a:p>
        </p:txBody>
      </p:sp>
      <p:sp>
        <p:nvSpPr>
          <p:cNvPr id="75" name="ZoneTexte 74"/>
          <p:cNvSpPr txBox="1"/>
          <p:nvPr/>
        </p:nvSpPr>
        <p:spPr>
          <a:xfrm rot="10800000" flipH="1" flipV="1">
            <a:off x="6250700" y="5694614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51</a:t>
            </a:r>
            <a:endParaRPr lang="en-US" sz="1100" dirty="0"/>
          </a:p>
        </p:txBody>
      </p:sp>
      <p:sp>
        <p:nvSpPr>
          <p:cNvPr id="76" name="ZoneTexte 75"/>
          <p:cNvSpPr txBox="1"/>
          <p:nvPr/>
        </p:nvSpPr>
        <p:spPr>
          <a:xfrm rot="10800000" flipH="1" flipV="1">
            <a:off x="6247031" y="6258806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48</a:t>
            </a:r>
            <a:endParaRPr lang="en-US" sz="1100" dirty="0"/>
          </a:p>
        </p:txBody>
      </p:sp>
      <p:sp>
        <p:nvSpPr>
          <p:cNvPr id="77" name="ZoneTexte 76"/>
          <p:cNvSpPr txBox="1"/>
          <p:nvPr/>
        </p:nvSpPr>
        <p:spPr>
          <a:xfrm rot="10800000" flipH="1" flipV="1">
            <a:off x="4719575" y="6762379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0.3</a:t>
            </a:r>
            <a:endParaRPr lang="en-US" sz="1100" dirty="0"/>
          </a:p>
        </p:txBody>
      </p:sp>
      <p:sp>
        <p:nvSpPr>
          <p:cNvPr id="78" name="ZoneTexte 77"/>
          <p:cNvSpPr txBox="1"/>
          <p:nvPr/>
        </p:nvSpPr>
        <p:spPr>
          <a:xfrm rot="10800000" flipH="1" flipV="1">
            <a:off x="5330249" y="6752010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39</a:t>
            </a:r>
            <a:endParaRPr lang="en-US" sz="1100" dirty="0"/>
          </a:p>
        </p:txBody>
      </p:sp>
      <p:sp>
        <p:nvSpPr>
          <p:cNvPr id="79" name="ZoneTexte 78"/>
          <p:cNvSpPr txBox="1"/>
          <p:nvPr/>
        </p:nvSpPr>
        <p:spPr>
          <a:xfrm rot="10800000" flipH="1" flipV="1">
            <a:off x="5351302" y="7316535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60</a:t>
            </a:r>
            <a:endParaRPr lang="en-US" sz="1100" dirty="0"/>
          </a:p>
        </p:txBody>
      </p:sp>
      <p:sp>
        <p:nvSpPr>
          <p:cNvPr id="80" name="ZoneTexte 79"/>
          <p:cNvSpPr txBox="1"/>
          <p:nvPr/>
        </p:nvSpPr>
        <p:spPr>
          <a:xfrm rot="10800000" flipH="1" flipV="1">
            <a:off x="5640026" y="6743115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0.1</a:t>
            </a:r>
            <a:endParaRPr lang="en-US" sz="1100" dirty="0"/>
          </a:p>
        </p:txBody>
      </p:sp>
      <p:sp>
        <p:nvSpPr>
          <p:cNvPr id="81" name="ZoneTexte 80"/>
          <p:cNvSpPr txBox="1"/>
          <p:nvPr/>
        </p:nvSpPr>
        <p:spPr>
          <a:xfrm rot="10800000" flipH="1" flipV="1">
            <a:off x="6217974" y="6751386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40</a:t>
            </a:r>
            <a:endParaRPr lang="en-US" sz="1100" dirty="0"/>
          </a:p>
        </p:txBody>
      </p:sp>
      <p:sp>
        <p:nvSpPr>
          <p:cNvPr id="82" name="ZoneTexte 81"/>
          <p:cNvSpPr txBox="1"/>
          <p:nvPr/>
        </p:nvSpPr>
        <p:spPr>
          <a:xfrm rot="10800000" flipH="1" flipV="1">
            <a:off x="6271753" y="7297271"/>
            <a:ext cx="376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52</a:t>
            </a:r>
            <a:endParaRPr lang="en-US" sz="1100" dirty="0"/>
          </a:p>
        </p:txBody>
      </p:sp>
      <p:sp>
        <p:nvSpPr>
          <p:cNvPr id="84" name="ZoneTexte 83"/>
          <p:cNvSpPr txBox="1"/>
          <p:nvPr/>
        </p:nvSpPr>
        <p:spPr>
          <a:xfrm>
            <a:off x="4451966" y="4988333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CD4 </a:t>
            </a:r>
            <a:endParaRPr lang="en-US" sz="1200" dirty="0"/>
          </a:p>
        </p:txBody>
      </p:sp>
      <p:sp>
        <p:nvSpPr>
          <p:cNvPr id="85" name="ZoneTexte 84"/>
          <p:cNvSpPr txBox="1"/>
          <p:nvPr/>
        </p:nvSpPr>
        <p:spPr>
          <a:xfrm>
            <a:off x="5577795" y="499413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CD8 </a:t>
            </a:r>
            <a:endParaRPr lang="en-US" sz="1200" dirty="0"/>
          </a:p>
        </p:txBody>
      </p:sp>
      <p:cxnSp>
        <p:nvCxnSpPr>
          <p:cNvPr id="86" name="Connecteur droit 85"/>
          <p:cNvCxnSpPr/>
          <p:nvPr/>
        </p:nvCxnSpPr>
        <p:spPr>
          <a:xfrm>
            <a:off x="4034924" y="5017385"/>
            <a:ext cx="1026727" cy="6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>
            <a:off x="5249765" y="5017297"/>
            <a:ext cx="1026727" cy="6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 rot="16200000">
            <a:off x="2756709" y="3966323"/>
            <a:ext cx="131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% CD4/CD8 T cells</a:t>
            </a:r>
            <a:endParaRPr lang="en-US" sz="1200"/>
          </a:p>
        </p:txBody>
      </p:sp>
      <p:sp>
        <p:nvSpPr>
          <p:cNvPr id="54" name="ZoneTexte 53"/>
          <p:cNvSpPr txBox="1"/>
          <p:nvPr/>
        </p:nvSpPr>
        <p:spPr>
          <a:xfrm>
            <a:off x="1051048" y="564828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41</a:t>
            </a:r>
            <a:endParaRPr lang="en-US" sz="1100" dirty="0"/>
          </a:p>
        </p:txBody>
      </p:sp>
      <p:sp>
        <p:nvSpPr>
          <p:cNvPr id="87" name="ZoneTexte 86"/>
          <p:cNvSpPr txBox="1"/>
          <p:nvPr/>
        </p:nvSpPr>
        <p:spPr>
          <a:xfrm>
            <a:off x="1634578" y="5674493"/>
            <a:ext cx="612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29</a:t>
            </a:r>
            <a:endParaRPr lang="en-US" sz="1100" dirty="0"/>
          </a:p>
        </p:txBody>
      </p:sp>
      <p:sp>
        <p:nvSpPr>
          <p:cNvPr id="88" name="ZoneTexte 87"/>
          <p:cNvSpPr txBox="1"/>
          <p:nvPr/>
        </p:nvSpPr>
        <p:spPr>
          <a:xfrm>
            <a:off x="1662948" y="6239016"/>
            <a:ext cx="612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30</a:t>
            </a:r>
            <a:endParaRPr lang="en-US" sz="1100" dirty="0"/>
          </a:p>
        </p:txBody>
      </p:sp>
      <p:sp>
        <p:nvSpPr>
          <p:cNvPr id="90" name="ZoneTexte 89"/>
          <p:cNvSpPr txBox="1"/>
          <p:nvPr/>
        </p:nvSpPr>
        <p:spPr>
          <a:xfrm>
            <a:off x="1951245" y="5652673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34</a:t>
            </a:r>
            <a:endParaRPr lang="en-US" sz="1100" dirty="0"/>
          </a:p>
        </p:txBody>
      </p:sp>
      <p:sp>
        <p:nvSpPr>
          <p:cNvPr id="91" name="ZoneTexte 90"/>
          <p:cNvSpPr txBox="1"/>
          <p:nvPr/>
        </p:nvSpPr>
        <p:spPr>
          <a:xfrm>
            <a:off x="2534775" y="5678885"/>
            <a:ext cx="612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29</a:t>
            </a:r>
            <a:endParaRPr lang="en-US" sz="1100" dirty="0"/>
          </a:p>
        </p:txBody>
      </p:sp>
      <p:sp>
        <p:nvSpPr>
          <p:cNvPr id="92" name="ZoneTexte 91"/>
          <p:cNvSpPr txBox="1"/>
          <p:nvPr/>
        </p:nvSpPr>
        <p:spPr>
          <a:xfrm>
            <a:off x="2563145" y="6243408"/>
            <a:ext cx="612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37</a:t>
            </a:r>
            <a:endParaRPr lang="en-US" sz="1100" dirty="0"/>
          </a:p>
        </p:txBody>
      </p:sp>
      <p:pic>
        <p:nvPicPr>
          <p:cNvPr id="58" name="Image 5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97481" y="413624"/>
            <a:ext cx="1779335" cy="534588"/>
          </a:xfrm>
          <a:prstGeom prst="rect">
            <a:avLst/>
          </a:prstGeom>
        </p:spPr>
      </p:pic>
      <p:sp>
        <p:nvSpPr>
          <p:cNvPr id="83" name="ZoneTexte 82"/>
          <p:cNvSpPr txBox="1"/>
          <p:nvPr/>
        </p:nvSpPr>
        <p:spPr>
          <a:xfrm>
            <a:off x="1077170" y="179357"/>
            <a:ext cx="1485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NT           d3        d10</a:t>
            </a:r>
            <a:endParaRPr lang="en-US" sz="1200"/>
          </a:p>
        </p:txBody>
      </p:sp>
      <p:sp>
        <p:nvSpPr>
          <p:cNvPr id="95" name="ZoneTexte 94"/>
          <p:cNvSpPr txBox="1"/>
          <p:nvPr/>
        </p:nvSpPr>
        <p:spPr>
          <a:xfrm>
            <a:off x="2690676" y="479410"/>
            <a:ext cx="426880" cy="37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800</a:t>
            </a:r>
            <a:endParaRPr lang="fr-FR" sz="1000" dirty="0"/>
          </a:p>
        </p:txBody>
      </p:sp>
      <p:sp>
        <p:nvSpPr>
          <p:cNvPr id="96" name="ZoneTexte 95"/>
          <p:cNvSpPr txBox="1"/>
          <p:nvPr/>
        </p:nvSpPr>
        <p:spPr>
          <a:xfrm>
            <a:off x="2690676" y="626940"/>
            <a:ext cx="426880" cy="37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600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9948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3 Gráfico"/>
          <p:cNvGraphicFramePr>
            <a:graphicFrameLocks/>
          </p:cNvGraphicFramePr>
          <p:nvPr>
            <p:extLst/>
          </p:nvPr>
        </p:nvGraphicFramePr>
        <p:xfrm>
          <a:off x="3010983" y="4180522"/>
          <a:ext cx="3174244" cy="1929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349897" y="6406963"/>
            <a:ext cx="6036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Supplementary Figure 3.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allow efficient gene editing in human T cell progenitors.  A.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Schematic 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presentation of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the protocol for the differentiation of CD34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+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into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progenitor T cells (pro T) and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addition.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Cells were defrosted and plated in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DL-4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coated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plates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with a cytokine cocktail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for 5 days and then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transduced with MLV or HIV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in the presence of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Vectofusin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B Representative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plots showing differentiation at different time points.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C. Representative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electrophoresis gel of the PCR amplification of the WAS gene on pro-T cells transduced with MLV or HIV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co-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pseudotyped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 with 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BaEV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and VSVG-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gps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(B+V) at day 5 of differentiation with percentage of deletion under each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line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(means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+/- SD MLV B+V n=3, HIV B+V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n=3)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14" name="409 Grupo"/>
          <p:cNvGrpSpPr>
            <a:grpSpLocks/>
          </p:cNvGrpSpPr>
          <p:nvPr/>
        </p:nvGrpSpPr>
        <p:grpSpPr bwMode="auto">
          <a:xfrm>
            <a:off x="473822" y="2293939"/>
            <a:ext cx="3738536" cy="1631942"/>
            <a:chOff x="95445" y="3687087"/>
            <a:chExt cx="5033659" cy="2120625"/>
          </a:xfrm>
        </p:grpSpPr>
        <p:sp>
          <p:nvSpPr>
            <p:cNvPr id="15" name="ZoneTexte 4"/>
            <p:cNvSpPr txBox="1">
              <a:spLocks noChangeArrowheads="1"/>
            </p:cNvSpPr>
            <p:nvPr/>
          </p:nvSpPr>
          <p:spPr bwMode="auto">
            <a:xfrm>
              <a:off x="753231" y="3687087"/>
              <a:ext cx="865931" cy="340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s-ES" sz="1100" u="sng">
                  <a:latin typeface="Arial" panose="020B0604020202020204" pitchFamily="34" charset="0"/>
                  <a:cs typeface="Arial" panose="020B0604020202020204" pitchFamily="34" charset="0"/>
                </a:rPr>
                <a:t>Day 3</a:t>
              </a:r>
            </a:p>
          </p:txBody>
        </p:sp>
        <p:sp>
          <p:nvSpPr>
            <p:cNvPr id="16" name="ZoneTexte 5"/>
            <p:cNvSpPr txBox="1">
              <a:spLocks noChangeArrowheads="1"/>
            </p:cNvSpPr>
            <p:nvPr/>
          </p:nvSpPr>
          <p:spPr bwMode="auto">
            <a:xfrm>
              <a:off x="2446589" y="3687087"/>
              <a:ext cx="865931" cy="340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s-ES" sz="1100" u="sng" dirty="0">
                  <a:latin typeface="Arial" panose="020B0604020202020204" pitchFamily="34" charset="0"/>
                  <a:cs typeface="Arial" panose="020B0604020202020204" pitchFamily="34" charset="0"/>
                </a:rPr>
                <a:t>Day </a:t>
              </a:r>
              <a:r>
                <a:rPr lang="fr-FR" altLang="es-ES" sz="1100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fr-FR" altLang="es-ES" sz="1100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ZoneTexte 6"/>
            <p:cNvSpPr txBox="1">
              <a:spLocks noChangeArrowheads="1"/>
            </p:cNvSpPr>
            <p:nvPr/>
          </p:nvSpPr>
          <p:spPr bwMode="auto">
            <a:xfrm>
              <a:off x="3788694" y="3687087"/>
              <a:ext cx="865931" cy="340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fr-FR" altLang="es-ES" sz="1100" u="sng" dirty="0">
                  <a:latin typeface="Arial" panose="020B0604020202020204" pitchFamily="34" charset="0"/>
                  <a:cs typeface="Arial" panose="020B0604020202020204" pitchFamily="34" charset="0"/>
                </a:rPr>
                <a:t>Day </a:t>
              </a:r>
              <a:r>
                <a:rPr lang="fr-FR" altLang="es-ES" sz="1100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fr-FR" altLang="es-ES" sz="1100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Imag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580" y="4079065"/>
              <a:ext cx="1435142" cy="138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904" y="4050073"/>
              <a:ext cx="1568779" cy="1442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817" y="3998928"/>
              <a:ext cx="1581287" cy="145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ZoneTexte 21"/>
            <p:cNvSpPr txBox="1"/>
            <p:nvPr/>
          </p:nvSpPr>
          <p:spPr>
            <a:xfrm rot="16200000">
              <a:off x="-218335" y="4722935"/>
              <a:ext cx="969551" cy="3419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050" b="1" dirty="0">
                  <a:latin typeface="Arial"/>
                  <a:ea typeface="ＭＳ Ｐゴシック" pitchFamily="-1" charset="-128"/>
                  <a:cs typeface="Arial"/>
                </a:rPr>
                <a:t>CD34+</a:t>
              </a:r>
            </a:p>
          </p:txBody>
        </p:sp>
        <p:sp>
          <p:nvSpPr>
            <p:cNvPr id="22" name="ZoneTexte 24"/>
            <p:cNvSpPr txBox="1"/>
            <p:nvPr/>
          </p:nvSpPr>
          <p:spPr>
            <a:xfrm>
              <a:off x="375333" y="5477652"/>
              <a:ext cx="739558" cy="3300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050" b="1" dirty="0">
                  <a:latin typeface="Arial"/>
                  <a:ea typeface="ＭＳ Ｐゴシック" pitchFamily="-1" charset="-128"/>
                  <a:cs typeface="Arial"/>
                </a:rPr>
                <a:t>CD7+</a:t>
              </a:r>
            </a:p>
          </p:txBody>
        </p:sp>
      </p:grpSp>
      <p:sp>
        <p:nvSpPr>
          <p:cNvPr id="23" name="ZoneTexte 83"/>
          <p:cNvSpPr txBox="1">
            <a:spLocks noChangeArrowheads="1"/>
          </p:cNvSpPr>
          <p:nvPr/>
        </p:nvSpPr>
        <p:spPr bwMode="auto">
          <a:xfrm>
            <a:off x="270442" y="223315"/>
            <a:ext cx="622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A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4" name="ZoneTexte 83"/>
          <p:cNvSpPr txBox="1">
            <a:spLocks noChangeArrowheads="1"/>
          </p:cNvSpPr>
          <p:nvPr/>
        </p:nvSpPr>
        <p:spPr bwMode="auto">
          <a:xfrm>
            <a:off x="277776" y="2144713"/>
            <a:ext cx="622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B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5" name="ZoneTexte 83"/>
          <p:cNvSpPr txBox="1">
            <a:spLocks noChangeArrowheads="1"/>
          </p:cNvSpPr>
          <p:nvPr/>
        </p:nvSpPr>
        <p:spPr bwMode="auto">
          <a:xfrm>
            <a:off x="276189" y="4268334"/>
            <a:ext cx="623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+mn-lt"/>
                <a:cs typeface="Arial" panose="020B0604020202020204" pitchFamily="34" charset="0"/>
              </a:rPr>
              <a:t>C</a:t>
            </a:r>
            <a:endParaRPr lang="fr-FR" altLang="es-E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TextBox 297"/>
          <p:cNvSpPr txBox="1">
            <a:spLocks noChangeArrowheads="1"/>
          </p:cNvSpPr>
          <p:nvPr/>
        </p:nvSpPr>
        <p:spPr bwMode="auto">
          <a:xfrm>
            <a:off x="143583" y="1682676"/>
            <a:ext cx="12188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s-E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CD34+ </a:t>
            </a:r>
            <a:r>
              <a:rPr lang="fr-FR" altLang="es-ES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fr-FR" altLang="es-E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altLang="es-E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97"/>
          <p:cNvSpPr txBox="1">
            <a:spLocks noChangeArrowheads="1"/>
          </p:cNvSpPr>
          <p:nvPr/>
        </p:nvSpPr>
        <p:spPr bwMode="auto">
          <a:xfrm>
            <a:off x="1737257" y="1542867"/>
            <a:ext cx="2075858" cy="46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s-E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DL-4 </a:t>
            </a:r>
            <a:r>
              <a:rPr lang="fr-FR" altLang="es-ES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fr-FR" altLang="es-E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FR" altLang="es-ES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</a:t>
            </a:r>
            <a:r>
              <a:rPr lang="fr-FR" altLang="es-E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s-ES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fr-FR" altLang="es-E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culture</a:t>
            </a:r>
          </a:p>
          <a:p>
            <a:pPr algn="ctr" eaLnBrk="1" hangingPunct="1"/>
            <a:r>
              <a:rPr lang="fr-FR" altLang="es-E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SCF/TPO/Flt-3L/IL7</a:t>
            </a:r>
            <a:endParaRPr lang="fr-FR" altLang="es-E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er 335"/>
          <p:cNvGrpSpPr>
            <a:grpSpLocks/>
          </p:cNvGrpSpPr>
          <p:nvPr/>
        </p:nvGrpSpPr>
        <p:grpSpPr bwMode="auto">
          <a:xfrm>
            <a:off x="349898" y="1014160"/>
            <a:ext cx="632444" cy="479425"/>
            <a:chOff x="347129" y="1988469"/>
            <a:chExt cx="703694" cy="689655"/>
          </a:xfrm>
        </p:grpSpPr>
        <p:sp>
          <p:nvSpPr>
            <p:cNvPr id="48" name="Oval 415"/>
            <p:cNvSpPr>
              <a:spLocks noChangeArrowheads="1"/>
            </p:cNvSpPr>
            <p:nvPr/>
          </p:nvSpPr>
          <p:spPr bwMode="auto">
            <a:xfrm flipH="1" flipV="1">
              <a:off x="394820" y="1988469"/>
              <a:ext cx="173102" cy="166704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49" name="Oval 415"/>
            <p:cNvSpPr>
              <a:spLocks noChangeArrowheads="1"/>
            </p:cNvSpPr>
            <p:nvPr/>
          </p:nvSpPr>
          <p:spPr bwMode="auto">
            <a:xfrm flipH="1" flipV="1">
              <a:off x="546726" y="2141471"/>
              <a:ext cx="174869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0" name="Oval 415"/>
            <p:cNvSpPr>
              <a:spLocks noChangeArrowheads="1"/>
            </p:cNvSpPr>
            <p:nvPr/>
          </p:nvSpPr>
          <p:spPr bwMode="auto">
            <a:xfrm flipH="1" flipV="1">
              <a:off x="658006" y="2061545"/>
              <a:ext cx="174867" cy="166704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1" name="Oval 415"/>
            <p:cNvSpPr>
              <a:spLocks noChangeArrowheads="1"/>
            </p:cNvSpPr>
            <p:nvPr/>
          </p:nvSpPr>
          <p:spPr bwMode="auto">
            <a:xfrm flipH="1" flipV="1">
              <a:off x="546726" y="2360699"/>
              <a:ext cx="174869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2" name="Oval 415"/>
            <p:cNvSpPr>
              <a:spLocks noChangeArrowheads="1"/>
            </p:cNvSpPr>
            <p:nvPr/>
          </p:nvSpPr>
          <p:spPr bwMode="auto">
            <a:xfrm flipH="1" flipV="1">
              <a:off x="347129" y="2280773"/>
              <a:ext cx="173102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3" name="Oval 415"/>
            <p:cNvSpPr>
              <a:spLocks noChangeArrowheads="1"/>
            </p:cNvSpPr>
            <p:nvPr/>
          </p:nvSpPr>
          <p:spPr bwMode="auto">
            <a:xfrm flipH="1" flipV="1">
              <a:off x="546726" y="2141471"/>
              <a:ext cx="174869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4" name="Oval 415"/>
            <p:cNvSpPr>
              <a:spLocks noChangeArrowheads="1"/>
            </p:cNvSpPr>
            <p:nvPr/>
          </p:nvSpPr>
          <p:spPr bwMode="auto">
            <a:xfrm flipH="1" flipV="1">
              <a:off x="877721" y="2217520"/>
              <a:ext cx="173102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5" name="Oval 415"/>
            <p:cNvSpPr>
              <a:spLocks noChangeArrowheads="1"/>
            </p:cNvSpPr>
            <p:nvPr/>
          </p:nvSpPr>
          <p:spPr bwMode="auto">
            <a:xfrm flipH="1" flipV="1">
              <a:off x="811677" y="2214547"/>
              <a:ext cx="173102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6" name="Oval 415"/>
            <p:cNvSpPr>
              <a:spLocks noChangeArrowheads="1"/>
            </p:cNvSpPr>
            <p:nvPr/>
          </p:nvSpPr>
          <p:spPr bwMode="auto">
            <a:xfrm flipH="1" flipV="1">
              <a:off x="700398" y="2513703"/>
              <a:ext cx="173102" cy="164421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  <p:sp>
          <p:nvSpPr>
            <p:cNvPr id="57" name="Oval 415"/>
            <p:cNvSpPr>
              <a:spLocks noChangeArrowheads="1"/>
            </p:cNvSpPr>
            <p:nvPr/>
          </p:nvSpPr>
          <p:spPr bwMode="auto">
            <a:xfrm flipH="1" flipV="1">
              <a:off x="499035" y="2431492"/>
              <a:ext cx="174867" cy="166704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4F6228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kern="0" dirty="0">
                <a:solidFill>
                  <a:prstClr val="white"/>
                </a:solidFill>
                <a:latin typeface="Arial"/>
                <a:ea typeface="+mn-ea"/>
                <a:cs typeface="Arial"/>
              </a:endParaRPr>
            </a:p>
          </p:txBody>
        </p:sp>
      </p:grpSp>
      <p:cxnSp>
        <p:nvCxnSpPr>
          <p:cNvPr id="41" name="Connecteur droit avec flèche 448"/>
          <p:cNvCxnSpPr>
            <a:cxnSpLocks noChangeShapeType="1"/>
          </p:cNvCxnSpPr>
          <p:nvPr/>
        </p:nvCxnSpPr>
        <p:spPr bwMode="auto">
          <a:xfrm>
            <a:off x="1095315" y="1231647"/>
            <a:ext cx="627062" cy="1588"/>
          </a:xfrm>
          <a:prstGeom prst="straightConnector1">
            <a:avLst/>
          </a:prstGeom>
          <a:noFill/>
          <a:ln w="25400">
            <a:solidFill>
              <a:srgbClr val="404040"/>
            </a:solidFill>
            <a:round/>
            <a:headEnd/>
            <a:tailEnd type="arrow" w="med" len="med"/>
          </a:ln>
          <a:effectLst/>
        </p:spPr>
      </p:cxnSp>
      <p:cxnSp>
        <p:nvCxnSpPr>
          <p:cNvPr id="42" name="Connecteur droit avec flèche 448"/>
          <p:cNvCxnSpPr>
            <a:cxnSpLocks noChangeShapeType="1"/>
          </p:cNvCxnSpPr>
          <p:nvPr/>
        </p:nvCxnSpPr>
        <p:spPr bwMode="auto">
          <a:xfrm>
            <a:off x="3889315" y="1269747"/>
            <a:ext cx="1961919" cy="3175"/>
          </a:xfrm>
          <a:prstGeom prst="straightConnector1">
            <a:avLst/>
          </a:prstGeom>
          <a:noFill/>
          <a:ln w="25400">
            <a:solidFill>
              <a:srgbClr val="404040"/>
            </a:solidFill>
            <a:round/>
            <a:headEnd/>
            <a:tailEnd type="arrow" w="med" len="med"/>
          </a:ln>
          <a:effectLst/>
        </p:spPr>
      </p:cxnSp>
      <p:cxnSp>
        <p:nvCxnSpPr>
          <p:cNvPr id="44" name="Connecteur droit avec flèche 43"/>
          <p:cNvCxnSpPr>
            <a:cxnSpLocks noChangeShapeType="1"/>
          </p:cNvCxnSpPr>
          <p:nvPr/>
        </p:nvCxnSpPr>
        <p:spPr bwMode="auto">
          <a:xfrm rot="5400000">
            <a:off x="4791214" y="1031622"/>
            <a:ext cx="506412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/>
        </p:spPr>
      </p:cxnSp>
      <p:sp>
        <p:nvSpPr>
          <p:cNvPr id="45" name="ZoneTexte 302"/>
          <p:cNvSpPr txBox="1">
            <a:spLocks noChangeArrowheads="1"/>
          </p:cNvSpPr>
          <p:nvPr/>
        </p:nvSpPr>
        <p:spPr bwMode="auto">
          <a:xfrm>
            <a:off x="3772318" y="852907"/>
            <a:ext cx="13840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fr-FR" altLang="es-ES" sz="1200" dirty="0" err="1" smtClean="0"/>
              <a:t>day</a:t>
            </a:r>
            <a:r>
              <a:rPr lang="fr-FR" altLang="es-ES" sz="1200" dirty="0" smtClean="0"/>
              <a:t> 5</a:t>
            </a:r>
          </a:p>
          <a:p>
            <a:pPr algn="ctr" eaLnBrk="1" hangingPunct="1"/>
            <a:r>
              <a:rPr lang="fr-FR" altLang="es-ES" sz="1200" dirty="0" err="1" smtClean="0"/>
              <a:t>differentiation</a:t>
            </a:r>
            <a:endParaRPr lang="fr-FR" altLang="es-ES" sz="1200" dirty="0"/>
          </a:p>
        </p:txBody>
      </p:sp>
      <p:sp>
        <p:nvSpPr>
          <p:cNvPr id="46" name="ZoneTexte 34"/>
          <p:cNvSpPr txBox="1">
            <a:spLocks noChangeArrowheads="1"/>
          </p:cNvSpPr>
          <p:nvPr/>
        </p:nvSpPr>
        <p:spPr bwMode="auto">
          <a:xfrm>
            <a:off x="3511274" y="1295954"/>
            <a:ext cx="20062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 cell </a:t>
            </a:r>
            <a:endParaRPr lang="en-US" altLang="es-E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Progenitors </a:t>
            </a:r>
            <a:endParaRPr lang="en-US" alt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7711" y="1037732"/>
            <a:ext cx="2078916" cy="499915"/>
          </a:xfrm>
          <a:prstGeom prst="rect">
            <a:avLst/>
          </a:prstGeom>
        </p:spPr>
      </p:pic>
      <p:grpSp>
        <p:nvGrpSpPr>
          <p:cNvPr id="58" name="Grupo 4"/>
          <p:cNvGrpSpPr/>
          <p:nvPr/>
        </p:nvGrpSpPr>
        <p:grpSpPr>
          <a:xfrm>
            <a:off x="372396" y="4325094"/>
            <a:ext cx="2452648" cy="1553233"/>
            <a:chOff x="4191502" y="2129825"/>
            <a:chExt cx="2452648" cy="1553233"/>
          </a:xfrm>
        </p:grpSpPr>
        <p:grpSp>
          <p:nvGrpSpPr>
            <p:cNvPr id="59" name="Grouper 343"/>
            <p:cNvGrpSpPr>
              <a:grpSpLocks/>
            </p:cNvGrpSpPr>
            <p:nvPr/>
          </p:nvGrpSpPr>
          <p:grpSpPr bwMode="auto">
            <a:xfrm>
              <a:off x="4794583" y="2129825"/>
              <a:ext cx="1849566" cy="1553233"/>
              <a:chOff x="2293092" y="4460295"/>
              <a:chExt cx="1849915" cy="1553648"/>
            </a:xfrm>
          </p:grpSpPr>
          <p:grpSp>
            <p:nvGrpSpPr>
              <p:cNvPr id="66" name="18 Grupo"/>
              <p:cNvGrpSpPr>
                <a:grpSpLocks/>
              </p:cNvGrpSpPr>
              <p:nvPr/>
            </p:nvGrpSpPr>
            <p:grpSpPr bwMode="auto">
              <a:xfrm>
                <a:off x="2293092" y="4460365"/>
                <a:ext cx="1849915" cy="1553578"/>
                <a:chOff x="4283968" y="2206691"/>
                <a:chExt cx="2197786" cy="1880712"/>
              </a:xfrm>
            </p:grpSpPr>
            <p:sp>
              <p:nvSpPr>
                <p:cNvPr id="68" name="51 CuadroTexto"/>
                <p:cNvSpPr txBox="1">
                  <a:spLocks noChangeArrowheads="1"/>
                </p:cNvSpPr>
                <p:nvPr/>
              </p:nvSpPr>
              <p:spPr bwMode="auto">
                <a:xfrm>
                  <a:off x="4283968" y="2337095"/>
                  <a:ext cx="504055" cy="3725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es-ES" altLang="es-ES" sz="1400" dirty="0"/>
                    <a:t>NT</a:t>
                  </a:r>
                </a:p>
              </p:txBody>
            </p:sp>
            <p:sp>
              <p:nvSpPr>
                <p:cNvPr id="69" name="52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028882" y="2206691"/>
                  <a:ext cx="648071" cy="6333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es-ES" altLang="es-ES" sz="1400" dirty="0"/>
                    <a:t>MLV</a:t>
                  </a:r>
                </a:p>
                <a:p>
                  <a:pPr eaLnBrk="1" hangingPunct="1"/>
                  <a:r>
                    <a:rPr lang="es-ES" altLang="es-ES" sz="1400" dirty="0"/>
                    <a:t>B+V</a:t>
                  </a:r>
                </a:p>
              </p:txBody>
            </p:sp>
            <p:sp>
              <p:nvSpPr>
                <p:cNvPr id="70" name="55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761675" y="3714818"/>
                  <a:ext cx="720079" cy="3725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es-ES" altLang="es-ES" sz="1400" dirty="0" smtClean="0"/>
                    <a:t>8%</a:t>
                  </a:r>
                  <a:endParaRPr lang="es-ES" altLang="es-ES" sz="1400" dirty="0"/>
                </a:p>
              </p:txBody>
            </p:sp>
          </p:grpSp>
          <p:sp>
            <p:nvSpPr>
              <p:cNvPr id="67" name="12 CuadroTexto"/>
              <p:cNvSpPr txBox="1">
                <a:spLocks noChangeArrowheads="1"/>
              </p:cNvSpPr>
              <p:nvPr/>
            </p:nvSpPr>
            <p:spPr bwMode="auto">
              <a:xfrm>
                <a:off x="3601554" y="4460295"/>
                <a:ext cx="476803" cy="52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s-ES" altLang="es-ES" sz="1400" dirty="0" smtClean="0"/>
                  <a:t>HIVB+V</a:t>
                </a:r>
                <a:endParaRPr lang="es-ES" altLang="es-ES" sz="1400" dirty="0"/>
              </a:p>
            </p:txBody>
          </p:sp>
        </p:grpSp>
        <p:sp>
          <p:nvSpPr>
            <p:cNvPr id="60" name="9 CuadroTexto"/>
            <p:cNvSpPr txBox="1">
              <a:spLocks noChangeArrowheads="1"/>
            </p:cNvSpPr>
            <p:nvPr/>
          </p:nvSpPr>
          <p:spPr bwMode="auto">
            <a:xfrm>
              <a:off x="4191502" y="3015671"/>
              <a:ext cx="6964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s-ES" altLang="es-ES" sz="1200" dirty="0"/>
                <a:t>647</a:t>
              </a:r>
            </a:p>
          </p:txBody>
        </p:sp>
        <p:sp>
          <p:nvSpPr>
            <p:cNvPr id="61" name="10 CuadroTexto"/>
            <p:cNvSpPr txBox="1">
              <a:spLocks noChangeArrowheads="1"/>
            </p:cNvSpPr>
            <p:nvPr/>
          </p:nvSpPr>
          <p:spPr bwMode="auto">
            <a:xfrm>
              <a:off x="4191502" y="2801596"/>
              <a:ext cx="6964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s-ES" altLang="es-ES" sz="1200" dirty="0"/>
                <a:t>811</a:t>
              </a:r>
            </a:p>
          </p:txBody>
        </p:sp>
        <p:grpSp>
          <p:nvGrpSpPr>
            <p:cNvPr id="62" name="Grupo 3"/>
            <p:cNvGrpSpPr/>
            <p:nvPr/>
          </p:nvGrpSpPr>
          <p:grpSpPr>
            <a:xfrm>
              <a:off x="4692611" y="2652366"/>
              <a:ext cx="1951539" cy="683258"/>
              <a:chOff x="4665665" y="3798277"/>
              <a:chExt cx="2456331" cy="1414020"/>
            </a:xfrm>
          </p:grpSpPr>
          <p:pic>
            <p:nvPicPr>
              <p:cNvPr id="64" name="Imagen 17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4000"/>
                        </a14:imgEffect>
                      </a14:imgLayer>
                    </a14:imgProps>
                  </a:ext>
                </a:extLst>
              </a:blip>
              <a:srcRect l="20490" t="26196" r="73768" b="55419"/>
              <a:stretch/>
            </p:blipFill>
            <p:spPr>
              <a:xfrm>
                <a:off x="4665665" y="3798277"/>
                <a:ext cx="785566" cy="1414020"/>
              </a:xfrm>
              <a:prstGeom prst="rect">
                <a:avLst/>
              </a:prstGeom>
            </p:spPr>
          </p:pic>
          <p:pic>
            <p:nvPicPr>
              <p:cNvPr id="65" name="Imagen 175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1000" contrast="48000"/>
                        </a14:imgEffect>
                      </a14:imgLayer>
                    </a14:imgProps>
                  </a:ext>
                </a:extLst>
              </a:blip>
              <a:srcRect l="42905" t="25452" r="45265" b="55754"/>
              <a:stretch/>
            </p:blipFill>
            <p:spPr>
              <a:xfrm>
                <a:off x="5539154" y="3798277"/>
                <a:ext cx="1582842" cy="1413802"/>
              </a:xfrm>
              <a:prstGeom prst="rect">
                <a:avLst/>
              </a:prstGeom>
            </p:spPr>
          </p:pic>
        </p:grpSp>
        <p:sp>
          <p:nvSpPr>
            <p:cNvPr id="63" name="55 CuadroTexto"/>
            <p:cNvSpPr txBox="1">
              <a:spLocks noChangeArrowheads="1"/>
            </p:cNvSpPr>
            <p:nvPr/>
          </p:nvSpPr>
          <p:spPr bwMode="auto">
            <a:xfrm>
              <a:off x="5391173" y="3375363"/>
              <a:ext cx="605989" cy="307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s-ES" altLang="es-ES" sz="1400" dirty="0" smtClean="0"/>
                <a:t>12%</a:t>
              </a:r>
              <a:endParaRPr lang="es-ES" altLang="es-ES" sz="1400" dirty="0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5292848" y="968956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/>
              <a:t>24h</a:t>
            </a:r>
            <a:endParaRPr lang="fr-FR" sz="1200"/>
          </a:p>
        </p:txBody>
      </p:sp>
      <p:sp>
        <p:nvSpPr>
          <p:cNvPr id="6" name="ZoneTexte 5"/>
          <p:cNvSpPr txBox="1"/>
          <p:nvPr/>
        </p:nvSpPr>
        <p:spPr>
          <a:xfrm>
            <a:off x="5872755" y="1054789"/>
            <a:ext cx="939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gDNA</a:t>
            </a:r>
            <a:endParaRPr lang="fr-FR" sz="1200" dirty="0" smtClean="0"/>
          </a:p>
          <a:p>
            <a:r>
              <a:rPr lang="fr-FR" sz="1200" dirty="0" smtClean="0"/>
              <a:t>Extraction</a:t>
            </a:r>
            <a:endParaRPr lang="fr-FR" sz="1200" dirty="0"/>
          </a:p>
        </p:txBody>
      </p:sp>
      <p:pic>
        <p:nvPicPr>
          <p:cNvPr id="71" name="Image 70">
            <a:extLst>
              <a:ext uri="{FF2B5EF4-FFF2-40B4-BE49-F238E27FC236}">
                <a16:creationId xmlns="" xmlns:a16="http://schemas.microsoft.com/office/drawing/2014/main" id="{54C2B853-6D23-8D4E-AE31-1FD5F4037E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85811" y="27461"/>
            <a:ext cx="831694" cy="754871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688639" y="3651062"/>
            <a:ext cx="3491725" cy="95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685116" y="2606890"/>
            <a:ext cx="3523" cy="10581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797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60961" y="1408857"/>
          <a:ext cx="6716075" cy="260539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072218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6081636"/>
                    </a:ext>
                  </a:extLst>
                </a:gridCol>
                <a:gridCol w="1979581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3802116864"/>
                    </a:ext>
                  </a:extLst>
                </a:gridCol>
                <a:gridCol w="695856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2295141473"/>
                    </a:ext>
                  </a:extLst>
                </a:gridCol>
                <a:gridCol w="1968420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1606673728"/>
                    </a:ext>
                  </a:extLst>
                </a:gridCol>
              </a:tblGrid>
              <a:tr h="200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Locus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Off- target sequence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Primers 5’ →  3’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4203500203"/>
                  </a:ext>
                </a:extLst>
              </a:tr>
              <a:tr h="4008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 err="1">
                          <a:effectLst/>
                        </a:rPr>
                        <a:t>Intronic</a:t>
                      </a:r>
                      <a:r>
                        <a:rPr lang="es-ES" sz="1100" dirty="0">
                          <a:effectLst/>
                        </a:rPr>
                        <a:t> </a:t>
                      </a:r>
                      <a:r>
                        <a:rPr lang="es-ES" sz="1100" dirty="0" err="1">
                          <a:effectLst/>
                        </a:rPr>
                        <a:t>sequence</a:t>
                      </a:r>
                      <a:r>
                        <a:rPr lang="es-ES" sz="1100" dirty="0">
                          <a:effectLst/>
                        </a:rPr>
                        <a:t> </a:t>
                      </a:r>
                      <a:r>
                        <a:rPr lang="es-ES" sz="1100" dirty="0" err="1">
                          <a:effectLst/>
                        </a:rPr>
                        <a:t>Chromosome</a:t>
                      </a:r>
                      <a:r>
                        <a:rPr lang="es-ES" sz="1100" dirty="0">
                          <a:effectLst/>
                        </a:rPr>
                        <a:t> 1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CAAGAAATTCAAAGAGTCGC</a:t>
                      </a:r>
                      <a:r>
                        <a:rPr lang="es-ES" sz="1100" u="sng">
                          <a:effectLst/>
                        </a:rPr>
                        <a:t>CAG</a:t>
                      </a:r>
                      <a:endParaRPr lang="es-ES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Off-1 </a:t>
                      </a:r>
                      <a:r>
                        <a:rPr lang="es-ES" sz="1100" dirty="0" err="1">
                          <a:effectLst/>
                        </a:rPr>
                        <a:t>Fw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GTAAATGTTCAATAACTATT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428251621"/>
                  </a:ext>
                </a:extLst>
              </a:tr>
              <a:tr h="40083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Off-1 Rev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TTATTTAGAGACAGGGTCTC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2750249639"/>
                  </a:ext>
                </a:extLst>
              </a:tr>
              <a:tr h="4008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100" dirty="0">
                          <a:effectLst/>
                        </a:rPr>
                        <a:t>FGF14</a:t>
                      </a:r>
                      <a:endParaRPr lang="es-ES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100" dirty="0">
                          <a:effectLst/>
                        </a:rPr>
                        <a:t>Chromosome 13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CAAGCATCCCAAAGAGTGGC</a:t>
                      </a:r>
                      <a:r>
                        <a:rPr lang="es-ES" sz="1100" u="sng" dirty="0">
                          <a:effectLst/>
                        </a:rPr>
                        <a:t>TGG</a:t>
                      </a:r>
                      <a:endParaRPr lang="es-ES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Off-2 Fw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CATTTACTTTAGAAGAGTTC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1517025265"/>
                  </a:ext>
                </a:extLst>
              </a:tr>
              <a:tr h="40083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Off-2 Rev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CCTTGACATATACAGTCCTC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3440029691"/>
                  </a:ext>
                </a:extLst>
              </a:tr>
              <a:tr h="4008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Intronic</a:t>
                      </a:r>
                      <a:r>
                        <a:rPr lang="en-US" sz="1100" dirty="0">
                          <a:effectLst/>
                        </a:rPr>
                        <a:t> sequence</a:t>
                      </a:r>
                      <a:endParaRPr lang="es-ES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n-US" sz="1100" dirty="0">
                          <a:effectLst/>
                        </a:rPr>
                        <a:t>Chromosome </a:t>
                      </a:r>
                      <a:r>
                        <a:rPr lang="en-US" sz="1100" dirty="0" smtClean="0">
                          <a:effectLst/>
                        </a:rPr>
                        <a:t>12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effectLst/>
                        </a:rPr>
                        <a:t>AAAGCATCCCAAAGAGTCTC</a:t>
                      </a:r>
                      <a:r>
                        <a:rPr lang="es-ES" sz="1100" u="sng" dirty="0" smtClean="0">
                          <a:effectLst/>
                        </a:rPr>
                        <a:t>AAG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Off-3 Fw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ATTAGCCAGGCATGGTAGCG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54891909"/>
                  </a:ext>
                </a:extLst>
              </a:tr>
              <a:tr h="40083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Off-3 </a:t>
                      </a:r>
                      <a:r>
                        <a:rPr lang="es-ES" sz="1100" dirty="0" err="1">
                          <a:effectLst/>
                        </a:rPr>
                        <a:t>Rev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AAGTAGGTCAGTGGGAAGCT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397462556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0" y="1001985"/>
            <a:ext cx="6568996" cy="29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Supplementary Table 1.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Potential off-target sites for CRISPR/Cas9_gRNA 301</a:t>
            </a:r>
            <a:endParaRPr lang="es-E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148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3"/>
          <p:cNvGraphicFramePr>
            <a:graphicFrameLocks noGrp="1"/>
          </p:cNvGraphicFramePr>
          <p:nvPr>
            <p:extLst/>
          </p:nvPr>
        </p:nvGraphicFramePr>
        <p:xfrm>
          <a:off x="43346" y="1998133"/>
          <a:ext cx="6797721" cy="777774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97976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2064087252"/>
                    </a:ext>
                  </a:extLst>
                </a:gridCol>
                <a:gridCol w="2038090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1805159576"/>
                    </a:ext>
                  </a:extLst>
                </a:gridCol>
                <a:gridCol w="740306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2352748812"/>
                    </a:ext>
                  </a:extLst>
                </a:gridCol>
                <a:gridCol w="2021349">
                  <a:extLst>
                    <a:ext uri="{9D8B030D-6E8A-4147-A177-3AD203B41FA5}">
                      <a16:colId xmlns:a16="http://schemas.microsoft.com/office/drawing/2014/main" xmlns="" xmlns:mv="urn:schemas-microsoft-com:mac:vml" xmlns:mc="http://schemas.openxmlformats.org/markup-compatibility/2006" val="2050213192"/>
                    </a:ext>
                  </a:extLst>
                </a:gridCol>
              </a:tblGrid>
              <a:tr h="20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Locus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Off- target sequence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>
                          <a:effectLst/>
                        </a:rPr>
                        <a:t>Primers 5’ →  3’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1797998091"/>
                  </a:ext>
                </a:extLst>
              </a:tr>
              <a:tr h="299119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>
                          <a:latin typeface="+mn-lt"/>
                        </a:rPr>
                        <a:t>LINC00607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A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GCTT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GACGAAAATGCT</a:t>
                      </a:r>
                      <a:r>
                        <a:rPr lang="fr-FR" sz="1100" b="0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GGG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Off-4 </a:t>
                      </a:r>
                      <a:r>
                        <a:rPr lang="es-ES" sz="1100" dirty="0" err="1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TGCAGTTACTCATTCTCAGA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689691964"/>
                  </a:ext>
                </a:extLst>
              </a:tr>
              <a:tr h="31326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Off-4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GGTATGGAGGCAAGTGTGGA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67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GATGCCTGGA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GAAAATGCT</a:t>
                      </a:r>
                      <a:r>
                        <a:rPr lang="fr-FR" sz="1100" b="0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GAG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-5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TAGAACTTGATTATTATGGG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2088169142"/>
                  </a:ext>
                </a:extLst>
              </a:tr>
              <a:tr h="3922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Off-5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TCTACAAGCCAACGAGAATA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81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ATGCTT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GAAAATGCT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CAG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-6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GCTGACACATCAATCTCCTA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Off-6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AGTCTGCTTTCCAGCACACC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3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8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TC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TGCTTGGA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GAAAATGCT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AAG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-7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TTACCTCTGACTTTACTTTG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Off-7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CTGCCTCACACAGAAAGAAA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>
                          <a:latin typeface="+mn-lt"/>
                        </a:rPr>
                        <a:t>CNTNAP4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16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GCTT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CT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ACGAAAATGCT</a:t>
                      </a:r>
                      <a:r>
                        <a:rPr lang="fr-FR" sz="1100" b="0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GAG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-8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GATTCCATGCAATTCAAATG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4069731154"/>
                  </a:ext>
                </a:extLst>
              </a:tr>
              <a:tr h="4176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Off-8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TTTAGGACCTAATGCTAATC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66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18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ATG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TTGGAC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AAAATGCT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GAG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-9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TGTGGCAGTGAGAGAATGGA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1974926253"/>
                  </a:ext>
                </a:extLst>
              </a:tr>
              <a:tr h="3837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Off-9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TTGCTGATTAGGAATTTCTT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>
                          <a:latin typeface="+mn-lt"/>
                        </a:rPr>
                        <a:t>KIAA1217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10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ATGCTTGGA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GAAAATGC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GGG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-10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TTCAACAACAGTGCCAAGAT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2326629936"/>
                  </a:ext>
                </a:extLst>
              </a:tr>
              <a:tr h="3837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Off-10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TCCCTTATCAGGTGTACGAT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GAT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CT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GGAC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AAAATGCT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CAG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-11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CTCATCATTGAATGTATAGT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442935425"/>
                  </a:ext>
                </a:extLst>
              </a:tr>
              <a:tr h="3837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Off-11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AATTACACATTATTACTGAA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66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4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ATGCTTG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ACGAAAATG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T</a:t>
                      </a:r>
                      <a:r>
                        <a:rPr lang="fr-FR" sz="1100" b="0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GGG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-12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TAGAGGTTATTGCTGCCCTT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2987310115"/>
                  </a:ext>
                </a:extLst>
              </a:tr>
              <a:tr h="4007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Off-12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ACCACAACCATCCAATTACC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>
                          <a:latin typeface="+mn-lt"/>
                        </a:rPr>
                        <a:t>CPNE8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12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GATGCTT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GAAAA</a:t>
                      </a:r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G</a:t>
                      </a: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Verdana"/>
                        </a:rPr>
                        <a:t>GCT</a:t>
                      </a:r>
                      <a:r>
                        <a:rPr lang="fr-FR" sz="1100" b="0" i="0" u="sng" strike="noStrike">
                          <a:solidFill>
                            <a:schemeClr val="tx1"/>
                          </a:solidFill>
                          <a:latin typeface="Calibri"/>
                        </a:rPr>
                        <a:t>GAG</a:t>
                      </a:r>
                      <a:endParaRPr lang="fr-FR" sz="1000" b="0" i="0" u="none" strike="noStrike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-13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GCCTTGTGCTGGTTGAAA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xmlns:mv="urn:schemas-microsoft-com:mac:vml" xmlns:mc="http://schemas.openxmlformats.org/markup-compatibility/2006" val="1546194166"/>
                  </a:ext>
                </a:extLst>
              </a:tr>
              <a:tr h="3583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Off-13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ATATTATCTTCTAAGGTAAC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67">
                <a:tc rowSpan="2">
                  <a:txBody>
                    <a:bodyPr/>
                    <a:lstStyle/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err="1">
                          <a:latin typeface="+mn-lt"/>
                        </a:rPr>
                        <a:t>Intronic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 </a:t>
                      </a:r>
                      <a:r>
                        <a:rPr lang="fr-FR" sz="1100" b="0" i="0" u="none" strike="noStrike" dirty="0" err="1">
                          <a:latin typeface="+mn-lt"/>
                        </a:rPr>
                        <a:t>sequence</a:t>
                      </a:r>
                      <a:r>
                        <a:rPr lang="fr-FR" sz="1100" b="0" i="0" u="none" strike="noStrike" dirty="0" smtClean="0">
                          <a:latin typeface="+mn-lt"/>
                        </a:rPr>
                        <a:t> </a:t>
                      </a:r>
                    </a:p>
                    <a:p>
                      <a:pPr algn="ctr" fontAlgn="b">
                        <a:spcAft>
                          <a:spcPts val="1200"/>
                        </a:spcAft>
                      </a:pPr>
                      <a:r>
                        <a:rPr lang="fr-FR" sz="1100" b="0" i="0" u="none" strike="noStrike" dirty="0" smtClean="0">
                          <a:latin typeface="+mn-lt"/>
                        </a:rPr>
                        <a:t>Chromosome </a:t>
                      </a:r>
                      <a:r>
                        <a:rPr lang="fr-FR" sz="1100" b="0" i="0" u="none" strike="noStrike" dirty="0">
                          <a:latin typeface="+mn-lt"/>
                        </a:rPr>
                        <a:t>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GATGCTTGG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GA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GAAAA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</a:t>
                      </a: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latin typeface="Verdana"/>
                        </a:rPr>
                        <a:t>GCT</a:t>
                      </a:r>
                      <a:r>
                        <a:rPr lang="fr-FR" sz="1100" b="0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TGG</a:t>
                      </a:r>
                      <a:endParaRPr lang="fr-FR" sz="10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33450" algn="l"/>
                        </a:tabLst>
                      </a:pPr>
                      <a:r>
                        <a:rPr lang="es-ES" sz="1100" dirty="0">
                          <a:effectLst/>
                        </a:rPr>
                        <a:t>Off</a:t>
                      </a:r>
                      <a:r>
                        <a:rPr lang="es-ES" sz="1100" dirty="0" smtClean="0">
                          <a:effectLst/>
                        </a:rPr>
                        <a:t>-14 </a:t>
                      </a:r>
                      <a:r>
                        <a:rPr lang="es-ES" sz="1100" dirty="0">
                          <a:effectLst/>
                        </a:rPr>
                        <a:t>Fw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CCTATGTATATTTGAAATT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4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933450" algn="l"/>
                        </a:tabLst>
                        <a:defRPr/>
                      </a:pPr>
                      <a:r>
                        <a:rPr lang="es-ES" sz="1100" dirty="0" smtClean="0">
                          <a:effectLst/>
                        </a:rPr>
                        <a:t>Off-14 Rev</a:t>
                      </a:r>
                      <a:endParaRPr lang="es-E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3" marR="65353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latin typeface="Verdana"/>
                        </a:rPr>
                        <a:t>GTGTTATATCTGTTATGTGC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ángulo 4"/>
          <p:cNvSpPr/>
          <p:nvPr/>
        </p:nvSpPr>
        <p:spPr>
          <a:xfrm>
            <a:off x="160867" y="1380067"/>
            <a:ext cx="6438900" cy="29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Supplementary Table 2.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Potential off-target sites for CRISPR/Cas9_gRNA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305</a:t>
            </a:r>
            <a:endParaRPr lang="es-E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47" y="1076451"/>
            <a:ext cx="5799986" cy="181304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17" y="2980588"/>
            <a:ext cx="4427552" cy="201558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92886" y="447845"/>
            <a:ext cx="3411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A On-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293T for WAS gRNA-301 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771016" y="5319399"/>
            <a:ext cx="903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ICE </a:t>
            </a:r>
            <a:r>
              <a:rPr lang="fr-FR" sz="1200" u="sng" dirty="0" err="1" smtClean="0"/>
              <a:t>analysis</a:t>
            </a:r>
            <a:endParaRPr lang="fr-FR" sz="1200" u="sng" dirty="0"/>
          </a:p>
        </p:txBody>
      </p:sp>
      <p:sp>
        <p:nvSpPr>
          <p:cNvPr id="9" name="ZoneTexte 8"/>
          <p:cNvSpPr txBox="1"/>
          <p:nvPr/>
        </p:nvSpPr>
        <p:spPr>
          <a:xfrm>
            <a:off x="2696227" y="3163037"/>
            <a:ext cx="102643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TIDE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10" name="ZoneTexte 9"/>
          <p:cNvSpPr txBox="1"/>
          <p:nvPr/>
        </p:nvSpPr>
        <p:spPr>
          <a:xfrm>
            <a:off x="303649" y="5040120"/>
            <a:ext cx="3295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B. 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On-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/>
              <a:t> </a:t>
            </a:r>
            <a:r>
              <a:rPr lang="fr-FR" sz="1200" dirty="0" err="1" smtClean="0"/>
              <a:t>gene</a:t>
            </a:r>
            <a:r>
              <a:rPr lang="fr-FR" sz="1200" dirty="0" smtClean="0"/>
              <a:t> </a:t>
            </a:r>
            <a:r>
              <a:rPr lang="fr-FR" sz="1200" dirty="0" err="1" smtClean="0"/>
              <a:t>editing</a:t>
            </a:r>
            <a:r>
              <a:rPr lang="fr-FR" sz="1200" dirty="0" smtClean="0"/>
              <a:t> 293T for WAS gRNA-305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6623" y="8557278"/>
            <a:ext cx="66174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 err="1" smtClean="0">
                <a:latin typeface="Times New Roman" charset="0"/>
                <a:ea typeface="Times New Roman" charset="0"/>
                <a:cs typeface="Times New Roman" charset="0"/>
              </a:rPr>
              <a:t>Supplementary</a:t>
            </a:r>
            <a:r>
              <a:rPr lang="fr-FR" sz="1200" b="1" dirty="0" smtClean="0">
                <a:latin typeface="Times New Roman" charset="0"/>
                <a:ea typeface="Times New Roman" charset="0"/>
                <a:cs typeface="Times New Roman" charset="0"/>
              </a:rPr>
              <a:t> Figure 4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Residual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in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either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site WAS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gRNA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1 or WAS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gRNA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2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after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incubation of 293T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cells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nanoblades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. To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evaluate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PCR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was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performed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using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WASFw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WASRv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 Primer pair. Gel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electrophoresis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reveals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a 811bp and 647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bp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(double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cut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the 2 guides). The 811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bp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PCR band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was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isolated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separately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subjected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to Sanger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sequencing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to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evaluate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single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cutting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by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either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WAS-301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gRNA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1 (A) or WAS-305 gRNA2. The 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INDELs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were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revealed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by ICE and TIDE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analysis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for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both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on-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target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latin typeface="Times New Roman" charset="0"/>
                <a:ea typeface="Times New Roman" charset="0"/>
                <a:cs typeface="Times New Roman" charset="0"/>
              </a:rPr>
              <a:t>sequences</a:t>
            </a:r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(p&lt; 0.001=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significant</a:t>
            </a:r>
            <a:r>
              <a:rPr lang="fr-FR" sz="1200" dirty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red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bars; p&gt;0.001 = non-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significant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, black bars; light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red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bars= no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gene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1200" dirty="0" err="1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editing</a:t>
            </a:r>
            <a:r>
              <a:rPr lang="fr-FR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fr-FR" sz="1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r>
              <a:rPr lang="fr-FR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524" y="5611773"/>
            <a:ext cx="5794347" cy="122839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5177" y="6412992"/>
            <a:ext cx="5702535" cy="280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417" y="6632448"/>
            <a:ext cx="4480922" cy="202114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759132" y="6814898"/>
            <a:ext cx="102643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TIDE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15" name="ZoneTexte 14"/>
          <p:cNvSpPr txBox="1"/>
          <p:nvPr/>
        </p:nvSpPr>
        <p:spPr>
          <a:xfrm>
            <a:off x="2848627" y="860761"/>
            <a:ext cx="903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ICE </a:t>
            </a:r>
            <a:r>
              <a:rPr lang="fr-FR" sz="1200" u="sng" dirty="0" err="1" smtClean="0"/>
              <a:t>analysis</a:t>
            </a:r>
            <a:endParaRPr lang="fr-FR" sz="1200" u="sng" dirty="0"/>
          </a:p>
        </p:txBody>
      </p:sp>
    </p:spTree>
    <p:extLst>
      <p:ext uri="{BB962C8B-B14F-4D97-AF65-F5344CB8AC3E}">
        <p14:creationId xmlns:p14="http://schemas.microsoft.com/office/powerpoint/2010/main" val="21061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5" t="51237" r="67522" b="29515"/>
          <a:stretch>
            <a:fillRect/>
          </a:stretch>
        </p:blipFill>
        <p:spPr bwMode="auto">
          <a:xfrm>
            <a:off x="1807082" y="3496830"/>
            <a:ext cx="1619846" cy="132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7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1" t="60893" r="32631" b="12679"/>
          <a:stretch>
            <a:fillRect/>
          </a:stretch>
        </p:blipFill>
        <p:spPr bwMode="auto">
          <a:xfrm>
            <a:off x="1813475" y="5525929"/>
            <a:ext cx="1583349" cy="99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78" name="2 CuadroTexto"/>
          <p:cNvSpPr txBox="1">
            <a:spLocks noChangeArrowheads="1"/>
          </p:cNvSpPr>
          <p:nvPr/>
        </p:nvSpPr>
        <p:spPr bwMode="auto">
          <a:xfrm>
            <a:off x="1890443" y="5319644"/>
            <a:ext cx="5761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NT</a:t>
            </a:r>
          </a:p>
        </p:txBody>
      </p:sp>
      <p:sp>
        <p:nvSpPr>
          <p:cNvPr id="9279" name="3 CuadroTexto"/>
          <p:cNvSpPr txBox="1">
            <a:spLocks noChangeArrowheads="1"/>
          </p:cNvSpPr>
          <p:nvPr/>
        </p:nvSpPr>
        <p:spPr bwMode="auto">
          <a:xfrm>
            <a:off x="2410179" y="5319644"/>
            <a:ext cx="5761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MLV</a:t>
            </a:r>
          </a:p>
        </p:txBody>
      </p:sp>
      <p:sp>
        <p:nvSpPr>
          <p:cNvPr id="9280" name="4 CuadroTexto"/>
          <p:cNvSpPr txBox="1">
            <a:spLocks noChangeArrowheads="1"/>
          </p:cNvSpPr>
          <p:nvPr/>
        </p:nvSpPr>
        <p:spPr bwMode="auto">
          <a:xfrm>
            <a:off x="2936055" y="5319644"/>
            <a:ext cx="5761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HIV</a:t>
            </a:r>
          </a:p>
        </p:txBody>
      </p:sp>
      <p:cxnSp>
        <p:nvCxnSpPr>
          <p:cNvPr id="22" name="7 Conector recto"/>
          <p:cNvCxnSpPr/>
          <p:nvPr/>
        </p:nvCxnSpPr>
        <p:spPr bwMode="auto">
          <a:xfrm>
            <a:off x="1973587" y="5314421"/>
            <a:ext cx="1333700" cy="27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82" name="8 CuadroTexto"/>
          <p:cNvSpPr txBox="1">
            <a:spLocks noChangeArrowheads="1"/>
          </p:cNvSpPr>
          <p:nvPr/>
        </p:nvSpPr>
        <p:spPr bwMode="auto">
          <a:xfrm>
            <a:off x="1890443" y="5040720"/>
            <a:ext cx="13337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Off-target 12</a:t>
            </a:r>
          </a:p>
        </p:txBody>
      </p:sp>
      <p:pic>
        <p:nvPicPr>
          <p:cNvPr id="927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3" t="48972" r="58774" b="23196"/>
          <a:stretch>
            <a:fillRect/>
          </a:stretch>
        </p:blipFill>
        <p:spPr bwMode="auto">
          <a:xfrm>
            <a:off x="3493330" y="3712185"/>
            <a:ext cx="1502802" cy="111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65" name="6 CuadroTexto"/>
          <p:cNvSpPr txBox="1">
            <a:spLocks noChangeArrowheads="1"/>
          </p:cNvSpPr>
          <p:nvPr/>
        </p:nvSpPr>
        <p:spPr bwMode="auto">
          <a:xfrm>
            <a:off x="3627510" y="5308905"/>
            <a:ext cx="575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NT</a:t>
            </a:r>
          </a:p>
        </p:txBody>
      </p:sp>
      <p:sp>
        <p:nvSpPr>
          <p:cNvPr id="9266" name="7 CuadroTexto"/>
          <p:cNvSpPr txBox="1">
            <a:spLocks noChangeArrowheads="1"/>
          </p:cNvSpPr>
          <p:nvPr/>
        </p:nvSpPr>
        <p:spPr bwMode="auto">
          <a:xfrm>
            <a:off x="4097353" y="5308905"/>
            <a:ext cx="575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MLV</a:t>
            </a:r>
          </a:p>
        </p:txBody>
      </p:sp>
      <p:sp>
        <p:nvSpPr>
          <p:cNvPr id="9267" name="8 CuadroTexto"/>
          <p:cNvSpPr txBox="1">
            <a:spLocks noChangeArrowheads="1"/>
          </p:cNvSpPr>
          <p:nvPr/>
        </p:nvSpPr>
        <p:spPr bwMode="auto">
          <a:xfrm>
            <a:off x="4574440" y="5308905"/>
            <a:ext cx="575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/>
              <a:t>HIV</a:t>
            </a:r>
          </a:p>
        </p:txBody>
      </p:sp>
      <p:cxnSp>
        <p:nvCxnSpPr>
          <p:cNvPr id="13" name="12 Conector recto"/>
          <p:cNvCxnSpPr/>
          <p:nvPr/>
        </p:nvCxnSpPr>
        <p:spPr bwMode="auto">
          <a:xfrm>
            <a:off x="3653800" y="5306981"/>
            <a:ext cx="1370262" cy="19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69" name="14 CuadroTexto"/>
          <p:cNvSpPr txBox="1">
            <a:spLocks noChangeArrowheads="1"/>
          </p:cNvSpPr>
          <p:nvPr/>
        </p:nvSpPr>
        <p:spPr bwMode="auto">
          <a:xfrm>
            <a:off x="3648339" y="5038142"/>
            <a:ext cx="13702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Off-target 14</a:t>
            </a:r>
          </a:p>
        </p:txBody>
      </p:sp>
      <p:pic>
        <p:nvPicPr>
          <p:cNvPr id="92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6" t="54640" r="52171" b="28876"/>
          <a:stretch>
            <a:fillRect/>
          </a:stretch>
        </p:blipFill>
        <p:spPr bwMode="auto">
          <a:xfrm>
            <a:off x="3475796" y="5525930"/>
            <a:ext cx="1553070" cy="99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2" name="Grouper 52"/>
          <p:cNvGrpSpPr>
            <a:grpSpLocks/>
          </p:cNvGrpSpPr>
          <p:nvPr/>
        </p:nvGrpSpPr>
        <p:grpSpPr bwMode="auto">
          <a:xfrm>
            <a:off x="1230386" y="3505403"/>
            <a:ext cx="506151" cy="1334296"/>
            <a:chOff x="772913" y="3592196"/>
            <a:chExt cx="521239" cy="1542691"/>
          </a:xfrm>
        </p:grpSpPr>
        <p:sp>
          <p:nvSpPr>
            <p:cNvPr id="9263" name="2 CuadroTexto"/>
            <p:cNvSpPr txBox="1">
              <a:spLocks noChangeArrowheads="1"/>
            </p:cNvSpPr>
            <p:nvPr/>
          </p:nvSpPr>
          <p:spPr bwMode="auto">
            <a:xfrm>
              <a:off x="860100" y="3592196"/>
              <a:ext cx="432048" cy="307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s-ES" altLang="es-ES" sz="1400" dirty="0"/>
                <a:t>C+</a:t>
              </a:r>
            </a:p>
          </p:txBody>
        </p:sp>
        <p:pic>
          <p:nvPicPr>
            <p:cNvPr id="9264" name="Picture 2"/>
            <p:cNvPicPr>
              <a:picLocks noChangeAspect="1" noChangeArrowheads="1"/>
            </p:cNvPicPr>
            <p:nvPr/>
          </p:nvPicPr>
          <p:blipFill>
            <a:blip r:embed="rId3">
              <a:lum bright="1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55" t="51237" r="82465" b="29515"/>
            <a:stretch>
              <a:fillRect/>
            </a:stretch>
          </p:blipFill>
          <p:spPr bwMode="auto">
            <a:xfrm>
              <a:off x="772913" y="4002430"/>
              <a:ext cx="521239" cy="1132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47" name="Tableau 46"/>
          <p:cNvGraphicFramePr>
            <a:graphicFrameLocks noGrp="1"/>
          </p:cNvGraphicFramePr>
          <p:nvPr>
            <p:extLst/>
          </p:nvPr>
        </p:nvGraphicFramePr>
        <p:xfrm>
          <a:off x="521040" y="630462"/>
          <a:ext cx="5736417" cy="1636645"/>
        </p:xfrm>
        <a:graphic>
          <a:graphicData uri="http://schemas.openxmlformats.org/drawingml/2006/table">
            <a:tbl>
              <a:tblPr/>
              <a:tblGrid>
                <a:gridCol w="4289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86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671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97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619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63734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Name </a:t>
                      </a:r>
                    </a:p>
                  </a:txBody>
                  <a:tcPr marL="8106" marR="8106" marT="81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Related gRNA</a:t>
                      </a:r>
                    </a:p>
                  </a:txBody>
                  <a:tcPr marL="8106" marR="8106" marT="81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Off-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target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 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Sequence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 </a:t>
                      </a:r>
                    </a:p>
                  </a:txBody>
                  <a:tcPr marL="8106" marR="8106" marT="81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size of PCR 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amplicon</a:t>
                      </a:r>
                      <a:endParaRPr kumimoji="0" lang="fr-FR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1" charset="0"/>
                        <a:ea typeface="ＭＳ Ｐゴシック" pitchFamily="-1" charset="-128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(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bp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)</a:t>
                      </a:r>
                    </a:p>
                  </a:txBody>
                  <a:tcPr marL="8106" marR="8106" marT="81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Size after T7 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treatment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 (</a:t>
                      </a:r>
                      <a:r>
                        <a:rPr kumimoji="0" lang="fr-FR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bp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)</a:t>
                      </a:r>
                    </a:p>
                  </a:txBody>
                  <a:tcPr marL="8106" marR="8106" marT="81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961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off-2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TPEM_301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CAAGCATC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C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CAAAGAGT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GC</a:t>
                      </a:r>
                      <a:r>
                        <a:rPr kumimoji="0" lang="fr-FR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TGG</a:t>
                      </a:r>
                      <a:endParaRPr kumimoji="0" lang="fr-FR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1" charset="0"/>
                        <a:ea typeface="ＭＳ Ｐゴシック" pitchFamily="-1" charset="-128"/>
                      </a:endParaRP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391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173/154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794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off-10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TPEM_305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A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ATGCTTGGA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A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GAAAATGC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A</a:t>
                      </a:r>
                      <a:r>
                        <a:rPr kumimoji="0" lang="fr-FR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</a:t>
                      </a:r>
                      <a:r>
                        <a:rPr kumimoji="0" lang="fr-FR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GG</a:t>
                      </a:r>
                      <a:endParaRPr kumimoji="0" lang="fr-FR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1" charset="0"/>
                        <a:ea typeface="ＭＳ Ｐゴシック" pitchFamily="-1" charset="-128"/>
                      </a:endParaRP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395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176/156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3077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off-12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TPEM_305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C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ATGCTTG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C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ACGAAAATG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A</a:t>
                      </a: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</a:t>
                      </a:r>
                      <a:r>
                        <a:rPr kumimoji="0" lang="fr-FR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</a:t>
                      </a:r>
                      <a:r>
                        <a:rPr kumimoji="0" lang="fr-FR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GG</a:t>
                      </a:r>
                      <a:endParaRPr kumimoji="0" lang="fr-FR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1" charset="0"/>
                        <a:ea typeface="ＭＳ Ｐゴシック" pitchFamily="-1" charset="-128"/>
                      </a:endParaRP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408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176/168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2281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off-14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TPEM_305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GATGCTTGG</a:t>
                      </a: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GA</a:t>
                      </a: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GAAAA</a:t>
                      </a:r>
                      <a:r>
                        <a:rPr kumimoji="0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D0806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A</a:t>
                      </a: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GCT</a:t>
                      </a:r>
                      <a:r>
                        <a:rPr kumimoji="0" lang="fr-FR" sz="1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" charset="0"/>
                          <a:ea typeface="ＭＳ Ｐゴシック" pitchFamily="-1" charset="-128"/>
                        </a:rPr>
                        <a:t>TGG</a:t>
                      </a:r>
                      <a:endParaRPr kumimoji="0" lang="fr-FR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1" charset="0"/>
                        <a:ea typeface="ＭＳ Ｐゴシック" pitchFamily="-1" charset="-128"/>
                      </a:endParaRP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400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1" charset="0"/>
                          <a:ea typeface="ＭＳ Ｐゴシック" pitchFamily="-1" charset="-128"/>
                        </a:rPr>
                        <a:t>181/153</a:t>
                      </a:r>
                    </a:p>
                  </a:txBody>
                  <a:tcPr marL="8106" marR="8106" marT="8101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261" name="ZoneTexte 83"/>
          <p:cNvSpPr txBox="1">
            <a:spLocks noChangeArrowheads="1"/>
          </p:cNvSpPr>
          <p:nvPr/>
        </p:nvSpPr>
        <p:spPr bwMode="auto">
          <a:xfrm>
            <a:off x="77788" y="582614"/>
            <a:ext cx="622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alt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62" name="ZoneTexte 83"/>
          <p:cNvSpPr txBox="1">
            <a:spLocks noChangeArrowheads="1"/>
          </p:cNvSpPr>
          <p:nvPr/>
        </p:nvSpPr>
        <p:spPr bwMode="auto">
          <a:xfrm>
            <a:off x="93211" y="3367284"/>
            <a:ext cx="623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alt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6624" y="7371944"/>
            <a:ext cx="6289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Supplementary figure 5.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Off target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editing evaluated by surveyor </a:t>
            </a:r>
            <a:r>
              <a:rPr lang="en-US" sz="1200" dirty="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assay.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(A)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Table showing the different off target site for the different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gRNAs tested by the surveyor essay;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size of the PCR product and expected bands after the T7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treatment are indicated.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The sequence shows in red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mismatches in comparison with the original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gRNA target sequence. (B)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Representative electrophoresis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gel 4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off-target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sites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after PCR amplification and T7 treatment. C+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=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positive control showing the T7 enzyme works accurately.</a:t>
            </a:r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2960" y="4211459"/>
            <a:ext cx="4780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 fontAlgn="b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latin typeface="Verdana" pitchFamily="-1" charset="0"/>
                <a:ea typeface="ＭＳ Ｐゴシック" pitchFamily="-1" charset="-128"/>
              </a:rPr>
              <a:t>173</a:t>
            </a:r>
            <a:endParaRPr lang="fr-FR" sz="1200" dirty="0">
              <a:latin typeface="Verdana" pitchFamily="-1" charset="0"/>
              <a:ea typeface="ＭＳ Ｐゴシック" pitchFamily="-1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5888" y="3437592"/>
            <a:ext cx="3396009" cy="4212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84" name="3 CuadroTexto"/>
          <p:cNvSpPr txBox="1">
            <a:spLocks noChangeArrowheads="1"/>
          </p:cNvSpPr>
          <p:nvPr/>
        </p:nvSpPr>
        <p:spPr bwMode="auto">
          <a:xfrm>
            <a:off x="1839868" y="3532244"/>
            <a:ext cx="576034" cy="32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NT</a:t>
            </a:r>
          </a:p>
        </p:txBody>
      </p:sp>
      <p:sp>
        <p:nvSpPr>
          <p:cNvPr id="9285" name="4 CuadroTexto"/>
          <p:cNvSpPr txBox="1">
            <a:spLocks noChangeArrowheads="1"/>
          </p:cNvSpPr>
          <p:nvPr/>
        </p:nvSpPr>
        <p:spPr bwMode="auto">
          <a:xfrm>
            <a:off x="2300205" y="3532244"/>
            <a:ext cx="576034" cy="32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MLV</a:t>
            </a:r>
          </a:p>
        </p:txBody>
      </p:sp>
      <p:sp>
        <p:nvSpPr>
          <p:cNvPr id="9286" name="5 CuadroTexto"/>
          <p:cNvSpPr txBox="1">
            <a:spLocks noChangeArrowheads="1"/>
          </p:cNvSpPr>
          <p:nvPr/>
        </p:nvSpPr>
        <p:spPr bwMode="auto">
          <a:xfrm>
            <a:off x="2832625" y="3532244"/>
            <a:ext cx="576034" cy="32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HIV</a:t>
            </a:r>
          </a:p>
        </p:txBody>
      </p:sp>
      <p:cxnSp>
        <p:nvCxnSpPr>
          <p:cNvPr id="12" name="11 Conector recto"/>
          <p:cNvCxnSpPr>
            <a:endCxn id="9286" idx="0"/>
          </p:cNvCxnSpPr>
          <p:nvPr/>
        </p:nvCxnSpPr>
        <p:spPr bwMode="auto">
          <a:xfrm>
            <a:off x="1774358" y="3532244"/>
            <a:ext cx="13462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88" name="13 CuadroTexto"/>
          <p:cNvSpPr txBox="1">
            <a:spLocks noChangeArrowheads="1"/>
          </p:cNvSpPr>
          <p:nvPr/>
        </p:nvSpPr>
        <p:spPr bwMode="auto">
          <a:xfrm>
            <a:off x="1847843" y="3271778"/>
            <a:ext cx="13462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Off-target 2</a:t>
            </a:r>
          </a:p>
        </p:txBody>
      </p:sp>
      <p:sp>
        <p:nvSpPr>
          <p:cNvPr id="9272" name="2 CuadroTexto"/>
          <p:cNvSpPr txBox="1">
            <a:spLocks noChangeArrowheads="1"/>
          </p:cNvSpPr>
          <p:nvPr/>
        </p:nvSpPr>
        <p:spPr bwMode="auto">
          <a:xfrm>
            <a:off x="3475660" y="3544884"/>
            <a:ext cx="576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NT</a:t>
            </a:r>
          </a:p>
        </p:txBody>
      </p:sp>
      <p:sp>
        <p:nvSpPr>
          <p:cNvPr id="9273" name="3 CuadroTexto"/>
          <p:cNvSpPr txBox="1">
            <a:spLocks noChangeArrowheads="1"/>
          </p:cNvSpPr>
          <p:nvPr/>
        </p:nvSpPr>
        <p:spPr bwMode="auto">
          <a:xfrm>
            <a:off x="3871855" y="3544884"/>
            <a:ext cx="576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MLV</a:t>
            </a:r>
          </a:p>
        </p:txBody>
      </p:sp>
      <p:sp>
        <p:nvSpPr>
          <p:cNvPr id="9274" name="4 CuadroTexto"/>
          <p:cNvSpPr txBox="1">
            <a:spLocks noChangeArrowheads="1"/>
          </p:cNvSpPr>
          <p:nvPr/>
        </p:nvSpPr>
        <p:spPr bwMode="auto">
          <a:xfrm>
            <a:off x="4420000" y="3544884"/>
            <a:ext cx="5761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1200" dirty="0"/>
              <a:t>HIV</a:t>
            </a:r>
          </a:p>
        </p:txBody>
      </p:sp>
      <p:cxnSp>
        <p:nvCxnSpPr>
          <p:cNvPr id="34" name="7 Conector recto"/>
          <p:cNvCxnSpPr/>
          <p:nvPr/>
        </p:nvCxnSpPr>
        <p:spPr bwMode="auto">
          <a:xfrm>
            <a:off x="3473792" y="3552228"/>
            <a:ext cx="13481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76" name="8 CuadroTexto"/>
          <p:cNvSpPr txBox="1">
            <a:spLocks noChangeArrowheads="1"/>
          </p:cNvSpPr>
          <p:nvPr/>
        </p:nvSpPr>
        <p:spPr bwMode="auto">
          <a:xfrm>
            <a:off x="3473792" y="3278623"/>
            <a:ext cx="1301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ES" sz="1200" dirty="0"/>
              <a:t>Off-target 10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17098" y="4470456"/>
            <a:ext cx="4780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 fontAlgn="b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latin typeface="Verdana" pitchFamily="-1" charset="0"/>
                <a:ea typeface="ＭＳ Ｐゴシック" pitchFamily="-1" charset="-128"/>
              </a:rPr>
              <a:t>154</a:t>
            </a:r>
            <a:endParaRPr lang="fr-FR" sz="1200" dirty="0">
              <a:latin typeface="Verdana" pitchFamily="-1" charset="0"/>
              <a:ea typeface="ＭＳ Ｐゴシック" pitchFamily="-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29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96" y="926000"/>
            <a:ext cx="6297072" cy="16541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150753" y="422872"/>
            <a:ext cx="107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A. Off-</a:t>
            </a:r>
            <a:r>
              <a:rPr lang="fr-FR" sz="1200" dirty="0" err="1" smtClean="0"/>
              <a:t>target</a:t>
            </a:r>
            <a:r>
              <a:rPr lang="fr-FR" sz="1200" dirty="0" smtClean="0"/>
              <a:t> 2</a:t>
            </a:r>
            <a:endParaRPr lang="fr-FR" sz="1200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854" y="2904910"/>
            <a:ext cx="4406862" cy="179366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122784" y="3011252"/>
            <a:ext cx="10617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TIDE 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8" name="ZoneTexte 7"/>
          <p:cNvSpPr txBox="1"/>
          <p:nvPr/>
        </p:nvSpPr>
        <p:spPr>
          <a:xfrm>
            <a:off x="3122783" y="625140"/>
            <a:ext cx="938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ICE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10" name="ZoneTexte 9"/>
          <p:cNvSpPr txBox="1"/>
          <p:nvPr/>
        </p:nvSpPr>
        <p:spPr>
          <a:xfrm>
            <a:off x="2990354" y="5230729"/>
            <a:ext cx="938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ICE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sp>
        <p:nvSpPr>
          <p:cNvPr id="11" name="ZoneTexte 10"/>
          <p:cNvSpPr txBox="1"/>
          <p:nvPr/>
        </p:nvSpPr>
        <p:spPr>
          <a:xfrm>
            <a:off x="217567" y="487669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B. Off-</a:t>
            </a:r>
            <a:r>
              <a:rPr lang="fr-FR" sz="1200" dirty="0" err="1" smtClean="0"/>
              <a:t>target</a:t>
            </a:r>
            <a:r>
              <a:rPr lang="fr-FR" sz="1200" dirty="0" smtClean="0"/>
              <a:t> 10</a:t>
            </a:r>
            <a:endParaRPr lang="fr-FR" sz="1200" dirty="0"/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01" y="5584760"/>
            <a:ext cx="6230801" cy="16356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5244" y="7482190"/>
            <a:ext cx="3784399" cy="180116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122783" y="7571028"/>
            <a:ext cx="10617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u="sng" dirty="0" smtClean="0"/>
              <a:t>TIDE  </a:t>
            </a:r>
            <a:r>
              <a:rPr lang="fr-FR" sz="1200" u="sng" dirty="0" err="1" smtClean="0"/>
              <a:t>analysis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</p:spTree>
    <p:extLst>
      <p:ext uri="{BB962C8B-B14F-4D97-AF65-F5344CB8AC3E}">
        <p14:creationId xmlns:p14="http://schemas.microsoft.com/office/powerpoint/2010/main" val="1465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</TotalTime>
  <Words>1458</Words>
  <Application>Microsoft Macintosh PowerPoint</Application>
  <PresentationFormat>Format A4 (210 x 297 mm)</PresentationFormat>
  <Paragraphs>317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Calibri</vt:lpstr>
      <vt:lpstr>Calibri Light</vt:lpstr>
      <vt:lpstr>ＭＳ Ｐゴシック</vt:lpstr>
      <vt:lpstr>Times New Roman</vt:lpstr>
      <vt:lpstr>Verdana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72</cp:revision>
  <cp:lastPrinted>2020-08-28T13:55:59Z</cp:lastPrinted>
  <dcterms:created xsi:type="dcterms:W3CDTF">2020-05-01T06:39:29Z</dcterms:created>
  <dcterms:modified xsi:type="dcterms:W3CDTF">2020-12-21T17:07:32Z</dcterms:modified>
</cp:coreProperties>
</file>