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612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" userDrawn="1">
          <p15:clr>
            <a:srgbClr val="A4A3A4"/>
          </p15:clr>
        </p15:guide>
        <p15:guide id="2" orient="horz" pos="799" userDrawn="1">
          <p15:clr>
            <a:srgbClr val="A4A3A4"/>
          </p15:clr>
        </p15:guide>
        <p15:guide id="3" pos="325" userDrawn="1">
          <p15:clr>
            <a:srgbClr val="A4A3A4"/>
          </p15:clr>
        </p15:guide>
        <p15:guide id="4" pos="733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山本 拓真" initials="山本" lastIdx="15" clrIdx="0"/>
  <p:cmAuthor id="1" name="Author" initials="AA" lastIdx="4" clrIdx="1">
    <p:extLst>
      <p:ext uri="{19B8F6BF-5375-455C-9EA6-DF929625EA0E}">
        <p15:presenceInfo xmlns:p15="http://schemas.microsoft.com/office/powerpoint/2012/main" userId="Auth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646"/>
    <a:srgbClr val="0070C0"/>
    <a:srgbClr val="FFFFFF"/>
    <a:srgbClr val="E46C0A"/>
    <a:srgbClr val="E46C14"/>
    <a:srgbClr val="FF66FF"/>
    <a:srgbClr val="FF00FF"/>
    <a:srgbClr val="F0F7FE"/>
    <a:srgbClr val="929292"/>
    <a:srgbClr val="F8BA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75" autoAdjust="0"/>
    <p:restoredTop sz="87403" autoAdjust="0"/>
  </p:normalViewPr>
  <p:slideViewPr>
    <p:cSldViewPr snapToGrid="0">
      <p:cViewPr varScale="1">
        <p:scale>
          <a:sx n="89" d="100"/>
          <a:sy n="89" d="100"/>
        </p:scale>
        <p:origin x="84" y="102"/>
      </p:cViewPr>
      <p:guideLst>
        <p:guide orient="horz" pos="216"/>
        <p:guide orient="horz" pos="799"/>
        <p:guide pos="325"/>
        <p:guide pos="7333"/>
      </p:guideLst>
    </p:cSldViewPr>
  </p:slideViewPr>
  <p:outlineViewPr>
    <p:cViewPr>
      <p:scale>
        <a:sx n="33" d="100"/>
        <a:sy n="33" d="100"/>
      </p:scale>
      <p:origin x="0" y="-34416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88" d="100"/>
          <a:sy n="88" d="100"/>
        </p:scale>
        <p:origin x="373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DF625B3-3B1D-4CA6-A842-EC9C141AADF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28D6584-73CE-4459-9147-2A2B3CF3611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CD271-5EC7-42C3-9AF9-B6AFE4744902}" type="datetimeFigureOut">
              <a:rPr kumimoji="1" lang="ja-JP" altLang="en-US" smtClean="0"/>
              <a:t>2021/9/10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62AD5E9-1A0D-4CAB-B274-6AAFE74BABE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ABD1E64-2462-4B82-960A-C98FAD9FF95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E7D11-4427-4F36-962F-67B9DC1149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316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CDF508-CCCB-4F31-80B3-22ADFCB80CDF}" type="datetimeFigureOut">
              <a:rPr kumimoji="1" lang="ja-JP" altLang="en-US" smtClean="0"/>
              <a:t>2021/9/10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C3158-6FFF-45D8-857D-B40F7397F0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231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603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4"/>
            <a:ext cx="12192000" cy="10001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5" y="1825625"/>
            <a:ext cx="112649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8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DD2B72-CCAD-4411-A551-4AF502265AA4}" type="datetimeFigureOut">
              <a:rPr lang="ja-JP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2021/9/10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8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8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CC81EDD-9321-49F1-865B-DBB59BB8577C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96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5781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3200" kern="1200" baseline="0">
          <a:solidFill>
            <a:schemeClr val="tx1"/>
          </a:solidFill>
          <a:latin typeface="+mj-lt"/>
          <a:ea typeface="HGP創英角ｺﾞｼｯｸUB" panose="020B0900000000000000" pitchFamily="50" charset="-128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Tx/>
        <a:buNone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Tx/>
        <a:buNone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Tx/>
        <a:buNone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直線コネクタ 24"/>
          <p:cNvCxnSpPr/>
          <p:nvPr/>
        </p:nvCxnSpPr>
        <p:spPr>
          <a:xfrm>
            <a:off x="8943696" y="3592108"/>
            <a:ext cx="0" cy="27670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cxnSpLocks/>
          </p:cNvCxnSpPr>
          <p:nvPr/>
        </p:nvCxnSpPr>
        <p:spPr>
          <a:xfrm>
            <a:off x="5092918" y="1230429"/>
            <a:ext cx="177222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>
            <a:cxnSpLocks/>
          </p:cNvCxnSpPr>
          <p:nvPr/>
        </p:nvCxnSpPr>
        <p:spPr>
          <a:xfrm flipH="1">
            <a:off x="5082128" y="473568"/>
            <a:ext cx="10790" cy="347561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/>
          <p:cNvSpPr/>
          <p:nvPr/>
        </p:nvSpPr>
        <p:spPr>
          <a:xfrm>
            <a:off x="-16966" y="71288"/>
            <a:ext cx="120508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Supplementary Figure</a:t>
            </a:r>
            <a:r>
              <a:rPr lang="ja-JP" altLang="en-US" dirty="0">
                <a:solidFill>
                  <a:srgbClr val="FF0000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2.  Flowchart of consisted with compatible with NAFLD patients (Liver test abnormalities)</a:t>
            </a:r>
            <a:endParaRPr lang="ja-JP" altLang="en-US" u="sng" dirty="0">
              <a:solidFill>
                <a:srgbClr val="FF0000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318760"/>
              </p:ext>
            </p:extLst>
          </p:nvPr>
        </p:nvGraphicFramePr>
        <p:xfrm>
          <a:off x="3523891" y="490486"/>
          <a:ext cx="3138055" cy="37211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1380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individuals in the JMDC database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(N=6,762,022)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720757"/>
              </p:ext>
            </p:extLst>
          </p:nvPr>
        </p:nvGraphicFramePr>
        <p:xfrm>
          <a:off x="2302018" y="1699183"/>
          <a:ext cx="5560219" cy="73787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5560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24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 of the target health checkup items (AST, ALT, G</a:t>
                      </a: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LDL-C,</a:t>
                      </a:r>
                      <a:r>
                        <a:rPr lang="en-US" sz="120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HDL-C, TG, blood pressure, fasting blood glucose</a:t>
                      </a:r>
                      <a:r>
                        <a:rPr lang="ja-JP" altLang="en-US" sz="120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120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 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HbA1c, alcohol</a:t>
                      </a:r>
                      <a:r>
                        <a:rPr lang="en-US" sz="120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habit) within the same year and 365 days or more after the</a:t>
                      </a:r>
                      <a:r>
                        <a:rPr lang="en-US" sz="120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initial 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 of observation</a:t>
                      </a:r>
                    </a:p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(N=1,886,329)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22" name="直線コネクタ 21"/>
          <p:cNvCxnSpPr>
            <a:cxnSpLocks/>
          </p:cNvCxnSpPr>
          <p:nvPr/>
        </p:nvCxnSpPr>
        <p:spPr>
          <a:xfrm>
            <a:off x="5082127" y="2735321"/>
            <a:ext cx="177222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81514"/>
              </p:ext>
            </p:extLst>
          </p:nvPr>
        </p:nvGraphicFramePr>
        <p:xfrm>
          <a:off x="5547665" y="2483537"/>
          <a:ext cx="6623096" cy="55499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6623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Patients excluded </a:t>
                      </a: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(N=291,069)</a:t>
                      </a:r>
                    </a:p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Presence of any of the following diagnosis codes: C22, B15-19, K70, </a:t>
                      </a: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K74.3,</a:t>
                      </a:r>
                      <a:r>
                        <a:rPr lang="ja-JP" altLang="en-US" sz="120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K75.4</a:t>
                      </a:r>
                      <a:r>
                        <a:rPr lang="en-US" sz="120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(N=47,409)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Alcohol habit at the earliest health checkup shows specific</a:t>
                      </a:r>
                      <a:r>
                        <a:rPr lang="en-US" sz="120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patterns </a:t>
                      </a: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(N=254,909)</a:t>
                      </a:r>
                      <a:endParaRPr lang="en-US" altLang="ja-JP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248100"/>
              </p:ext>
            </p:extLst>
          </p:nvPr>
        </p:nvGraphicFramePr>
        <p:xfrm>
          <a:off x="6008449" y="911447"/>
          <a:ext cx="6162312" cy="73787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6162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4773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all of the target health checkup items (AST, ALT, GGT,</a:t>
                      </a:r>
                      <a:r>
                        <a:rPr lang="en-US" altLang="ja-JP" sz="120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LDL-C, HDL-C, TG, </a:t>
                      </a:r>
                    </a:p>
                    <a:p>
                      <a:pPr algn="l" fontAlgn="b"/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blood pressure, fasting blood glucose</a:t>
                      </a:r>
                      <a:r>
                        <a:rPr lang="en-US" altLang="ja-JP" sz="120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</a:t>
                      </a: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HbA1c,</a:t>
                      </a:r>
                      <a:r>
                        <a:rPr lang="en-US" altLang="ja-JP" sz="120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alcohol habit) within the same year and</a:t>
                      </a:r>
                      <a:r>
                        <a:rPr lang="ja-JP" alt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　</a:t>
                      </a:r>
                      <a:endParaRPr lang="en-US" altLang="ja-JP" sz="120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fontAlgn="b"/>
                      <a:r>
                        <a:rPr lang="ja-JP" alt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　</a:t>
                      </a: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365 days or more</a:t>
                      </a:r>
                      <a:r>
                        <a:rPr lang="en-US" altLang="ja-JP" sz="120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after the initial date of observation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(N=4,875,693)</a:t>
                      </a:r>
                    </a:p>
                  </a:txBody>
                  <a:tcPr marL="6350" marR="6350" marT="635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945693"/>
              </p:ext>
            </p:extLst>
          </p:nvPr>
        </p:nvGraphicFramePr>
        <p:xfrm>
          <a:off x="3656906" y="3087883"/>
          <a:ext cx="2982190" cy="295333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982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5333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Study population </a:t>
                      </a: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(N=1,595,260)</a:t>
                      </a:r>
                      <a:endParaRPr lang="en-US" altLang="ja-JP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20" name="直線コネクタ 19"/>
          <p:cNvCxnSpPr>
            <a:cxnSpLocks/>
          </p:cNvCxnSpPr>
          <p:nvPr/>
        </p:nvCxnSpPr>
        <p:spPr>
          <a:xfrm>
            <a:off x="5072636" y="3596632"/>
            <a:ext cx="38620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表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052744"/>
              </p:ext>
            </p:extLst>
          </p:nvPr>
        </p:nvGraphicFramePr>
        <p:xfrm>
          <a:off x="7469684" y="3718057"/>
          <a:ext cx="2982190" cy="73787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982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54628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 with ALT&gt;33 IU/L, 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women with ALT&gt;25 IU/L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the</a:t>
                      </a:r>
                      <a:r>
                        <a:rPr lang="en-US" altLang="ja-JP" sz="120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compatible with NAFLD group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(N=272,779)</a:t>
                      </a:r>
                      <a:endParaRPr lang="en-US" altLang="ja-JP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030508"/>
              </p:ext>
            </p:extLst>
          </p:nvPr>
        </p:nvGraphicFramePr>
        <p:xfrm>
          <a:off x="3647781" y="3740482"/>
          <a:ext cx="3079289" cy="73787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30792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54628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 with ALT</a:t>
                      </a:r>
                      <a:r>
                        <a:rPr lang="ja-JP" alt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≦</a:t>
                      </a: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 IU/L, 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women with ALT</a:t>
                      </a:r>
                      <a:r>
                        <a:rPr lang="ja-JP" alt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≦</a:t>
                      </a: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IU/L 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the</a:t>
                      </a:r>
                      <a:r>
                        <a:rPr lang="ja-JP" altLang="en-US" sz="120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compatible with non-NAFLD group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(N=1,322,481)</a:t>
                      </a:r>
                      <a:endParaRPr lang="en-US" altLang="ja-JP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290078ED-D9FE-4773-AA5B-16665CF64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763683"/>
              </p:ext>
            </p:extLst>
          </p:nvPr>
        </p:nvGraphicFramePr>
        <p:xfrm>
          <a:off x="2017058" y="4749054"/>
          <a:ext cx="8434816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2814">
                  <a:extLst>
                    <a:ext uri="{9D8B030D-6E8A-4147-A177-3AD203B41FA5}">
                      <a16:colId xmlns:a16="http://schemas.microsoft.com/office/drawing/2014/main" val="688062863"/>
                    </a:ext>
                  </a:extLst>
                </a:gridCol>
                <a:gridCol w="3394038">
                  <a:extLst>
                    <a:ext uri="{9D8B030D-6E8A-4147-A177-3AD203B41FA5}">
                      <a16:colId xmlns:a16="http://schemas.microsoft.com/office/drawing/2014/main" val="2467836326"/>
                    </a:ext>
                  </a:extLst>
                </a:gridCol>
                <a:gridCol w="3367964">
                  <a:extLst>
                    <a:ext uri="{9D8B030D-6E8A-4147-A177-3AD203B41FA5}">
                      <a16:colId xmlns:a16="http://schemas.microsoft.com/office/drawing/2014/main" val="447913251"/>
                    </a:ext>
                  </a:extLst>
                </a:gridCol>
              </a:tblGrid>
              <a:tr h="210121">
                <a:tc rowSpan="2"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Cerebral infarction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282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5663091"/>
                  </a:ext>
                </a:extLst>
              </a:tr>
              <a:tr h="21012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 (0.09-0.11)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 (0.10-0.16)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12482103"/>
                  </a:ext>
                </a:extLst>
              </a:tr>
              <a:tr h="210121">
                <a:tc rowSpan="2"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Coronary artery event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2,624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904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74656875"/>
                  </a:ext>
                </a:extLst>
              </a:tr>
              <a:tr h="21012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0.90 (0.86-0.93)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1.52 (1.42-1.62)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9195983"/>
                  </a:ext>
                </a:extLst>
              </a:tr>
              <a:tr h="210121">
                <a:tc rowSpan="2"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Cardiovascular event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2,895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974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9537199"/>
                  </a:ext>
                </a:extLst>
              </a:tr>
              <a:tr h="21012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0.99 (0.95-1.03)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1.64 (1.54-1.74)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8451661"/>
                  </a:ext>
                </a:extLst>
              </a:tr>
            </a:tbl>
          </a:graphicData>
        </a:graphic>
      </p:graphicFrame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2082F2F-A99D-4A13-9303-68D3A460805E}"/>
              </a:ext>
            </a:extLst>
          </p:cNvPr>
          <p:cNvSpPr txBox="1"/>
          <p:nvPr/>
        </p:nvSpPr>
        <p:spPr>
          <a:xfrm>
            <a:off x="4453666" y="4475874"/>
            <a:ext cx="2008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Median follow up 4.0 years</a:t>
            </a:r>
            <a:endParaRPr kumimoji="1" lang="ja-JP" alt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B27922B-1BDF-40A8-994E-A1E00E066ECB}"/>
              </a:ext>
            </a:extLst>
          </p:cNvPr>
          <p:cNvSpPr txBox="1"/>
          <p:nvPr/>
        </p:nvSpPr>
        <p:spPr>
          <a:xfrm>
            <a:off x="8037755" y="4486759"/>
            <a:ext cx="2008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Median follow up 4.0 years</a:t>
            </a:r>
            <a:endParaRPr kumimoji="1" lang="ja-JP" alt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EF3C144-E1C2-45D3-83A3-88497563D7FF}"/>
              </a:ext>
            </a:extLst>
          </p:cNvPr>
          <p:cNvSpPr txBox="1"/>
          <p:nvPr/>
        </p:nvSpPr>
        <p:spPr>
          <a:xfrm>
            <a:off x="4549588" y="6396335"/>
            <a:ext cx="60968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200" kern="1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top: number of events</a:t>
            </a:r>
            <a:endParaRPr lang="ja-JP" altLang="ja-JP" sz="12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algn="just"/>
            <a:r>
              <a:rPr lang="en-US" altLang="ja-JP" sz="1200" kern="1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bottom: Incidence rate, events/1000 person-years (95% confidence interval)</a:t>
            </a:r>
            <a:endParaRPr lang="ja-JP" altLang="ja-JP" sz="12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431178"/>
      </p:ext>
    </p:extLst>
  </p:cSld>
  <p:clrMapOvr>
    <a:masterClrMapping/>
  </p:clrMapOvr>
</p:sld>
</file>

<file path=ppt/theme/theme1.xml><?xml version="1.0" encoding="utf-8"?>
<a:theme xmlns:a="http://schemas.openxmlformats.org/drawingml/2006/main" name="4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9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10471</TotalTime>
  <Words>315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HGP創英角ｺﾞｼｯｸUB</vt:lpstr>
      <vt:lpstr>游ゴシック</vt:lpstr>
      <vt:lpstr>Arial</vt:lpstr>
      <vt:lpstr>Calibri</vt:lpstr>
      <vt:lpstr>4_Office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</dc:title>
  <dc:creator>山本 拓真</dc:creator>
  <cp:lastModifiedBy>米田　正人</cp:lastModifiedBy>
  <cp:revision>627</cp:revision>
  <dcterms:created xsi:type="dcterms:W3CDTF">2016-10-04T04:37:07Z</dcterms:created>
  <dcterms:modified xsi:type="dcterms:W3CDTF">2021-09-10T10:59:33Z</dcterms:modified>
</cp:coreProperties>
</file>