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24"/>
    <a:srgbClr val="267F4C"/>
    <a:srgbClr val="006F22"/>
    <a:srgbClr val="D7EFD5"/>
    <a:srgbClr val="F07200"/>
    <a:srgbClr val="FFE5CE"/>
    <a:srgbClr val="F0720A"/>
    <a:srgbClr val="00682D"/>
    <a:srgbClr val="EC008C"/>
    <a:srgbClr val="D81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28" autoAdjust="0"/>
  </p:normalViewPr>
  <p:slideViewPr>
    <p:cSldViewPr>
      <p:cViewPr varScale="1">
        <p:scale>
          <a:sx n="175" d="100"/>
          <a:sy n="175" d="100"/>
        </p:scale>
        <p:origin x="13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006F22"/>
              </a:buClr>
              <a:defRPr/>
            </a:lvl1pPr>
            <a:lvl2pPr>
              <a:buClr>
                <a:srgbClr val="006F22"/>
              </a:buClr>
              <a:defRPr/>
            </a:lvl2pPr>
            <a:lvl3pPr>
              <a:buClr>
                <a:srgbClr val="006F22"/>
              </a:buClr>
              <a:defRPr/>
            </a:lvl3pPr>
            <a:lvl4pPr>
              <a:buClr>
                <a:srgbClr val="006F22"/>
              </a:buClr>
              <a:defRPr/>
            </a:lvl4pPr>
            <a:lvl5pPr>
              <a:buClr>
                <a:srgbClr val="006F22"/>
              </a:buCl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[Surname Initial], et al. </a:t>
            </a:r>
            <a:r>
              <a:rPr lang="en-US" dirty="0" err="1" smtClean="0"/>
              <a:t>Adv</a:t>
            </a:r>
            <a:r>
              <a:rPr lang="en-US" dirty="0" smtClean="0"/>
              <a:t> </a:t>
            </a:r>
            <a:r>
              <a:rPr lang="en-US" dirty="0" err="1" smtClean="0"/>
              <a:t>Ther</a:t>
            </a:r>
            <a:r>
              <a:rPr lang="en-US" dirty="0" smtClean="0"/>
              <a:t>. [YEAR]. [INSERT DOI]</a:t>
            </a:r>
            <a:endParaRPr lang="en-US" dirty="0"/>
          </a:p>
        </p:txBody>
      </p:sp>
      <p:pic>
        <p:nvPicPr>
          <p:cNvPr id="7" name="Picture 6" descr="Adis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6574464"/>
            <a:ext cx="653742" cy="182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006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431280"/>
            <a:ext cx="9144000" cy="45720"/>
          </a:xfrm>
          <a:prstGeom prst="rect">
            <a:avLst/>
          </a:prstGeom>
          <a:solidFill>
            <a:srgbClr val="267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0"/>
            <a:ext cx="9144000" cy="771525"/>
            <a:chOff x="0" y="0"/>
            <a:chExt cx="9144000" cy="771525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0"/>
              <a:ext cx="9144000" cy="771525"/>
            </a:xfrm>
            <a:prstGeom prst="rect">
              <a:avLst/>
            </a:prstGeom>
            <a:solidFill>
              <a:srgbClr val="006F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944" t="16769" b="76302"/>
            <a:stretch/>
          </p:blipFill>
          <p:spPr>
            <a:xfrm>
              <a:off x="0" y="99844"/>
              <a:ext cx="3861250" cy="582626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 userDrawn="1"/>
        </p:nvGrpSpPr>
        <p:grpSpPr>
          <a:xfrm>
            <a:off x="7692828" y="82306"/>
            <a:ext cx="1451172" cy="600164"/>
            <a:chOff x="7692828" y="52920"/>
            <a:chExt cx="1451172" cy="697407"/>
          </a:xfrm>
          <a:effectLst>
            <a:outerShdw blurRad="50800" dist="38100" dir="5400000" algn="ctr" rotWithShape="0">
              <a:schemeClr val="tx1">
                <a:alpha val="40000"/>
              </a:schemeClr>
            </a:outerShdw>
          </a:effectLst>
        </p:grpSpPr>
        <p:sp>
          <p:nvSpPr>
            <p:cNvPr id="9" name="Rectangle 8"/>
            <p:cNvSpPr/>
            <p:nvPr/>
          </p:nvSpPr>
          <p:spPr>
            <a:xfrm>
              <a:off x="7696200" y="116775"/>
              <a:ext cx="1447800" cy="620967"/>
            </a:xfrm>
            <a:prstGeom prst="rect">
              <a:avLst/>
            </a:prstGeom>
            <a:solidFill>
              <a:srgbClr val="267F4C"/>
            </a:solidFill>
            <a:ln>
              <a:solidFill>
                <a:srgbClr val="267F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92828" y="52920"/>
              <a:ext cx="1445061" cy="69740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PEER-REVIEWED</a:t>
              </a:r>
            </a:p>
            <a:p>
              <a:pPr algn="ctr"/>
              <a:r>
                <a:rPr lang="en-GB" sz="1100" b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PLAIN</a:t>
              </a:r>
              <a:r>
                <a:rPr lang="en-GB" sz="1100" b="0" baseline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LANGUAGE SUMMARY</a:t>
              </a:r>
              <a:endParaRPr lang="en-GB" sz="1100" b="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434" y="1828800"/>
            <a:ext cx="2971800" cy="4114800"/>
          </a:xfrm>
          <a:prstGeom prst="roundRect">
            <a:avLst>
              <a:gd name="adj" fmla="val 5706"/>
            </a:avLst>
          </a:prstGeom>
          <a:ln w="28575">
            <a:solidFill>
              <a:srgbClr val="006F24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1600" b="1" dirty="0" smtClean="0">
                <a:solidFill>
                  <a:srgbClr val="006F22"/>
                </a:solidFill>
              </a:rPr>
              <a:t>Key Points</a:t>
            </a: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 orally administered oxazolidinone antibacterial agent is being developed by Shanghai MicuRx Pharmaceutical Co., Ltd. for the treatment of MDR Gram-positive bacterial infections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Received its first approval on 1 June 2021 in China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Approved for use in complicated skin and soft tissue infections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8600" y="6011929"/>
            <a:ext cx="8686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/>
          <a:p>
            <a:r>
              <a:rPr lang="en-GB" sz="1100" dirty="0" smtClean="0"/>
              <a:t>This summary </a:t>
            </a:r>
            <a:r>
              <a:rPr lang="en-GB" sz="1100" dirty="0"/>
              <a:t>represents the opinions of the [author/authors]. For a full list of declarations, including funding and author disclosure statements, please see the full text online. © </a:t>
            </a:r>
            <a:r>
              <a:rPr lang="en-GB" sz="1100" dirty="0" smtClean="0"/>
              <a:t>Springer Nature Switzerland AG 2021.</a:t>
            </a:r>
            <a:endParaRPr lang="en-GB" sz="1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1981200" y="6442816"/>
            <a:ext cx="7104530" cy="442079"/>
          </a:xfrm>
        </p:spPr>
        <p:txBody>
          <a:bodyPr/>
          <a:lstStyle/>
          <a:p>
            <a:r>
              <a:rPr lang="en-GB" dirty="0" smtClean="0"/>
              <a:t>Contezolid: First Approval</a:t>
            </a:r>
          </a:p>
          <a:p>
            <a:r>
              <a:rPr lang="en-GB" dirty="0" smtClean="0"/>
              <a:t>Hoy, S. M. Drugs. 2021. DOI: </a:t>
            </a:r>
            <a:r>
              <a:rPr lang="en-NZ" dirty="0"/>
              <a:t>10.1007/s40265-021-01576-0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36434" y="868466"/>
            <a:ext cx="2971800" cy="807934"/>
          </a:xfrm>
          <a:prstGeom prst="rect">
            <a:avLst/>
          </a:prstGeom>
          <a:solidFill>
            <a:srgbClr val="D7EFD5"/>
          </a:solidFill>
          <a:ln>
            <a:solidFill>
              <a:srgbClr val="006F24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Contezolid: Adis Evaluation</a:t>
            </a:r>
            <a:endParaRPr lang="en-NZ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352800" y="868467"/>
            <a:ext cx="5562600" cy="5075134"/>
          </a:xfrm>
          <a:prstGeom prst="roundRect">
            <a:avLst>
              <a:gd name="adj" fmla="val 3157"/>
            </a:avLst>
          </a:prstGeom>
          <a:ln w="28575">
            <a:solidFill>
              <a:srgbClr val="006F24"/>
            </a:solidFill>
          </a:ln>
        </p:spPr>
        <p:txBody>
          <a:bodyPr wrap="square">
            <a:noAutofit/>
          </a:bodyPr>
          <a:lstStyle/>
          <a:p>
            <a:r>
              <a:rPr lang="en-GB" sz="2000" b="1" dirty="0" smtClean="0">
                <a:solidFill>
                  <a:srgbClr val="006F22"/>
                </a:solidFill>
              </a:rPr>
              <a:t>Summary</a:t>
            </a:r>
            <a:endParaRPr lang="en-GB" sz="2000" b="1" dirty="0">
              <a:solidFill>
                <a:srgbClr val="006F22"/>
              </a:solidFill>
            </a:endParaRPr>
          </a:p>
          <a:p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Contezolid 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康替唑胺 </a:t>
            </a:r>
            <a:r>
              <a:rPr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Youxitai </a:t>
            </a:r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优喜泰</a:t>
            </a:r>
            <a:r>
              <a:rPr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®), </a:t>
            </a:r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 orally administered oxazolidinone antibacterial agent, is being developed by Shanghai MicuRx Pharmaceutical Co., Ltd. for the treatment of multidrug-resistant </a:t>
            </a:r>
            <a:r>
              <a:rPr lang="en-GB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Gram-positive </a:t>
            </a:r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bacterial infections, including methicillin-resistant </a:t>
            </a:r>
            <a:r>
              <a:rPr lang="en-GB" sz="1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Staphylococcus aureus</a:t>
            </a:r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(MRSA) and vancomycin-resistant </a:t>
            </a:r>
            <a:r>
              <a:rPr lang="en-GB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enterococci.</a:t>
            </a: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June 2021, it was approved by the National Medical Products Administration of China for the treatment of complicated skin and soft tissue 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infections, 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including, but not limited to, methicillin-susceptible </a:t>
            </a:r>
            <a:r>
              <a:rPr lang="en-NZ" sz="1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S. aureus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MRSA, </a:t>
            </a:r>
            <a:r>
              <a:rPr lang="en-NZ" sz="1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Streptococcus pyogenes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NZ" sz="1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Streptococcus </a:t>
            </a:r>
            <a:r>
              <a:rPr lang="en-NZ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agalactiae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recommended dosage of contezolid is 800 mg (i.e. two 400 mg tablets) every 12 h for 7–14 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days.</a:t>
            </a:r>
          </a:p>
          <a:p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Contezolid 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also undergoing clinical development for acute bacterial skin and skin structure 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infections in 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USA.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00" y="110963"/>
            <a:ext cx="1524000" cy="585924"/>
          </a:xfrm>
          <a:prstGeom prst="rect">
            <a:avLst/>
          </a:prstGeom>
          <a:solidFill>
            <a:srgbClr val="267F4C"/>
          </a:solidFill>
          <a:ln>
            <a:solidFill>
              <a:srgbClr val="267F4C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1400" dirty="0" smtClean="0"/>
              <a:t>PEER-REVIEWED CONTENT SUMMARY SLIDE</a:t>
            </a:r>
            <a:endParaRPr lang="en-N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3512465-0B3E-430F-B442-1CD443468E03}" vid="{42CFFBDB-E6E4-4F60-BF38-F19BA7C512E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AIR Template (Drugs)</Template>
  <TotalTime>8</TotalTime>
  <Words>247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Trebuchet MS</vt:lpstr>
      <vt:lpstr>Slide Master</vt:lpstr>
      <vt:lpstr>PowerPoint Presentation</vt:lpstr>
    </vt:vector>
  </TitlesOfParts>
  <Company>Springer Nature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Sheridan Hoy</dc:creator>
  <cp:lastModifiedBy>Sheridan Hoy</cp:lastModifiedBy>
  <cp:revision>8</cp:revision>
  <dcterms:created xsi:type="dcterms:W3CDTF">2021-07-15T22:21:21Z</dcterms:created>
  <dcterms:modified xsi:type="dcterms:W3CDTF">2021-08-01T22:02:34Z</dcterms:modified>
</cp:coreProperties>
</file>