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0AF0151-9361-4123-8B5E-D38324843CE7}">
          <p14:sldIdLst/>
        </p14:section>
        <p14:section name="无标题节" id="{031C27FF-B83F-4552-8E20-7CF25D858727}">
          <p14:sldIdLst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ngzhishu2009@163.com" initials="f" lastIdx="10" clrIdx="0">
    <p:extLst>
      <p:ext uri="{19B8F6BF-5375-455C-9EA6-DF929625EA0E}">
        <p15:presenceInfo xmlns:p15="http://schemas.microsoft.com/office/powerpoint/2012/main" userId="696e086e05cbe2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84F9E"/>
    <a:srgbClr val="595959"/>
    <a:srgbClr val="6E4D83"/>
    <a:srgbClr val="F2A2D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91" autoAdjust="0"/>
    <p:restoredTop sz="93826" autoAdjust="0"/>
  </p:normalViewPr>
  <p:slideViewPr>
    <p:cSldViewPr snapToGrid="0" showGuides="1">
      <p:cViewPr varScale="1">
        <p:scale>
          <a:sx n="44" d="100"/>
          <a:sy n="44" d="100"/>
        </p:scale>
        <p:origin x="2116" y="5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35770;&#25991;\lunwen\kas%20sd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35770;&#25991;\lunwen\kas%20sd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35770;&#25991;\lunwen\kas%20sd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35770;&#25991;\lunwen\kas%20sd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35770;&#25991;\lunwen\kas%20sd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28419320815441"/>
          <c:y val="2.6755391838501921E-2"/>
          <c:w val="0.70355695120179818"/>
          <c:h val="0.92690321074849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Sheet1!$I$8</c:f>
              <c:strCache>
                <c:ptCount val="1"/>
                <c:pt idx="0">
                  <c:v>一次枝梗数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F6-4479-984B-158D6B263311}"/>
              </c:ext>
            </c:extLst>
          </c:dPt>
          <c:dPt>
            <c:idx val="1"/>
            <c:invertIfNegative val="0"/>
            <c:bubble3D val="0"/>
            <c:spPr>
              <a:solidFill>
                <a:srgbClr val="D9E3F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F6-4479-984B-158D6B263311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Sheet1!$I$14:$I$15</c:f>
                <c:numCache>
                  <c:formatCode>General</c:formatCode>
                  <c:ptCount val="2"/>
                  <c:pt idx="0">
                    <c:v>0.92702481088695787</c:v>
                  </c:pt>
                  <c:pt idx="1">
                    <c:v>0.47140452079103168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Sheet1!$H$9:$H$10</c:f>
              <c:numCache>
                <c:formatCode>General</c:formatCode>
                <c:ptCount val="2"/>
              </c:numCache>
            </c:numRef>
          </c:cat>
          <c:val>
            <c:numRef>
              <c:f>Sheet1!$I$9:$I$10</c:f>
              <c:numCache>
                <c:formatCode>General</c:formatCode>
                <c:ptCount val="2"/>
                <c:pt idx="0">
                  <c:v>10.625</c:v>
                </c:pt>
                <c:pt idx="1">
                  <c:v>8.6666666666666661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F6-4479-984B-158D6B2633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489370288"/>
        <c:axId val="489366352"/>
      </c:barChart>
      <c:catAx>
        <c:axId val="489370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89366352"/>
        <c:crosses val="autoZero"/>
        <c:auto val="1"/>
        <c:lblAlgn val="ctr"/>
        <c:lblOffset val="100"/>
        <c:noMultiLvlLbl val="0"/>
      </c:catAx>
      <c:valAx>
        <c:axId val="4893663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89370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727176331220271"/>
          <c:y val="5.844546499145447E-2"/>
          <c:w val="0.70970425562266448"/>
          <c:h val="0.895541561689749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Sheet1!$L$8</c:f>
              <c:strCache>
                <c:ptCount val="1"/>
                <c:pt idx="0">
                  <c:v>PL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9E1-40BD-9321-ED520089D972}"/>
              </c:ext>
            </c:extLst>
          </c:dPt>
          <c:dPt>
            <c:idx val="1"/>
            <c:invertIfNegative val="0"/>
            <c:bubble3D val="0"/>
            <c:spPr>
              <a:solidFill>
                <a:srgbClr val="D9E3F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9E1-40BD-9321-ED520089D972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Sheet1!$L$14:$L$15</c:f>
                <c:numCache>
                  <c:formatCode>General</c:formatCode>
                  <c:ptCount val="2"/>
                  <c:pt idx="0">
                    <c:v>1.459134580498852</c:v>
                  </c:pt>
                  <c:pt idx="1">
                    <c:v>0.73200637519992495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Sheet1!$H$9:$H$10</c:f>
              <c:numCache>
                <c:formatCode>General</c:formatCode>
                <c:ptCount val="2"/>
              </c:numCache>
            </c:numRef>
          </c:cat>
          <c:val>
            <c:numRef>
              <c:f>Sheet1!$L$9:$L$10</c:f>
              <c:numCache>
                <c:formatCode>General</c:formatCode>
                <c:ptCount val="2"/>
                <c:pt idx="0">
                  <c:v>29.469565217391306</c:v>
                </c:pt>
                <c:pt idx="1">
                  <c:v>23.150000000000002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9E1-40BD-9321-ED520089D9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489340768"/>
        <c:axId val="489339784"/>
      </c:barChart>
      <c:catAx>
        <c:axId val="48934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89339784"/>
        <c:crosses val="autoZero"/>
        <c:auto val="1"/>
        <c:lblAlgn val="ctr"/>
        <c:lblOffset val="100"/>
        <c:noMultiLvlLbl val="0"/>
      </c:catAx>
      <c:valAx>
        <c:axId val="4893397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8934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419444444444444"/>
          <c:y val="8.111184018664333E-2"/>
          <c:w val="0.83747222222222228"/>
          <c:h val="0.817406678331875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Sheet1!$H$19</c:f>
              <c:strCache>
                <c:ptCount val="1"/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Sheet1!$I$24:$N$24</c:f>
                <c:numCache>
                  <c:formatCode>General</c:formatCode>
                  <c:ptCount val="6"/>
                  <c:pt idx="0">
                    <c:v>2.3579572075880919</c:v>
                  </c:pt>
                  <c:pt idx="1">
                    <c:v>2.1108831479736367</c:v>
                  </c:pt>
                  <c:pt idx="2">
                    <c:v>2.4381547870125266</c:v>
                  </c:pt>
                  <c:pt idx="3">
                    <c:v>3.4165625134459514</c:v>
                  </c:pt>
                  <c:pt idx="4">
                    <c:v>2.988269075253382</c:v>
                  </c:pt>
                  <c:pt idx="5">
                    <c:v>0.83179023798070606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Sheet1!$I$18:$N$18</c:f>
              <c:strCache>
                <c:ptCount val="6"/>
                <c:pt idx="0">
                  <c:v>1st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5th</c:v>
                </c:pt>
                <c:pt idx="5">
                  <c:v>6th</c:v>
                </c:pt>
              </c:strCache>
            </c:strRef>
          </c:cat>
          <c:val>
            <c:numRef>
              <c:f>Sheet1!$I$19:$N$19</c:f>
              <c:numCache>
                <c:formatCode>General</c:formatCode>
                <c:ptCount val="6"/>
                <c:pt idx="0">
                  <c:v>41.321739130434786</c:v>
                </c:pt>
                <c:pt idx="1">
                  <c:v>31.019047619047623</c:v>
                </c:pt>
                <c:pt idx="2">
                  <c:v>26.238888888888891</c:v>
                </c:pt>
                <c:pt idx="3">
                  <c:v>18.830769230769228</c:v>
                </c:pt>
                <c:pt idx="4">
                  <c:v>8.754545454545454</c:v>
                </c:pt>
                <c:pt idx="5">
                  <c:v>4.3250000000000002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B8-4A87-BF21-8F17931EEB9A}"/>
            </c:ext>
          </c:extLst>
        </c:ser>
        <c:ser>
          <c:idx val="1"/>
          <c:order val="1"/>
          <c:tx>
            <c:strRef>
              <c:f>Sheet1!$H$20</c:f>
              <c:strCache>
                <c:ptCount val="1"/>
              </c:strCache>
            </c:strRef>
          </c:tx>
          <c:spPr>
            <a:solidFill>
              <a:srgbClr val="D9E3F3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Sheet1!$I$25:$M$25</c:f>
                <c:numCache>
                  <c:formatCode>General</c:formatCode>
                  <c:ptCount val="5"/>
                  <c:pt idx="0">
                    <c:v>0.53359368645273719</c:v>
                  </c:pt>
                  <c:pt idx="1">
                    <c:v>0.40824829046386302</c:v>
                  </c:pt>
                  <c:pt idx="2">
                    <c:v>1.1085526098877261</c:v>
                  </c:pt>
                  <c:pt idx="3">
                    <c:v>1.267105187249878</c:v>
                  </c:pt>
                  <c:pt idx="4">
                    <c:v>0.81967981553775004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Sheet1!$I$18:$N$18</c:f>
              <c:strCache>
                <c:ptCount val="6"/>
                <c:pt idx="0">
                  <c:v>1st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5th</c:v>
                </c:pt>
                <c:pt idx="5">
                  <c:v>6th</c:v>
                </c:pt>
              </c:strCache>
            </c:strRef>
          </c:cat>
          <c:val>
            <c:numRef>
              <c:f>Sheet1!$I$20:$N$20</c:f>
              <c:numCache>
                <c:formatCode>General</c:formatCode>
                <c:ptCount val="6"/>
                <c:pt idx="0">
                  <c:v>29.283333333333331</c:v>
                </c:pt>
                <c:pt idx="1">
                  <c:v>17.5</c:v>
                </c:pt>
                <c:pt idx="2">
                  <c:v>12.233333333333334</c:v>
                </c:pt>
                <c:pt idx="3">
                  <c:v>5.3666666666666671</c:v>
                </c:pt>
                <c:pt idx="4">
                  <c:v>2.625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B8-4A87-BF21-8F17931EEB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466146712"/>
        <c:axId val="466144416"/>
      </c:barChart>
      <c:catAx>
        <c:axId val="466146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66144416"/>
        <c:crosses val="autoZero"/>
        <c:auto val="1"/>
        <c:lblAlgn val="ctr"/>
        <c:lblOffset val="100"/>
        <c:noMultiLvlLbl val="0"/>
      </c:catAx>
      <c:valAx>
        <c:axId val="4661444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9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Internode length (cm)</a:t>
                </a:r>
                <a:endParaRPr lang="zh-CN" altLang="en-US" sz="9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4.4041871671322869E-2"/>
              <c:y val="0.247569601884431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66146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3249142580749849"/>
          <c:y val="0.11622716281824017"/>
          <c:w val="0.23059529176821139"/>
          <c:h val="0.128353310697488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82623227233666"/>
          <c:y val="7.2233386827051438E-2"/>
          <c:w val="0.68277667492308336"/>
          <c:h val="0.883750761040509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Sheet1!$K$8</c:f>
              <c:strCache>
                <c:ptCount val="1"/>
                <c:pt idx="0">
                  <c:v>总粒数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D0-4D97-942A-1C08B58108F2}"/>
              </c:ext>
            </c:extLst>
          </c:dPt>
          <c:dPt>
            <c:idx val="1"/>
            <c:invertIfNegative val="0"/>
            <c:bubble3D val="0"/>
            <c:spPr>
              <a:solidFill>
                <a:srgbClr val="D9E3F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D0-4D97-942A-1C08B58108F2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Sheet1!$K$14:$K$15</c:f>
                <c:numCache>
                  <c:formatCode>General</c:formatCode>
                  <c:ptCount val="2"/>
                  <c:pt idx="0">
                    <c:v>26.805360354787251</c:v>
                  </c:pt>
                  <c:pt idx="1">
                    <c:v>16.418147141366333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Sheet1!$H$9:$H$10</c:f>
              <c:numCache>
                <c:formatCode>General</c:formatCode>
                <c:ptCount val="2"/>
              </c:numCache>
            </c:numRef>
          </c:cat>
          <c:val>
            <c:numRef>
              <c:f>Sheet1!$K$9:$K$10</c:f>
              <c:numCache>
                <c:formatCode>General</c:formatCode>
                <c:ptCount val="2"/>
                <c:pt idx="0">
                  <c:v>189.1875</c:v>
                </c:pt>
                <c:pt idx="1">
                  <c:v>111.66666666666667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D0-4D97-942A-1C08B58108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489315184"/>
        <c:axId val="489311904"/>
      </c:barChart>
      <c:catAx>
        <c:axId val="48931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89311904"/>
        <c:crosses val="autoZero"/>
        <c:auto val="1"/>
        <c:lblAlgn val="ctr"/>
        <c:lblOffset val="100"/>
        <c:noMultiLvlLbl val="0"/>
      </c:catAx>
      <c:valAx>
        <c:axId val="489311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8931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63280022270315"/>
          <c:y val="3.162203062231863E-2"/>
          <c:w val="0.75367199777296856"/>
          <c:h val="0.922762468098282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Sheet1!$J$8</c:f>
              <c:strCache>
                <c:ptCount val="1"/>
                <c:pt idx="0">
                  <c:v>二次枝梗数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EE7-4769-88BA-90E21A560CF8}"/>
              </c:ext>
            </c:extLst>
          </c:dPt>
          <c:dPt>
            <c:idx val="1"/>
            <c:invertIfNegative val="0"/>
            <c:bubble3D val="0"/>
            <c:spPr>
              <a:solidFill>
                <a:srgbClr val="D9E3F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EE7-4769-88BA-90E21A560CF8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Sheet1!$J$14:$J$15</c:f>
                <c:numCache>
                  <c:formatCode>General</c:formatCode>
                  <c:ptCount val="2"/>
                  <c:pt idx="0">
                    <c:v>6.1564879395642444</c:v>
                  </c:pt>
                  <c:pt idx="1">
                    <c:v>3.2998316455372216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Sheet1!$H$9:$H$10</c:f>
              <c:numCache>
                <c:formatCode>General</c:formatCode>
                <c:ptCount val="2"/>
              </c:numCache>
            </c:numRef>
          </c:cat>
          <c:val>
            <c:numRef>
              <c:f>Sheet1!$J$9:$J$10</c:f>
              <c:numCache>
                <c:formatCode>General</c:formatCode>
                <c:ptCount val="2"/>
                <c:pt idx="0">
                  <c:v>33.8125</c:v>
                </c:pt>
                <c:pt idx="1">
                  <c:v>21.333333333333332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EE7-4769-88BA-90E21A560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486310208"/>
        <c:axId val="486306928"/>
      </c:barChart>
      <c:catAx>
        <c:axId val="486310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86306928"/>
        <c:crosses val="autoZero"/>
        <c:auto val="1"/>
        <c:lblAlgn val="ctr"/>
        <c:lblOffset val="100"/>
        <c:noMultiLvlLbl val="0"/>
      </c:catAx>
      <c:valAx>
        <c:axId val="4863069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486310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FED27-533D-4C2F-96A3-38C026D66261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FFB7C-A235-4241-9546-2785CD185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31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25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921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67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55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88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67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624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91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08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60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63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"/><Relationship Id="rId3" Type="http://schemas.openxmlformats.org/officeDocument/2006/relationships/chart" Target="../charts/chart2.xml"/><Relationship Id="rId7" Type="http://schemas.openxmlformats.org/officeDocument/2006/relationships/chart" Target="../charts/chart3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microsoft.com/office/2007/relationships/hdphoto" Target="../media/hdphoto1.wdp"/><Relationship Id="rId10" Type="http://schemas.openxmlformats.org/officeDocument/2006/relationships/chart" Target="../charts/chart5.xml"/><Relationship Id="rId4" Type="http://schemas.openxmlformats.org/officeDocument/2006/relationships/image" Target="../media/image1.pn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>
            <a:extLst>
              <a:ext uri="{FF2B5EF4-FFF2-40B4-BE49-F238E27FC236}">
                <a16:creationId xmlns:a16="http://schemas.microsoft.com/office/drawing/2014/main" id="{3468B7B0-B8B5-4684-ACC8-A3909ED6E6A4}"/>
              </a:ext>
            </a:extLst>
          </p:cNvPr>
          <p:cNvGrpSpPr/>
          <p:nvPr/>
        </p:nvGrpSpPr>
        <p:grpSpPr>
          <a:xfrm>
            <a:off x="1949201" y="4918765"/>
            <a:ext cx="1615742" cy="2443040"/>
            <a:chOff x="1961981" y="3843009"/>
            <a:chExt cx="2127806" cy="2571589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BBAD42ED-8B4C-4DE7-84B6-7911F7536062}"/>
                </a:ext>
              </a:extLst>
            </p:cNvPr>
            <p:cNvGrpSpPr/>
            <p:nvPr/>
          </p:nvGrpSpPr>
          <p:grpSpPr>
            <a:xfrm>
              <a:off x="2047769" y="3843009"/>
              <a:ext cx="2042018" cy="2571589"/>
              <a:chOff x="220749" y="4201691"/>
              <a:chExt cx="3606402" cy="3153187"/>
            </a:xfrm>
          </p:grpSpPr>
          <p:graphicFrame>
            <p:nvGraphicFramePr>
              <p:cNvPr id="40" name="图表 39">
                <a:extLst>
                  <a:ext uri="{FF2B5EF4-FFF2-40B4-BE49-F238E27FC236}">
                    <a16:creationId xmlns:a16="http://schemas.microsoft.com/office/drawing/2014/main" id="{6C2739C0-0A80-4348-BE0F-0AAB090E885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12555582"/>
                  </p:ext>
                </p:extLst>
              </p:nvPr>
            </p:nvGraphicFramePr>
            <p:xfrm>
              <a:off x="220749" y="4201691"/>
              <a:ext cx="3606402" cy="305253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8CA2687F-4D0F-4C6B-B40D-E8212F54C4C8}"/>
                  </a:ext>
                </a:extLst>
              </p:cNvPr>
              <p:cNvSpPr txBox="1"/>
              <p:nvPr/>
            </p:nvSpPr>
            <p:spPr>
              <a:xfrm>
                <a:off x="1265833" y="7056947"/>
                <a:ext cx="1033634" cy="297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043A634F-A1EE-4512-9AD0-2565F6A37420}"/>
                  </a:ext>
                </a:extLst>
              </p:cNvPr>
              <p:cNvSpPr txBox="1"/>
              <p:nvPr/>
            </p:nvSpPr>
            <p:spPr>
              <a:xfrm>
                <a:off x="2477585" y="7090887"/>
                <a:ext cx="1198625" cy="213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sd1</a:t>
                </a:r>
                <a:r>
                  <a:rPr lang="en-US" altLang="zh-CN" sz="900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</a:t>
                </a:r>
                <a:endParaRPr lang="zh-CN" altLang="en-US" sz="900" b="1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6C0F67FA-471C-4B77-AD81-B18771A0EDB2}"/>
                </a:ext>
              </a:extLst>
            </p:cNvPr>
            <p:cNvSpPr txBox="1"/>
            <p:nvPr/>
          </p:nvSpPr>
          <p:spPr>
            <a:xfrm rot="16200000">
              <a:off x="1295145" y="4935552"/>
              <a:ext cx="1637660" cy="3039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defRPr sz="1400" b="1" i="0" u="none" strike="noStrike" kern="1200" baseline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r>
                <a:rPr lang="en-US" altLang="zh-CN" sz="9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No.</a:t>
              </a:r>
              <a:r>
                <a:rPr lang="en-US" altLang="zh-CN" sz="900" b="1" baseline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of primary branches</a:t>
              </a:r>
              <a:endParaRPr lang="zh-CN" altLang="en-US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A0CD665E-5AEB-411E-A063-CD1120DB398F}"/>
              </a:ext>
            </a:extLst>
          </p:cNvPr>
          <p:cNvGrpSpPr/>
          <p:nvPr/>
        </p:nvGrpSpPr>
        <p:grpSpPr>
          <a:xfrm>
            <a:off x="443637" y="4909915"/>
            <a:ext cx="1507570" cy="2398021"/>
            <a:chOff x="210011" y="3867729"/>
            <a:chExt cx="1507570" cy="239802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0D48792F-9C28-4A1C-92DD-635287CA20D9}"/>
                </a:ext>
              </a:extLst>
            </p:cNvPr>
            <p:cNvGrpSpPr/>
            <p:nvPr/>
          </p:nvGrpSpPr>
          <p:grpSpPr>
            <a:xfrm>
              <a:off x="236947" y="3867729"/>
              <a:ext cx="1480634" cy="2398021"/>
              <a:chOff x="9101030" y="355406"/>
              <a:chExt cx="3925671" cy="3229196"/>
            </a:xfrm>
          </p:grpSpPr>
          <p:graphicFrame>
            <p:nvGraphicFramePr>
              <p:cNvPr id="36" name="图表 35">
                <a:extLst>
                  <a:ext uri="{FF2B5EF4-FFF2-40B4-BE49-F238E27FC236}">
                    <a16:creationId xmlns:a16="http://schemas.microsoft.com/office/drawing/2014/main" id="{38EF2B7D-4CD4-460B-B79D-1025D77776F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23419506"/>
                  </p:ext>
                </p:extLst>
              </p:nvPr>
            </p:nvGraphicFramePr>
            <p:xfrm>
              <a:off x="9101030" y="355406"/>
              <a:ext cx="3925671" cy="320755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7461AC4E-6BC5-418C-A865-DBC0A2A2D94B}"/>
                  </a:ext>
                </a:extLst>
              </p:cNvPr>
              <p:cNvSpPr txBox="1"/>
              <p:nvPr/>
            </p:nvSpPr>
            <p:spPr>
              <a:xfrm>
                <a:off x="10397185" y="3356379"/>
                <a:ext cx="1026810" cy="226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441D38D8-7E38-4B4F-A9E3-1044AD8516F5}"/>
                  </a:ext>
                </a:extLst>
              </p:cNvPr>
              <p:cNvSpPr txBox="1"/>
              <p:nvPr/>
            </p:nvSpPr>
            <p:spPr>
              <a:xfrm>
                <a:off x="11635501" y="3358299"/>
                <a:ext cx="1269326" cy="226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sd1</a:t>
                </a:r>
                <a:r>
                  <a:rPr lang="en-US" altLang="zh-CN" sz="900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</a:t>
                </a:r>
                <a:endParaRPr lang="zh-CN" altLang="en-US" sz="900" b="1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C012B1E6-B4E8-4199-ADD5-F60648BBE2A1}"/>
                </a:ext>
              </a:extLst>
            </p:cNvPr>
            <p:cNvSpPr txBox="1"/>
            <p:nvPr/>
          </p:nvSpPr>
          <p:spPr>
            <a:xfrm rot="16200000">
              <a:off x="-267274" y="4947337"/>
              <a:ext cx="1185402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defRPr sz="900" b="1" i="0" u="none" strike="noStrike" kern="1200" baseline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r>
                <a:rPr lang="en-US" altLang="zh-CN" sz="9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Panicle</a:t>
              </a:r>
              <a:r>
                <a:rPr lang="en-US" altLang="zh-CN" sz="900" b="1" baseline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length (cm)</a:t>
              </a:r>
              <a:endParaRPr lang="zh-CN" altLang="en-US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7176C79E-EDE0-483A-B6DA-CFFF398C8EC0}"/>
              </a:ext>
            </a:extLst>
          </p:cNvPr>
          <p:cNvGrpSpPr/>
          <p:nvPr/>
        </p:nvGrpSpPr>
        <p:grpSpPr>
          <a:xfrm>
            <a:off x="736537" y="663183"/>
            <a:ext cx="1608601" cy="2664296"/>
            <a:chOff x="481428" y="49836"/>
            <a:chExt cx="1608601" cy="2664296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FE5C3EE0-F3B7-469A-A4A4-718B61BB76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29884" r="29185" b="727"/>
            <a:stretch/>
          </p:blipFill>
          <p:spPr>
            <a:xfrm>
              <a:off x="481428" y="113104"/>
              <a:ext cx="1608600" cy="2601028"/>
            </a:xfrm>
            <a:prstGeom prst="rect">
              <a:avLst/>
            </a:prstGeom>
          </p:spPr>
        </p:pic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0EC308D6-8027-4E60-8F5F-8CED99ABBFCE}"/>
                </a:ext>
              </a:extLst>
            </p:cNvPr>
            <p:cNvSpPr txBox="1"/>
            <p:nvPr/>
          </p:nvSpPr>
          <p:spPr>
            <a:xfrm>
              <a:off x="652368" y="49836"/>
              <a:ext cx="6032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Kas</a:t>
              </a:r>
              <a:endParaRPr lang="zh-CN" altLang="en-US" sz="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AFCA2138-3992-431F-88C0-ECC11B29C206}"/>
                </a:ext>
              </a:extLst>
            </p:cNvPr>
            <p:cNvSpPr txBox="1"/>
            <p:nvPr/>
          </p:nvSpPr>
          <p:spPr>
            <a:xfrm>
              <a:off x="1410045" y="113104"/>
              <a:ext cx="6799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sd1</a:t>
              </a:r>
              <a:r>
                <a:rPr lang="en-US" altLang="zh-CN" sz="900" b="1" i="1" baseline="30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Kas</a:t>
              </a:r>
              <a:endParaRPr lang="zh-CN" altLang="en-US" sz="900" b="1" i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9EEAF928-273D-4D00-8CE1-3894875A4C34}"/>
              </a:ext>
            </a:extLst>
          </p:cNvPr>
          <p:cNvGrpSpPr/>
          <p:nvPr/>
        </p:nvGrpSpPr>
        <p:grpSpPr>
          <a:xfrm>
            <a:off x="736537" y="3364413"/>
            <a:ext cx="1644055" cy="1286292"/>
            <a:chOff x="1360713" y="1219200"/>
            <a:chExt cx="3439887" cy="2691333"/>
          </a:xfrm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6BB65265-424E-4321-AA4B-945367FE6F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60713" y="1219200"/>
              <a:ext cx="3439887" cy="2691333"/>
            </a:xfrm>
            <a:prstGeom prst="rect">
              <a:avLst/>
            </a:prstGeom>
          </p:spPr>
        </p:pic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2BC71890-8C6C-4362-94D6-00341F1A28C0}"/>
                </a:ext>
              </a:extLst>
            </p:cNvPr>
            <p:cNvCxnSpPr>
              <a:cxnSpLocks/>
            </p:cNvCxnSpPr>
            <p:nvPr/>
          </p:nvCxnSpPr>
          <p:spPr>
            <a:xfrm>
              <a:off x="4716755" y="2324444"/>
              <a:ext cx="0" cy="145969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FEFF3692-5C87-4FA8-8F56-355F8B3012C6}"/>
              </a:ext>
            </a:extLst>
          </p:cNvPr>
          <p:cNvSpPr txBox="1"/>
          <p:nvPr/>
        </p:nvSpPr>
        <p:spPr>
          <a:xfrm>
            <a:off x="260255" y="617016"/>
            <a:ext cx="423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69CEDDCB-240F-4043-8CF3-5D4288D1EAD4}"/>
              </a:ext>
            </a:extLst>
          </p:cNvPr>
          <p:cNvSpPr txBox="1"/>
          <p:nvPr/>
        </p:nvSpPr>
        <p:spPr>
          <a:xfrm>
            <a:off x="2499558" y="635600"/>
            <a:ext cx="423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D90D97D6-6CED-49D7-A217-822ABBE0AEC9}"/>
              </a:ext>
            </a:extLst>
          </p:cNvPr>
          <p:cNvSpPr txBox="1"/>
          <p:nvPr/>
        </p:nvSpPr>
        <p:spPr>
          <a:xfrm>
            <a:off x="347489" y="4817533"/>
            <a:ext cx="33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B0B3D41D-14E3-40BD-9CD2-43CF5D4DB63B}"/>
              </a:ext>
            </a:extLst>
          </p:cNvPr>
          <p:cNvGrpSpPr/>
          <p:nvPr/>
        </p:nvGrpSpPr>
        <p:grpSpPr>
          <a:xfrm>
            <a:off x="2556050" y="1908680"/>
            <a:ext cx="3834669" cy="2454639"/>
            <a:chOff x="2542183" y="844761"/>
            <a:chExt cx="3712312" cy="2486142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313577FC-CA1C-47AA-BAA6-465507E9115D}"/>
                </a:ext>
              </a:extLst>
            </p:cNvPr>
            <p:cNvGrpSpPr/>
            <p:nvPr/>
          </p:nvGrpSpPr>
          <p:grpSpPr>
            <a:xfrm>
              <a:off x="2542183" y="844761"/>
              <a:ext cx="3712312" cy="2486142"/>
              <a:chOff x="2313118" y="1267791"/>
              <a:chExt cx="4328941" cy="2588809"/>
            </a:xfrm>
          </p:grpSpPr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55BD3E9-A4E9-40D3-9F9B-FCA361043117}"/>
                  </a:ext>
                </a:extLst>
              </p:cNvPr>
              <p:cNvSpPr txBox="1"/>
              <p:nvPr/>
            </p:nvSpPr>
            <p:spPr>
              <a:xfrm>
                <a:off x="6195267" y="1408842"/>
                <a:ext cx="410755" cy="216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</a:t>
                </a:r>
                <a:endParaRPr lang="zh-CN" alt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aphicFrame>
            <p:nvGraphicFramePr>
              <p:cNvPr id="11" name="图表 10">
                <a:extLst>
                  <a:ext uri="{FF2B5EF4-FFF2-40B4-BE49-F238E27FC236}">
                    <a16:creationId xmlns:a16="http://schemas.microsoft.com/office/drawing/2014/main" id="{A2C2D97A-6FB4-4326-BFDA-5F41E1E9197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7779742"/>
                  </p:ext>
                </p:extLst>
              </p:nvPr>
            </p:nvGraphicFramePr>
            <p:xfrm>
              <a:off x="2313118" y="1267791"/>
              <a:ext cx="4328941" cy="258880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</p:grp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353D2071-9AA4-451D-BA08-31A634878CD6}"/>
                </a:ext>
              </a:extLst>
            </p:cNvPr>
            <p:cNvSpPr txBox="1"/>
            <p:nvPr/>
          </p:nvSpPr>
          <p:spPr>
            <a:xfrm>
              <a:off x="5720236" y="1045152"/>
              <a:ext cx="483889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sd1</a:t>
              </a:r>
              <a:r>
                <a:rPr lang="en-US" altLang="zh-CN" sz="900" b="1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Kas </a:t>
              </a:r>
              <a:endParaRPr lang="zh-CN" altLang="en-US" sz="900" dirty="0"/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A50C4C92-9B25-4B1F-96BC-49772D09DBE3}"/>
                </a:ext>
              </a:extLst>
            </p:cNvPr>
            <p:cNvSpPr txBox="1"/>
            <p:nvPr/>
          </p:nvSpPr>
          <p:spPr>
            <a:xfrm>
              <a:off x="5387457" y="1046932"/>
              <a:ext cx="483889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kern="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Kas </a:t>
              </a:r>
              <a:endParaRPr lang="zh-CN" altLang="en-US" sz="900" dirty="0"/>
            </a:p>
          </p:txBody>
        </p:sp>
      </p:grp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B2E7B333-071F-4D98-AF21-9BDFF5FAC99A}"/>
              </a:ext>
            </a:extLst>
          </p:cNvPr>
          <p:cNvCxnSpPr>
            <a:cxnSpLocks/>
          </p:cNvCxnSpPr>
          <p:nvPr/>
        </p:nvCxnSpPr>
        <p:spPr>
          <a:xfrm>
            <a:off x="2279779" y="2878120"/>
            <a:ext cx="0" cy="38544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图片 58">
            <a:extLst>
              <a:ext uri="{FF2B5EF4-FFF2-40B4-BE49-F238E27FC236}">
                <a16:creationId xmlns:a16="http://schemas.microsoft.com/office/drawing/2014/main" id="{5F7C79EB-8D31-40FE-BAEF-973CB77E10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686" y="1016721"/>
            <a:ext cx="4019912" cy="704648"/>
          </a:xfrm>
          <a:prstGeom prst="rect">
            <a:avLst/>
          </a:prstGeom>
        </p:spPr>
      </p:pic>
      <p:grpSp>
        <p:nvGrpSpPr>
          <p:cNvPr id="62" name="组合 61">
            <a:extLst>
              <a:ext uri="{FF2B5EF4-FFF2-40B4-BE49-F238E27FC236}">
                <a16:creationId xmlns:a16="http://schemas.microsoft.com/office/drawing/2014/main" id="{10E62362-6EC3-4E1D-B84D-110A677AFED0}"/>
              </a:ext>
            </a:extLst>
          </p:cNvPr>
          <p:cNvGrpSpPr/>
          <p:nvPr/>
        </p:nvGrpSpPr>
        <p:grpSpPr>
          <a:xfrm>
            <a:off x="4972728" y="4782377"/>
            <a:ext cx="1725613" cy="2616743"/>
            <a:chOff x="4562691" y="4262826"/>
            <a:chExt cx="2169554" cy="2383116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FA6F3BEE-9AF0-4FB5-8AC4-C33C8110E4AD}"/>
                </a:ext>
              </a:extLst>
            </p:cNvPr>
            <p:cNvGrpSpPr/>
            <p:nvPr/>
          </p:nvGrpSpPr>
          <p:grpSpPr>
            <a:xfrm>
              <a:off x="4562691" y="4262826"/>
              <a:ext cx="2169554" cy="2383116"/>
              <a:chOff x="6543467" y="4068644"/>
              <a:chExt cx="5828752" cy="3812092"/>
            </a:xfrm>
          </p:grpSpPr>
          <p:graphicFrame>
            <p:nvGraphicFramePr>
              <p:cNvPr id="5" name="图表 4">
                <a:extLst>
                  <a:ext uri="{FF2B5EF4-FFF2-40B4-BE49-F238E27FC236}">
                    <a16:creationId xmlns:a16="http://schemas.microsoft.com/office/drawing/2014/main" id="{0FF5BC29-0D59-45B7-8A04-A10DC280D43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6749412"/>
                  </p:ext>
                </p:extLst>
              </p:nvPr>
            </p:nvGraphicFramePr>
            <p:xfrm>
              <a:off x="6543467" y="4068644"/>
              <a:ext cx="5828752" cy="362746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1E91C96-67A9-4C89-95BD-5CAFB5AA4A0D}"/>
                  </a:ext>
                </a:extLst>
              </p:cNvPr>
              <p:cNvSpPr txBox="1"/>
              <p:nvPr/>
            </p:nvSpPr>
            <p:spPr>
              <a:xfrm>
                <a:off x="8578060" y="7480281"/>
                <a:ext cx="1476576" cy="298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832D467-68D7-4C80-A40F-64B6EC75D466}"/>
                  </a:ext>
                </a:extLst>
              </p:cNvPr>
              <p:cNvSpPr txBox="1"/>
              <p:nvPr/>
            </p:nvSpPr>
            <p:spPr>
              <a:xfrm>
                <a:off x="10419663" y="7511491"/>
                <a:ext cx="1587543" cy="369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sd1</a:t>
                </a:r>
                <a:r>
                  <a:rPr lang="en-US" altLang="zh-CN" sz="900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</a:t>
                </a:r>
                <a:endParaRPr lang="zh-CN" altLang="en-US" sz="900" b="1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0A93F428-1F33-4496-BDAB-99F23428C506}"/>
                </a:ext>
              </a:extLst>
            </p:cNvPr>
            <p:cNvSpPr txBox="1"/>
            <p:nvPr/>
          </p:nvSpPr>
          <p:spPr>
            <a:xfrm rot="16200000">
              <a:off x="3961679" y="5251566"/>
              <a:ext cx="1574653" cy="2902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defRPr sz="1400" b="1" i="0" u="none" strike="noStrike" kern="1200" baseline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r>
                <a:rPr lang="en-US" altLang="zh-CN" sz="9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No.</a:t>
              </a:r>
              <a:r>
                <a:rPr lang="en-US" altLang="zh-CN" sz="900" b="1" baseline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of grains per main panicle</a:t>
              </a:r>
              <a:endParaRPr lang="zh-CN" altLang="en-US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97FF6C39-0878-4604-9EAD-CA5ED2C83277}"/>
              </a:ext>
            </a:extLst>
          </p:cNvPr>
          <p:cNvGrpSpPr/>
          <p:nvPr/>
        </p:nvGrpSpPr>
        <p:grpSpPr>
          <a:xfrm>
            <a:off x="3478256" y="4878822"/>
            <a:ext cx="1566429" cy="2497146"/>
            <a:chOff x="4085941" y="4076021"/>
            <a:chExt cx="1546970" cy="2506806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E2F61A9C-A994-4214-9424-89C6F16C0D68}"/>
                </a:ext>
              </a:extLst>
            </p:cNvPr>
            <p:cNvGrpSpPr/>
            <p:nvPr/>
          </p:nvGrpSpPr>
          <p:grpSpPr>
            <a:xfrm>
              <a:off x="4148570" y="4076021"/>
              <a:ext cx="1484341" cy="2506806"/>
              <a:chOff x="3318621" y="4277431"/>
              <a:chExt cx="3820572" cy="3172533"/>
            </a:xfrm>
          </p:grpSpPr>
          <p:graphicFrame>
            <p:nvGraphicFramePr>
              <p:cNvPr id="44" name="图表 43">
                <a:extLst>
                  <a:ext uri="{FF2B5EF4-FFF2-40B4-BE49-F238E27FC236}">
                    <a16:creationId xmlns:a16="http://schemas.microsoft.com/office/drawing/2014/main" id="{BC16014F-55DD-43E5-8B1D-4705E9D1C511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03566256"/>
                  </p:ext>
                </p:extLst>
              </p:nvPr>
            </p:nvGraphicFramePr>
            <p:xfrm>
              <a:off x="3318621" y="4277431"/>
              <a:ext cx="3754731" cy="305253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63336C0D-9DB9-4EFB-B294-B49A7AF91C1D}"/>
                  </a:ext>
                </a:extLst>
              </p:cNvPr>
              <p:cNvSpPr txBox="1"/>
              <p:nvPr/>
            </p:nvSpPr>
            <p:spPr>
              <a:xfrm>
                <a:off x="4425053" y="7156700"/>
                <a:ext cx="980293" cy="293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</a:t>
                </a:r>
                <a:endParaRPr lang="zh-CN" alt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3C010FAB-8DA9-4E2F-A3B8-3C0F6D91E4A5}"/>
                  </a:ext>
                </a:extLst>
              </p:cNvPr>
              <p:cNvSpPr txBox="1"/>
              <p:nvPr/>
            </p:nvSpPr>
            <p:spPr>
              <a:xfrm>
                <a:off x="5886950" y="7184765"/>
                <a:ext cx="1252243" cy="214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sd1</a:t>
                </a:r>
                <a:r>
                  <a:rPr lang="en-US" altLang="zh-CN" sz="900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Kas</a:t>
                </a:r>
                <a:endParaRPr lang="zh-CN" altLang="en-US" sz="900" b="1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FC6FC52C-04F8-48C3-8CB6-102A0D0B3B5B}"/>
                </a:ext>
              </a:extLst>
            </p:cNvPr>
            <p:cNvSpPr txBox="1"/>
            <p:nvPr/>
          </p:nvSpPr>
          <p:spPr>
            <a:xfrm rot="16200000">
              <a:off x="3419016" y="5156887"/>
              <a:ext cx="1561815" cy="2279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defRPr sz="1400" b="1" i="0" u="none" strike="noStrike" kern="1200" baseline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r>
                <a:rPr lang="en-US" altLang="zh-CN" sz="9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No.</a:t>
              </a:r>
              <a:r>
                <a:rPr lang="en-US" altLang="zh-CN" sz="900" b="1" baseline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of secondary branches</a:t>
              </a:r>
              <a:endParaRPr lang="zh-CN" altLang="en-US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2" name="文本框 71">
            <a:extLst>
              <a:ext uri="{FF2B5EF4-FFF2-40B4-BE49-F238E27FC236}">
                <a16:creationId xmlns:a16="http://schemas.microsoft.com/office/drawing/2014/main" id="{48B0D55E-9940-4606-A3AD-7473E3A4DD49}"/>
              </a:ext>
            </a:extLst>
          </p:cNvPr>
          <p:cNvSpPr txBox="1"/>
          <p:nvPr/>
        </p:nvSpPr>
        <p:spPr>
          <a:xfrm>
            <a:off x="2554463" y="1912360"/>
            <a:ext cx="432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D3CBBAAC-3DAA-4611-83AA-A4AA949D315A}"/>
              </a:ext>
            </a:extLst>
          </p:cNvPr>
          <p:cNvSpPr txBox="1"/>
          <p:nvPr/>
        </p:nvSpPr>
        <p:spPr>
          <a:xfrm>
            <a:off x="1868260" y="4794284"/>
            <a:ext cx="423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(e)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2ACE0EEE-2326-4D01-A562-BA8B4033936F}"/>
              </a:ext>
            </a:extLst>
          </p:cNvPr>
          <p:cNvSpPr txBox="1"/>
          <p:nvPr/>
        </p:nvSpPr>
        <p:spPr>
          <a:xfrm>
            <a:off x="3350966" y="4775186"/>
            <a:ext cx="423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(f)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596773CF-AF18-4F56-A230-5B801774A231}"/>
              </a:ext>
            </a:extLst>
          </p:cNvPr>
          <p:cNvSpPr txBox="1"/>
          <p:nvPr/>
        </p:nvSpPr>
        <p:spPr>
          <a:xfrm>
            <a:off x="4876007" y="4777575"/>
            <a:ext cx="393495" cy="281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(g)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A27D2522-521E-4B04-8B99-25F31F77156E}"/>
              </a:ext>
            </a:extLst>
          </p:cNvPr>
          <p:cNvSpPr txBox="1"/>
          <p:nvPr/>
        </p:nvSpPr>
        <p:spPr>
          <a:xfrm>
            <a:off x="3365252" y="2708520"/>
            <a:ext cx="325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/>
              <a:t>**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48A96546-19AD-4017-8945-4A9B613DBF96}"/>
              </a:ext>
            </a:extLst>
          </p:cNvPr>
          <p:cNvSpPr txBox="1"/>
          <p:nvPr/>
        </p:nvSpPr>
        <p:spPr>
          <a:xfrm>
            <a:off x="3900135" y="3209384"/>
            <a:ext cx="325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/>
              <a:t>**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7D4B9090-6E92-42AE-95EA-A83CE06A4E20}"/>
              </a:ext>
            </a:extLst>
          </p:cNvPr>
          <p:cNvSpPr txBox="1"/>
          <p:nvPr/>
        </p:nvSpPr>
        <p:spPr>
          <a:xfrm>
            <a:off x="4447137" y="3396353"/>
            <a:ext cx="325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/>
              <a:t>**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CD7D5754-61FC-4E11-85D2-2DF898095437}"/>
              </a:ext>
            </a:extLst>
          </p:cNvPr>
          <p:cNvSpPr txBox="1"/>
          <p:nvPr/>
        </p:nvSpPr>
        <p:spPr>
          <a:xfrm>
            <a:off x="4967834" y="3661820"/>
            <a:ext cx="325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/>
              <a:t>**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EF9FFE86-CBB6-4421-8BFD-E030B8A88565}"/>
              </a:ext>
            </a:extLst>
          </p:cNvPr>
          <p:cNvSpPr txBox="1"/>
          <p:nvPr/>
        </p:nvSpPr>
        <p:spPr>
          <a:xfrm>
            <a:off x="5508122" y="3777236"/>
            <a:ext cx="325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/>
              <a:t>**</a:t>
            </a:r>
          </a:p>
        </p:txBody>
      </p:sp>
      <p:sp>
        <p:nvSpPr>
          <p:cNvPr id="69" name="文本框 62">
            <a:extLst>
              <a:ext uri="{FF2B5EF4-FFF2-40B4-BE49-F238E27FC236}">
                <a16:creationId xmlns:a16="http://schemas.microsoft.com/office/drawing/2014/main" id="{CD7D5754-61FC-4E11-85D2-2DF898095437}"/>
              </a:ext>
            </a:extLst>
          </p:cNvPr>
          <p:cNvSpPr txBox="1"/>
          <p:nvPr/>
        </p:nvSpPr>
        <p:spPr>
          <a:xfrm>
            <a:off x="6009938" y="3945176"/>
            <a:ext cx="325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/>
              <a:t>**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B76DEF55-C646-4201-A2A7-78589E5916A7}"/>
              </a:ext>
            </a:extLst>
          </p:cNvPr>
          <p:cNvSpPr txBox="1"/>
          <p:nvPr/>
        </p:nvSpPr>
        <p:spPr>
          <a:xfrm>
            <a:off x="1519980" y="5538082"/>
            <a:ext cx="325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/>
              <a:t>**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BC452F7C-2176-49EF-A8AF-44135F03A382}"/>
              </a:ext>
            </a:extLst>
          </p:cNvPr>
          <p:cNvSpPr txBox="1"/>
          <p:nvPr/>
        </p:nvSpPr>
        <p:spPr>
          <a:xfrm>
            <a:off x="3044887" y="5562989"/>
            <a:ext cx="325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/>
              <a:t>**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BB4C36C8-C129-4AF0-96A4-3C712BF131D6}"/>
              </a:ext>
            </a:extLst>
          </p:cNvPr>
          <p:cNvSpPr txBox="1"/>
          <p:nvPr/>
        </p:nvSpPr>
        <p:spPr>
          <a:xfrm>
            <a:off x="4584135" y="5762401"/>
            <a:ext cx="325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/>
              <a:t>**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69DE7837-334B-4FE5-A1D9-5FF87AE871BE}"/>
              </a:ext>
            </a:extLst>
          </p:cNvPr>
          <p:cNvSpPr txBox="1"/>
          <p:nvPr/>
        </p:nvSpPr>
        <p:spPr>
          <a:xfrm>
            <a:off x="6208994" y="5838235"/>
            <a:ext cx="3011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b="1" dirty="0"/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2023103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13769</TotalTime>
  <Words>71</Words>
  <Application>Microsoft Office PowerPoint</Application>
  <PresentationFormat>A4 纸张(210x297 毫米)</PresentationFormat>
  <Paragraphs>35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丽春 曹</dc:creator>
  <cp:lastModifiedBy>fengzhishu2009@163.com</cp:lastModifiedBy>
  <cp:revision>643</cp:revision>
  <dcterms:created xsi:type="dcterms:W3CDTF">2019-11-29T08:26:13Z</dcterms:created>
  <dcterms:modified xsi:type="dcterms:W3CDTF">2021-07-01T09:03:13Z</dcterms:modified>
</cp:coreProperties>
</file>