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906000" type="A4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DA2F3E-045D-472F-9D9B-9F94DDBCD61D}" v="3" dt="2021-05-16T10:22:48.9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433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meya yuki" userId="ce59883f60047aac" providerId="LiveId" clId="{96DA2F3E-045D-472F-9D9B-9F94DDBCD61D}"/>
    <pc:docChg chg="modSld">
      <pc:chgData name="someya yuki" userId="ce59883f60047aac" providerId="LiveId" clId="{96DA2F3E-045D-472F-9D9B-9F94DDBCD61D}" dt="2021-05-16T10:22:41.441" v="21"/>
      <pc:docMkLst>
        <pc:docMk/>
      </pc:docMkLst>
      <pc:sldChg chg="modSp mod">
        <pc:chgData name="someya yuki" userId="ce59883f60047aac" providerId="LiveId" clId="{96DA2F3E-045D-472F-9D9B-9F94DDBCD61D}" dt="2021-05-16T10:22:41.441" v="21"/>
        <pc:sldMkLst>
          <pc:docMk/>
          <pc:sldMk cId="2057804843" sldId="257"/>
        </pc:sldMkLst>
        <pc:spChg chg="mod">
          <ac:chgData name="someya yuki" userId="ce59883f60047aac" providerId="LiveId" clId="{96DA2F3E-045D-472F-9D9B-9F94DDBCD61D}" dt="2021-05-16T10:22:26.373" v="18" actId="1076"/>
          <ac:spMkLst>
            <pc:docMk/>
            <pc:sldMk cId="2057804843" sldId="257"/>
            <ac:spMk id="2" creationId="{00000000-0000-0000-0000-000000000000}"/>
          </ac:spMkLst>
        </pc:spChg>
        <pc:spChg chg="mod">
          <ac:chgData name="someya yuki" userId="ce59883f60047aac" providerId="LiveId" clId="{96DA2F3E-045D-472F-9D9B-9F94DDBCD61D}" dt="2021-05-16T10:22:35.627" v="20" actId="1076"/>
          <ac:spMkLst>
            <pc:docMk/>
            <pc:sldMk cId="2057804843" sldId="257"/>
            <ac:spMk id="7" creationId="{00000000-0000-0000-0000-000000000000}"/>
          </ac:spMkLst>
        </pc:spChg>
        <pc:spChg chg="mod">
          <ac:chgData name="someya yuki" userId="ce59883f60047aac" providerId="LiveId" clId="{96DA2F3E-045D-472F-9D9B-9F94DDBCD61D}" dt="2021-05-16T10:22:29.220" v="19" actId="1076"/>
          <ac:spMkLst>
            <pc:docMk/>
            <pc:sldMk cId="2057804843" sldId="257"/>
            <ac:spMk id="9" creationId="{00000000-0000-0000-0000-000000000000}"/>
          </ac:spMkLst>
        </pc:spChg>
        <pc:graphicFrameChg chg="mod">
          <ac:chgData name="someya yuki" userId="ce59883f60047aac" providerId="LiveId" clId="{96DA2F3E-045D-472F-9D9B-9F94DDBCD61D}" dt="2021-05-16T10:22:41.441" v="21"/>
          <ac:graphicFrameMkLst>
            <pc:docMk/>
            <pc:sldMk cId="2057804843" sldId="257"/>
            <ac:graphicFrameMk id="4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20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689173818834622"/>
          <c:y val="4.3623061610052367E-2"/>
          <c:w val="0.58968367759669038"/>
          <c:h val="0.767756602888407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'Table 3'!$A$4</c:f>
              <c:strCache>
                <c:ptCount val="1"/>
                <c:pt idx="0">
                  <c:v>High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88500"/>
                    <a:shade val="51000"/>
                    <a:satMod val="130000"/>
                  </a:schemeClr>
                </a:gs>
                <a:gs pos="80000">
                  <a:schemeClr val="dk1">
                    <a:tint val="88500"/>
                    <a:shade val="93000"/>
                    <a:satMod val="130000"/>
                  </a:schemeClr>
                </a:gs>
                <a:gs pos="100000">
                  <a:schemeClr val="dk1">
                    <a:tint val="885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'Table 3'!$B$3:$D$3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'Table 3'!$B$4:$D$4</c:f>
              <c:numCache>
                <c:formatCode>0.00</c:formatCode>
                <c:ptCount val="3"/>
                <c:pt idx="0">
                  <c:v>2.0699999999999998</c:v>
                </c:pt>
                <c:pt idx="1">
                  <c:v>1.94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4E-4BF2-9B6C-3BF4024C18C8}"/>
            </c:ext>
          </c:extLst>
        </c:ser>
        <c:ser>
          <c:idx val="1"/>
          <c:order val="1"/>
          <c:tx>
            <c:strRef>
              <c:f>'Table 3'!$A$5</c:f>
              <c:strCache>
                <c:ptCount val="1"/>
                <c:pt idx="0">
                  <c:v>Medium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55000"/>
                    <a:shade val="51000"/>
                    <a:satMod val="130000"/>
                  </a:schemeClr>
                </a:gs>
                <a:gs pos="80000">
                  <a:schemeClr val="dk1">
                    <a:tint val="55000"/>
                    <a:shade val="93000"/>
                    <a:satMod val="130000"/>
                  </a:schemeClr>
                </a:gs>
                <a:gs pos="100000">
                  <a:schemeClr val="dk1">
                    <a:tint val="5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'Table 3'!$B$3:$D$3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'Table 3'!$B$5:$D$5</c:f>
              <c:numCache>
                <c:formatCode>0.00</c:formatCode>
                <c:ptCount val="3"/>
                <c:pt idx="0">
                  <c:v>2.2000000000000002</c:v>
                </c:pt>
                <c:pt idx="1">
                  <c:v>1.97</c:v>
                </c:pt>
                <c:pt idx="2">
                  <c:v>2.0299999999999998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4E-4BF2-9B6C-3BF4024C18C8}"/>
            </c:ext>
          </c:extLst>
        </c:ser>
        <c:ser>
          <c:idx val="2"/>
          <c:order val="2"/>
          <c:tx>
            <c:strRef>
              <c:f>'Table 3'!$A$6</c:f>
              <c:strCache>
                <c:ptCount val="1"/>
                <c:pt idx="0">
                  <c:v>Low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75000"/>
                    <a:shade val="51000"/>
                    <a:satMod val="130000"/>
                  </a:schemeClr>
                </a:gs>
                <a:gs pos="80000">
                  <a:schemeClr val="dk1">
                    <a:tint val="75000"/>
                    <a:shade val="93000"/>
                    <a:satMod val="130000"/>
                  </a:schemeClr>
                </a:gs>
                <a:gs pos="100000">
                  <a:schemeClr val="dk1">
                    <a:tint val="7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'Table 3'!$B$3:$D$3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'Table 3'!$B$6:$D$6</c:f>
              <c:numCache>
                <c:formatCode>0.00</c:formatCode>
                <c:ptCount val="3"/>
                <c:pt idx="0">
                  <c:v>3.46</c:v>
                </c:pt>
                <c:pt idx="1">
                  <c:v>1.95</c:v>
                </c:pt>
                <c:pt idx="2">
                  <c:v>1.65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4E-4BF2-9B6C-3BF4024C18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5377376"/>
        <c:axId val="945378464"/>
        <c:axId val="944711792"/>
      </c:bar3DChart>
      <c:catAx>
        <c:axId val="945377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Insulin sensitivity</a:t>
                </a:r>
              </a:p>
            </c:rich>
          </c:tx>
          <c:layout>
            <c:manualLayout>
              <c:xMode val="edge"/>
              <c:yMode val="edge"/>
              <c:x val="0.31745218082765003"/>
              <c:y val="0.91464389415091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945378464"/>
        <c:crosses val="autoZero"/>
        <c:auto val="1"/>
        <c:lblAlgn val="ctr"/>
        <c:lblOffset val="100"/>
        <c:noMultiLvlLbl val="0"/>
      </c:catAx>
      <c:valAx>
        <c:axId val="945378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Adjusted odds ratio </a:t>
                </a:r>
              </a:p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of silent lacunar infarcts</a:t>
                </a:r>
                <a:endParaRPr lang="ja-JP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4.9153397944025942E-2"/>
              <c:y val="0.305272167066073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#,##0.0_);[Red]\(#,##0.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945377376"/>
        <c:crosses val="autoZero"/>
        <c:crossBetween val="between"/>
      </c:valAx>
      <c:serAx>
        <c:axId val="94471179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94537846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view3D>
      <c:rotX val="20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689173818834622"/>
          <c:y val="4.3623061610052367E-2"/>
          <c:w val="0.58968367759669038"/>
          <c:h val="0.7677566028884070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'Table 3'!$A$4</c:f>
              <c:strCache>
                <c:ptCount val="1"/>
                <c:pt idx="0">
                  <c:v>High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88500"/>
                    <a:shade val="51000"/>
                    <a:satMod val="130000"/>
                  </a:schemeClr>
                </a:gs>
                <a:gs pos="80000">
                  <a:schemeClr val="dk1">
                    <a:tint val="88500"/>
                    <a:shade val="93000"/>
                    <a:satMod val="130000"/>
                  </a:schemeClr>
                </a:gs>
                <a:gs pos="100000">
                  <a:schemeClr val="dk1">
                    <a:tint val="885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'Table 3'!$B$3:$D$3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'Table 3'!$B$4:$D$4</c:f>
              <c:numCache>
                <c:formatCode>0.00</c:formatCode>
                <c:ptCount val="3"/>
                <c:pt idx="0">
                  <c:v>3.82</c:v>
                </c:pt>
                <c:pt idx="1">
                  <c:v>4.38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1B-4904-BA75-BC33FD24CB4E}"/>
            </c:ext>
          </c:extLst>
        </c:ser>
        <c:ser>
          <c:idx val="1"/>
          <c:order val="1"/>
          <c:tx>
            <c:strRef>
              <c:f>'Table 3'!$A$5</c:f>
              <c:strCache>
                <c:ptCount val="1"/>
                <c:pt idx="0">
                  <c:v>Medium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55000"/>
                    <a:shade val="51000"/>
                    <a:satMod val="130000"/>
                  </a:schemeClr>
                </a:gs>
                <a:gs pos="80000">
                  <a:schemeClr val="dk1">
                    <a:tint val="55000"/>
                    <a:shade val="93000"/>
                    <a:satMod val="130000"/>
                  </a:schemeClr>
                </a:gs>
                <a:gs pos="100000">
                  <a:schemeClr val="dk1">
                    <a:tint val="5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'Table 3'!$B$3:$D$3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'Table 3'!$B$5:$D$5</c:f>
              <c:numCache>
                <c:formatCode>0.00</c:formatCode>
                <c:ptCount val="3"/>
                <c:pt idx="0">
                  <c:v>8.31</c:v>
                </c:pt>
                <c:pt idx="1">
                  <c:v>7.97</c:v>
                </c:pt>
                <c:pt idx="2">
                  <c:v>5.46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F1B-4904-BA75-BC33FD24CB4E}"/>
            </c:ext>
          </c:extLst>
        </c:ser>
        <c:ser>
          <c:idx val="2"/>
          <c:order val="2"/>
          <c:tx>
            <c:strRef>
              <c:f>'Table 3'!$A$6</c:f>
              <c:strCache>
                <c:ptCount val="1"/>
                <c:pt idx="0">
                  <c:v>Low</c:v>
                </c:pt>
              </c:strCache>
            </c:strRef>
          </c:tx>
          <c:spPr>
            <a:gradFill rotWithShape="1">
              <a:gsLst>
                <a:gs pos="0">
                  <a:schemeClr val="dk1">
                    <a:tint val="75000"/>
                    <a:shade val="51000"/>
                    <a:satMod val="130000"/>
                  </a:schemeClr>
                </a:gs>
                <a:gs pos="80000">
                  <a:schemeClr val="dk1">
                    <a:tint val="75000"/>
                    <a:shade val="93000"/>
                    <a:satMod val="130000"/>
                  </a:schemeClr>
                </a:gs>
                <a:gs pos="100000">
                  <a:schemeClr val="dk1">
                    <a:tint val="7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'Table 3'!$B$3:$D$3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'Table 3'!$B$6:$D$6</c:f>
              <c:numCache>
                <c:formatCode>0.00</c:formatCode>
                <c:ptCount val="3"/>
                <c:pt idx="0">
                  <c:v>11.4</c:v>
                </c:pt>
                <c:pt idx="1">
                  <c:v>7.62</c:v>
                </c:pt>
                <c:pt idx="2">
                  <c:v>3.52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F1B-4904-BA75-BC33FD24CB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45377376"/>
        <c:axId val="945378464"/>
        <c:axId val="944711792"/>
      </c:bar3DChart>
      <c:catAx>
        <c:axId val="945377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Insulin sensitivity</a:t>
                </a:r>
              </a:p>
            </c:rich>
          </c:tx>
          <c:layout>
            <c:manualLayout>
              <c:xMode val="edge"/>
              <c:yMode val="edge"/>
              <c:x val="0.31745218082765003"/>
              <c:y val="0.914643894150912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945378464"/>
        <c:crosses val="autoZero"/>
        <c:auto val="1"/>
        <c:lblAlgn val="ctr"/>
        <c:lblOffset val="100"/>
        <c:noMultiLvlLbl val="0"/>
      </c:catAx>
      <c:valAx>
        <c:axId val="945378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Adjusted odds ratio </a:t>
                </a:r>
              </a:p>
              <a:p>
                <a:pPr>
                  <a:defRPr>
                    <a:solidFill>
                      <a:schemeClr val="tx1"/>
                    </a:solidFill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of silent lacunar infarcts</a:t>
                </a:r>
                <a:endParaRPr lang="ja-JP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4.9153397944025942E-2"/>
              <c:y val="0.3052721670660731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#,##0.0_);[Red]\(#,##0.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945377376"/>
        <c:crosses val="autoZero"/>
        <c:crossBetween val="between"/>
      </c:valAx>
      <c:serAx>
        <c:axId val="94471179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94537846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0.85582</cdr:x>
      <cdr:y>0.55276</cdr:y>
    </cdr:from>
    <cdr:to>
      <cdr:x>0.92681</cdr:x>
      <cdr:y>0.9332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8578179">
          <a:off x="4492335" y="2721070"/>
          <a:ext cx="1500186" cy="417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Muscle strength</a:t>
          </a:r>
          <a:endParaRPr lang="ja-JP" altLang="en-US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0.39391</cdr:x>
      <cdr:y>0</cdr:y>
    </cdr:from>
    <cdr:to>
      <cdr:x>0.4419</cdr:x>
      <cdr:y>0.09366</cdr:y>
    </cdr:to>
    <cdr:sp macro="" textlink="">
      <cdr:nvSpPr>
        <cdr:cNvPr id="3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8FF5559D-80B6-475B-A7C5-E6364E1654B5}"/>
            </a:ext>
          </a:extLst>
        </cdr:cNvPr>
        <cdr:cNvSpPr txBox="1"/>
      </cdr:nvSpPr>
      <cdr:spPr>
        <a:xfrm xmlns:a="http://schemas.openxmlformats.org/drawingml/2006/main">
          <a:off x="2316872" y="0"/>
          <a:ext cx="282262" cy="36933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dirty="0"/>
            <a:t>*</a:t>
          </a:r>
          <a:endParaRPr kumimoji="1" lang="ja-JP" altLang="en-US" dirty="0"/>
        </a:p>
      </cdr:txBody>
    </cdr:sp>
  </cdr:relSizeAnchor>
  <cdr:relSizeAnchor xmlns:cdr="http://schemas.openxmlformats.org/drawingml/2006/chartDrawing">
    <cdr:from>
      <cdr:x>0.02289</cdr:x>
      <cdr:y>0.03137</cdr:y>
    </cdr:from>
    <cdr:to>
      <cdr:x>0.24584</cdr:x>
      <cdr:y>0.12503</cdr:y>
    </cdr:to>
    <cdr:sp macro="" textlink="">
      <cdr:nvSpPr>
        <cdr:cNvPr id="4" name="テキスト ボックス 9">
          <a:extLst xmlns:a="http://schemas.openxmlformats.org/drawingml/2006/main">
            <a:ext uri="{FF2B5EF4-FFF2-40B4-BE49-F238E27FC236}">
              <a16:creationId xmlns:a16="http://schemas.microsoft.com/office/drawing/2014/main" id="{EA293DD8-14A2-4B76-ADE4-7C1DF3943DBD}"/>
            </a:ext>
          </a:extLst>
        </cdr:cNvPr>
        <cdr:cNvSpPr txBox="1"/>
      </cdr:nvSpPr>
      <cdr:spPr>
        <a:xfrm xmlns:a="http://schemas.openxmlformats.org/drawingml/2006/main">
          <a:off x="134633" y="123721"/>
          <a:ext cx="1311347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B. Female</a:t>
          </a:r>
          <a:endParaRPr kumimoji="1" lang="ja-JP" altLang="en-US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0.85582</cdr:x>
      <cdr:y>0.55276</cdr:y>
    </cdr:from>
    <cdr:to>
      <cdr:x>0.92681</cdr:x>
      <cdr:y>0.9332</cdr:y>
    </cdr:to>
    <cdr:sp macro="" textlink="">
      <cdr:nvSpPr>
        <cdr:cNvPr id="2" name="テキスト ボックス 1"/>
        <cdr:cNvSpPr txBox="1"/>
      </cdr:nvSpPr>
      <cdr:spPr>
        <a:xfrm xmlns:a="http://schemas.openxmlformats.org/drawingml/2006/main" rot="18578179">
          <a:off x="4492335" y="2721070"/>
          <a:ext cx="1500186" cy="4175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Muscle strength</a:t>
          </a:r>
          <a:endParaRPr lang="ja-JP" altLang="en-US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0.01425</cdr:x>
      <cdr:y>0.01849</cdr:y>
    </cdr:from>
    <cdr:to>
      <cdr:x>0.23721</cdr:x>
      <cdr:y>0.11215</cdr:y>
    </cdr:to>
    <cdr:sp macro="" textlink="">
      <cdr:nvSpPr>
        <cdr:cNvPr id="3" name="テキスト ボックス 9">
          <a:extLst xmlns:a="http://schemas.openxmlformats.org/drawingml/2006/main">
            <a:ext uri="{FF2B5EF4-FFF2-40B4-BE49-F238E27FC236}">
              <a16:creationId xmlns:a16="http://schemas.microsoft.com/office/drawing/2014/main" id="{9BE22C58-CD1C-4C4E-BF87-B2E115880944}"/>
            </a:ext>
          </a:extLst>
        </cdr:cNvPr>
        <cdr:cNvSpPr txBox="1"/>
      </cdr:nvSpPr>
      <cdr:spPr>
        <a:xfrm xmlns:a="http://schemas.openxmlformats.org/drawingml/2006/main">
          <a:off x="83833" y="72921"/>
          <a:ext cx="1311347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ja-JP"/>
          </a:defPPr>
          <a:lvl1pPr marL="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kumimoji="1"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dirty="0">
              <a:latin typeface="Times New Roman" panose="02020603050405020304" pitchFamily="18" charset="0"/>
              <a:cs typeface="Times New Roman" panose="02020603050405020304" pitchFamily="18" charset="0"/>
            </a:rPr>
            <a:t>A. Male</a:t>
          </a:r>
          <a:endParaRPr kumimoji="1" lang="ja-JP" alt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19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685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413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52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98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86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96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713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81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46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65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EC671-281D-4F57-A76C-8185E81563C0}" type="datetimeFigureOut">
              <a:rPr kumimoji="1" lang="ja-JP" altLang="en-US" smtClean="0"/>
              <a:t>2021/6/28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CD4FC-FC20-4818-9F97-BF7614008B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72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5160210"/>
              </p:ext>
            </p:extLst>
          </p:nvPr>
        </p:nvGraphicFramePr>
        <p:xfrm>
          <a:off x="488155" y="5450213"/>
          <a:ext cx="5881689" cy="3943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3E2DDAE-0AA3-4B7E-B77C-E9667498F235}"/>
              </a:ext>
            </a:extLst>
          </p:cNvPr>
          <p:cNvGrpSpPr/>
          <p:nvPr/>
        </p:nvGrpSpPr>
        <p:grpSpPr>
          <a:xfrm>
            <a:off x="594156" y="1009650"/>
            <a:ext cx="5881689" cy="3943350"/>
            <a:chOff x="595398" y="1061692"/>
            <a:chExt cx="5881689" cy="3943350"/>
          </a:xfrm>
        </p:grpSpPr>
        <p:graphicFrame>
          <p:nvGraphicFramePr>
            <p:cNvPr id="11" name="グラフ 10">
              <a:extLst>
                <a:ext uri="{FF2B5EF4-FFF2-40B4-BE49-F238E27FC236}">
                  <a16:creationId xmlns:a16="http://schemas.microsoft.com/office/drawing/2014/main" id="{85AA9B7E-A029-41CB-99E6-D56D74B3DFC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8000466"/>
                </p:ext>
              </p:extLst>
            </p:nvPr>
          </p:nvGraphicFramePr>
          <p:xfrm>
            <a:off x="595398" y="1061692"/>
            <a:ext cx="5881689" cy="39433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" name="テキスト ボックス 1"/>
            <p:cNvSpPr txBox="1"/>
            <p:nvPr/>
          </p:nvSpPr>
          <p:spPr>
            <a:xfrm>
              <a:off x="2833163" y="1184924"/>
              <a:ext cx="282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*</a:t>
              </a:r>
              <a:endParaRPr kumimoji="1" lang="ja-JP" altLang="en-US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384578" y="2081544"/>
              <a:ext cx="2822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*</a:t>
              </a:r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BE22C58-CD1C-4C4E-BF87-B2E115880944}"/>
              </a:ext>
            </a:extLst>
          </p:cNvPr>
          <p:cNvSpPr txBox="1"/>
          <p:nvPr/>
        </p:nvSpPr>
        <p:spPr>
          <a:xfrm>
            <a:off x="300446" y="261257"/>
            <a:ext cx="305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804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34</Words>
  <Application>Microsoft Office PowerPoint</Application>
  <PresentationFormat>A4 210 x 297 mm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someya yuki</dc:creator>
  <cp:lastModifiedBy>Yoshifumi Tamura</cp:lastModifiedBy>
  <cp:revision>19</cp:revision>
  <cp:lastPrinted>2019-12-27T09:23:10Z</cp:lastPrinted>
  <dcterms:created xsi:type="dcterms:W3CDTF">2019-12-27T07:02:42Z</dcterms:created>
  <dcterms:modified xsi:type="dcterms:W3CDTF">2021-06-28T00:44:49Z</dcterms:modified>
</cp:coreProperties>
</file>