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23032224\Desktop\&#31569;&#27874;MC&#35542;&#25991;&#20462;&#27491;\SARS-CoV-2;%20&#31309;&#27700;&#12513;&#12487;&#12451;&#12459;&#12523;&#35542;&#25991;&#29992;&#12487;&#12540;&#12479;_6&#65288;20210922&#36865;&#20184;&#6528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58092738407699"/>
          <c:y val="5.0925925925925923E-2"/>
          <c:w val="0.88233070866141727"/>
          <c:h val="0.77817949839603384"/>
        </c:manualLayout>
      </c:layout>
      <c:barChart>
        <c:barDir val="col"/>
        <c:grouping val="stacked"/>
        <c:varyColors val="0"/>
        <c:ser>
          <c:idx val="0"/>
          <c:order val="0"/>
          <c:tx>
            <c:v>Antigen test (+)</c:v>
          </c:tx>
          <c:spPr>
            <a:solidFill>
              <a:schemeClr val="bg1">
                <a:lumMod val="50000"/>
              </a:schemeClr>
            </a:solidFill>
            <a:ln w="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2.5462668816039986E-17"/>
                  <c:y val="-0.40222440944881888"/>
                </c:manualLayout>
              </c:layout>
              <c:tx>
                <c:rich>
                  <a:bodyPr/>
                  <a:lstStyle/>
                  <a:p>
                    <a:fld id="{22A051CF-A935-4DC8-8F9B-2A30E07D4733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A13B-4841-B4EA-F40D1D84ECBE}"/>
                </c:ext>
              </c:extLst>
            </c:dLbl>
            <c:dLbl>
              <c:idx val="1"/>
              <c:layout>
                <c:manualLayout>
                  <c:x val="0"/>
                  <c:y val="-0.28273950131233599"/>
                </c:manualLayout>
              </c:layout>
              <c:tx>
                <c:rich>
                  <a:bodyPr/>
                  <a:lstStyle/>
                  <a:p>
                    <a:fld id="{F5B10292-3609-4323-AFD6-316B14862094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A13B-4841-B4EA-F40D1D84ECBE}"/>
                </c:ext>
              </c:extLst>
            </c:dLbl>
            <c:dLbl>
              <c:idx val="2"/>
              <c:layout>
                <c:manualLayout>
                  <c:x val="0"/>
                  <c:y val="-0.15488152522601342"/>
                </c:manualLayout>
              </c:layout>
              <c:tx>
                <c:rich>
                  <a:bodyPr/>
                  <a:lstStyle/>
                  <a:p>
                    <a:fld id="{6663F6C1-1F58-46EE-8304-29744257C9C9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13B-4841-B4EA-F40D1D84ECBE}"/>
                </c:ext>
              </c:extLst>
            </c:dLbl>
            <c:dLbl>
              <c:idx val="3"/>
              <c:layout>
                <c:manualLayout>
                  <c:x val="0"/>
                  <c:y val="-3.2442038495188098E-2"/>
                </c:manualLayout>
              </c:layout>
              <c:tx>
                <c:rich>
                  <a:bodyPr/>
                  <a:lstStyle/>
                  <a:p>
                    <a:fld id="{A4B66878-9EFF-40CC-87AE-6B474B5C191D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A13B-4841-B4EA-F40D1D84EC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'Fig.4、5 発症日毎の陽性率'!$B$4:$B$7</c:f>
              <c:strCache>
                <c:ptCount val="4"/>
                <c:pt idx="0">
                  <c:v>0-2</c:v>
                </c:pt>
                <c:pt idx="1">
                  <c:v>3-5</c:v>
                </c:pt>
                <c:pt idx="2">
                  <c:v>6-10</c:v>
                </c:pt>
                <c:pt idx="3">
                  <c:v>10＜</c:v>
                </c:pt>
              </c:strCache>
            </c:strRef>
          </c:cat>
          <c:val>
            <c:numRef>
              <c:f>'Fig.4、5 発症日毎の陽性率'!$C$25:$C$28</c:f>
              <c:numCache>
                <c:formatCode>General</c:formatCode>
                <c:ptCount val="4"/>
                <c:pt idx="0">
                  <c:v>18</c:v>
                </c:pt>
                <c:pt idx="1">
                  <c:v>14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'Fig.4、5 発症日毎の陽性率'!$F$25:$F$28</c15:f>
                <c15:dlblRangeCache>
                  <c:ptCount val="4"/>
                  <c:pt idx="0">
                    <c:v>85.7%</c:v>
                  </c:pt>
                  <c:pt idx="1">
                    <c:v>93.3%</c:v>
                  </c:pt>
                  <c:pt idx="2">
                    <c:v>66.7%</c:v>
                  </c:pt>
                  <c:pt idx="3">
                    <c:v>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4-A13B-4841-B4EA-F40D1D84ECBE}"/>
            </c:ext>
          </c:extLst>
        </c:ser>
        <c:ser>
          <c:idx val="1"/>
          <c:order val="1"/>
          <c:tx>
            <c:v>Antigen test (-)</c:v>
          </c:tx>
          <c:spPr>
            <a:pattFill prst="pct10">
              <a:fgClr>
                <a:schemeClr val="accent1"/>
              </a:fgClr>
              <a:bgClr>
                <a:schemeClr val="bg1"/>
              </a:bgClr>
            </a:pattFill>
            <a:ln w="0">
              <a:solidFill>
                <a:schemeClr val="tx1"/>
              </a:solidFill>
            </a:ln>
            <a:effectLst/>
          </c:spPr>
          <c:invertIfNegative val="0"/>
          <c:cat>
            <c:strRef>
              <c:f>'Fig.4、5 発症日毎の陽性率'!$B$4:$B$7</c:f>
              <c:strCache>
                <c:ptCount val="4"/>
                <c:pt idx="0">
                  <c:v>0-2</c:v>
                </c:pt>
                <c:pt idx="1">
                  <c:v>3-5</c:v>
                </c:pt>
                <c:pt idx="2">
                  <c:v>6-10</c:v>
                </c:pt>
                <c:pt idx="3">
                  <c:v>10＜</c:v>
                </c:pt>
              </c:strCache>
            </c:strRef>
          </c:cat>
          <c:val>
            <c:numRef>
              <c:f>'Fig.4、5 発症日毎の陽性率'!$D$25:$D$28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3B-4841-B4EA-F40D1D84EC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4"/>
        <c:overlap val="100"/>
        <c:axId val="1194850191"/>
        <c:axId val="1628047903"/>
      </c:barChart>
      <c:catAx>
        <c:axId val="11948501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8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 after symptoms onset</a:t>
                </a:r>
                <a:endParaRPr lang="ja-JP" altLang="ja-JP" sz="18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28047903"/>
        <c:crosses val="autoZero"/>
        <c:auto val="1"/>
        <c:lblAlgn val="ctr"/>
        <c:lblOffset val="100"/>
        <c:noMultiLvlLbl val="0"/>
      </c:catAx>
      <c:valAx>
        <c:axId val="162804790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8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of patients</a:t>
                </a:r>
                <a:endParaRPr lang="ja-JP" altLang="ja-JP" sz="18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7492495372551628E-3"/>
              <c:y val="0.260247496358366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948501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24116360454944"/>
          <c:y val="0.27372630504520268"/>
          <c:w val="0.22347746658710568"/>
          <c:h val="0.156251093613298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E1523-3BFE-4F99-BC1C-FD04F2C08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09C640-AAB6-40FB-B647-711DE19DD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BA049-F948-4F71-B5DB-13F78DA6F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2296-1E8A-47CF-A9D8-F6DD7016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D4F9A-F562-41B9-8DB5-6BC33D26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4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6D014-D490-42B8-802B-18E323D8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98481-4CB5-48A8-915D-E56022EAC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D40AC-CC5E-410D-9D00-8E79F381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30989-B089-4C54-BD9F-C4255FFD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CBAF7-A255-407B-9654-E8E0B8F4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6A9BAD-D927-4B00-99E2-4CFB638AA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060335-BD77-482A-8764-FA209430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5B87E-EED9-47D7-828F-3F9B7861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A81B2-2C89-4713-8417-C39A24B2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C637-B97B-4D7D-93B9-F7E242E7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8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3BDE3-E709-4B24-A2C5-59A66499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73CE-F9AB-4D42-A630-FEE1526BB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6527-1FDB-4E5B-839A-5D03FEB5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93A41-4CB3-426E-BFED-D1639DBE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F3A07-B0C3-4ACA-9358-CA03899D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8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3D83-B517-462B-BEFD-AA395661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92996-7B9E-4E0E-9F09-9CC0E9F3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B23A7-E23B-48F0-A398-AD04B0612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ACA1-9975-485B-904D-467276DB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C8F9E-B049-4DB9-A599-8A203154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E01D-C170-4272-B1FD-D718BD8F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9BDB8-C8C5-48FE-BE4C-DCAB8C1E6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13016-27BA-4474-A513-3316E56C2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0E373-CF67-4B97-ACE5-D4DACB44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8D4A6-1594-4716-B92E-577D9BC56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D574C-FDFD-4354-8615-42927B55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3068F-770A-4EC6-922E-D8CA20D1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22FFF-A6A2-4DC6-BD1E-F282135B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0A414-8691-4394-8465-B54BB78CE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A6DD3-77D3-4C3A-A879-AD86C6A0E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5C330B-0218-4D85-BB64-0F37EBBDC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07DEB1-B245-416B-86A8-60D8B782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33457-C85F-483A-A9B4-3777A1A2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2AA3E-D13D-4237-A760-03878BC4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29F9B-9201-4035-B0B8-2A3C60A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2C456-92F6-4182-A008-0CCEBE6B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BD952-5291-47AC-B6D6-A701CA12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75828-4119-444F-89CB-9A9BE680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9E4E6-8D60-4C4C-84B3-FB96220C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1A66F-F9E8-4A18-BACC-3AAD1B34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1010E-508C-4253-B2B5-B513800E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2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7221-6CA0-4948-90EF-58CD445B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8B25C-5E2F-406A-93E1-354E50646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25BFE5-C9DC-4C3D-9EC8-5117A02E7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6D5E9-D750-4993-9D4F-3F0EDCCA3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214E5-E8D3-4E2F-ABAD-D073F660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F1CD6-5C9E-4AA2-812E-050E3F854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6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5E8CA-028C-4BCC-A27C-AB2E5B27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78534-D515-4C39-8139-422C601A4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01D14-EDF5-466A-B0CC-668420E1B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178D5-70BB-4E26-891C-8C3529B16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C38F6-A617-442D-830A-CB235ABB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1028-2F17-4D46-9B3A-5BE45976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4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B9CEB-B9E5-4DF1-8745-3C3141E6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4D3C3-821F-48A1-A080-AF8C0772A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04A11-B03A-4D15-B7E3-5AE685BAC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A091D-BC3B-420E-B541-26D8B0158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B5B34-5D13-4ECE-8D3D-213F72E24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334513"/>
              </p:ext>
            </p:extLst>
          </p:nvPr>
        </p:nvGraphicFramePr>
        <p:xfrm>
          <a:off x="1679665" y="1112520"/>
          <a:ext cx="8534401" cy="5120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7C88771B-2DFE-463E-A895-28F455F661E6}"/>
              </a:ext>
            </a:extLst>
          </p:cNvPr>
          <p:cNvSpPr txBox="1"/>
          <p:nvPr/>
        </p:nvSpPr>
        <p:spPr>
          <a:xfrm>
            <a:off x="10092911" y="5375366"/>
            <a:ext cx="459298" cy="476069"/>
          </a:xfrm>
          <a:prstGeom prst="rect">
            <a:avLst/>
          </a:prstGeom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C0BC78C9-EBD8-4A09-B267-93666535F1B9}"/>
              </a:ext>
            </a:extLst>
          </p:cNvPr>
          <p:cNvSpPr txBox="1"/>
          <p:nvPr/>
        </p:nvSpPr>
        <p:spPr>
          <a:xfrm>
            <a:off x="2125240" y="668691"/>
            <a:ext cx="504400" cy="443829"/>
          </a:xfrm>
          <a:prstGeom prst="rect">
            <a:avLst/>
          </a:prstGeom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656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17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Okuyama, Shinya</dc:creator>
  <cp:lastModifiedBy>鈴木広道</cp:lastModifiedBy>
  <cp:revision>35</cp:revision>
  <dcterms:created xsi:type="dcterms:W3CDTF">2021-07-10T05:48:16Z</dcterms:created>
  <dcterms:modified xsi:type="dcterms:W3CDTF">2021-09-22T21:27:13Z</dcterms:modified>
</cp:coreProperties>
</file>