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94" r:id="rId2"/>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5"/>
    <p:restoredTop sz="93087"/>
  </p:normalViewPr>
  <p:slideViewPr>
    <p:cSldViewPr snapToGrid="0" snapToObjects="1">
      <p:cViewPr varScale="1">
        <p:scale>
          <a:sx n="71" d="100"/>
          <a:sy n="71" d="100"/>
        </p:scale>
        <p:origin x="187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555702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326704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3041523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79984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84809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59098D-C6F2-2948-AD25-5C0A4CED9544}" type="datetimeFigureOut">
              <a:rPr lang="en-US" smtClean="0"/>
              <a:t>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32317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59098D-C6F2-2948-AD25-5C0A4CED9544}" type="datetimeFigureOut">
              <a:rPr lang="en-US" smtClean="0"/>
              <a:t>2/8/19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3498460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59098D-C6F2-2948-AD25-5C0A4CED9544}" type="datetimeFigureOut">
              <a:rPr lang="en-US" smtClean="0"/>
              <a:t>2/8/19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4068908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59098D-C6F2-2948-AD25-5C0A4CED9544}" type="datetimeFigureOut">
              <a:rPr lang="en-US" smtClean="0"/>
              <a:t>2/8/19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277538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359098D-C6F2-2948-AD25-5C0A4CED9544}" type="datetimeFigureOut">
              <a:rPr lang="en-US" smtClean="0"/>
              <a:t>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3046929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359098D-C6F2-2948-AD25-5C0A4CED9544}" type="datetimeFigureOut">
              <a:rPr lang="en-US" smtClean="0"/>
              <a:t>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4240338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3359098D-C6F2-2948-AD25-5C0A4CED9544}" type="datetimeFigureOut">
              <a:rPr lang="en-US" smtClean="0"/>
              <a:t>2/8/19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E4E6E03-4B75-7D47-AD66-59DF3E24AEB4}" type="slidenum">
              <a:rPr lang="en-US" smtClean="0"/>
              <a:t>‹#›</a:t>
            </a:fld>
            <a:endParaRPr lang="en-US"/>
          </a:p>
        </p:txBody>
      </p:sp>
    </p:spTree>
    <p:extLst>
      <p:ext uri="{BB962C8B-B14F-4D97-AF65-F5344CB8AC3E}">
        <p14:creationId xmlns:p14="http://schemas.microsoft.com/office/powerpoint/2010/main" val="1056150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D5E6F525-A9EA-C74D-A72E-3FBC0B093010}"/>
              </a:ext>
            </a:extLst>
          </p:cNvPr>
          <p:cNvSpPr txBox="1"/>
          <p:nvPr/>
        </p:nvSpPr>
        <p:spPr>
          <a:xfrm>
            <a:off x="-19356" y="23974"/>
            <a:ext cx="6858000" cy="1384995"/>
          </a:xfrm>
          <a:prstGeom prst="rect">
            <a:avLst/>
          </a:prstGeom>
          <a:noFill/>
        </p:spPr>
        <p:txBody>
          <a:bodyPr wrap="square" rtlCol="0">
            <a:spAutoFit/>
          </a:bodyPr>
          <a:lstStyle/>
          <a:p>
            <a:pPr defTabSz="914389"/>
            <a:r>
              <a:rPr lang="en-US" sz="1200" dirty="0">
                <a:solidFill>
                  <a:prstClr val="black"/>
                </a:solidFill>
              </a:rPr>
              <a:t>Supplementary Figure 1.  Development of a random forest (RF) machine learning classifier to identify patients with coronary artery disease, “CAD”, and “No CAD” from the Vanderbilt University Medical Center (VUMC) electronic health record (EHR) research database. The machine learning algorithm was trained and tested on manually adjudicated sets of patients with “CAD” and “No CAD”. The optimal case selection threshold (.662) was identified by five-fold cross validation in the training set, and performance metrics in the testing set are presented. The final algorithm was deployed in an implementation set to identify CAD cases across the EHR.  </a:t>
            </a:r>
            <a:r>
              <a:rPr lang="en-US" sz="1200">
                <a:solidFill>
                  <a:prstClr val="black"/>
                </a:solidFill>
              </a:rPr>
              <a:t>AUC denotes area under the curve; PPV, positive predictive value. </a:t>
            </a:r>
          </a:p>
        </p:txBody>
      </p:sp>
      <p:sp>
        <p:nvSpPr>
          <p:cNvPr id="39" name="TextBox 38">
            <a:extLst>
              <a:ext uri="{FF2B5EF4-FFF2-40B4-BE49-F238E27FC236}">
                <a16:creationId xmlns:a16="http://schemas.microsoft.com/office/drawing/2014/main" id="{19EC30E8-6642-DD43-BF83-266B782D0B3E}"/>
              </a:ext>
            </a:extLst>
          </p:cNvPr>
          <p:cNvSpPr txBox="1"/>
          <p:nvPr/>
        </p:nvSpPr>
        <p:spPr>
          <a:xfrm>
            <a:off x="2203201" y="1961949"/>
            <a:ext cx="2537460" cy="676980"/>
          </a:xfrm>
          <a:prstGeom prst="rect">
            <a:avLst/>
          </a:prstGeom>
          <a:noFill/>
          <a:ln w="28575">
            <a:solidFill>
              <a:schemeClr val="tx1"/>
            </a:solidFill>
          </a:ln>
        </p:spPr>
        <p:txBody>
          <a:bodyPr wrap="square" rtlCol="0">
            <a:spAutoFit/>
          </a:bodyPr>
          <a:lstStyle/>
          <a:p>
            <a:pPr algn="ctr" defTabSz="914389"/>
            <a:r>
              <a:rPr lang="en-US" sz="2000" b="1" dirty="0">
                <a:solidFill>
                  <a:prstClr val="black"/>
                </a:solidFill>
                <a:latin typeface="Calibri" panose="020F0502020204030204"/>
              </a:rPr>
              <a:t>VUMC EHR Database</a:t>
            </a:r>
          </a:p>
          <a:p>
            <a:pPr algn="ctr" defTabSz="914389"/>
            <a:r>
              <a:rPr lang="en-US" sz="1799" b="1" dirty="0">
                <a:solidFill>
                  <a:prstClr val="black"/>
                </a:solidFill>
                <a:latin typeface="Calibri" panose="020F0502020204030204"/>
              </a:rPr>
              <a:t>~2.8 Million Individuals</a:t>
            </a:r>
          </a:p>
        </p:txBody>
      </p:sp>
      <p:sp>
        <p:nvSpPr>
          <p:cNvPr id="42" name="Rectangle 41">
            <a:extLst>
              <a:ext uri="{FF2B5EF4-FFF2-40B4-BE49-F238E27FC236}">
                <a16:creationId xmlns:a16="http://schemas.microsoft.com/office/drawing/2014/main" id="{09E46AC7-A720-814E-9F83-E3E717421691}"/>
              </a:ext>
            </a:extLst>
          </p:cNvPr>
          <p:cNvSpPr/>
          <p:nvPr/>
        </p:nvSpPr>
        <p:spPr>
          <a:xfrm>
            <a:off x="580133" y="3869169"/>
            <a:ext cx="5745844" cy="2907880"/>
          </a:xfrm>
          <a:prstGeom prst="rect">
            <a:avLst/>
          </a:prstGeom>
          <a:solidFill>
            <a:schemeClr val="bg2">
              <a:lumMod val="9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9"/>
            <a:endParaRPr lang="en-US" sz="1799">
              <a:solidFill>
                <a:prstClr val="white"/>
              </a:solidFill>
              <a:latin typeface="Calibri" panose="020F0502020204030204"/>
            </a:endParaRPr>
          </a:p>
        </p:txBody>
      </p:sp>
      <p:sp>
        <p:nvSpPr>
          <p:cNvPr id="44" name="TextBox 43">
            <a:extLst>
              <a:ext uri="{FF2B5EF4-FFF2-40B4-BE49-F238E27FC236}">
                <a16:creationId xmlns:a16="http://schemas.microsoft.com/office/drawing/2014/main" id="{05C2F435-DA86-544E-9410-9FCB0B28789F}"/>
              </a:ext>
            </a:extLst>
          </p:cNvPr>
          <p:cNvSpPr txBox="1"/>
          <p:nvPr/>
        </p:nvSpPr>
        <p:spPr>
          <a:xfrm>
            <a:off x="671573" y="4272067"/>
            <a:ext cx="3017520" cy="2338204"/>
          </a:xfrm>
          <a:prstGeom prst="rect">
            <a:avLst/>
          </a:prstGeom>
          <a:solidFill>
            <a:schemeClr val="bg1"/>
          </a:solidFill>
          <a:ln w="28575">
            <a:solidFill>
              <a:schemeClr val="tx1"/>
            </a:solidFill>
          </a:ln>
        </p:spPr>
        <p:txBody>
          <a:bodyPr wrap="square" rtlCol="0">
            <a:spAutoFit/>
          </a:bodyPr>
          <a:lstStyle/>
          <a:p>
            <a:pPr algn="ctr" defTabSz="914389"/>
            <a:r>
              <a:rPr lang="en-US" sz="2000" b="1" dirty="0">
                <a:solidFill>
                  <a:prstClr val="black"/>
                </a:solidFill>
                <a:latin typeface="Calibri" panose="020F0502020204030204"/>
              </a:rPr>
              <a:t>Training Set</a:t>
            </a:r>
          </a:p>
          <a:p>
            <a:pPr algn="ctr" defTabSz="914389"/>
            <a:r>
              <a:rPr lang="en-US" sz="1799" b="1" dirty="0">
                <a:solidFill>
                  <a:prstClr val="black"/>
                </a:solidFill>
                <a:latin typeface="Calibri" panose="020F0502020204030204"/>
              </a:rPr>
              <a:t>179 CAD</a:t>
            </a:r>
          </a:p>
          <a:p>
            <a:pPr algn="ctr" defTabSz="914389"/>
            <a:r>
              <a:rPr lang="en-US" sz="1799" b="1" dirty="0">
                <a:solidFill>
                  <a:prstClr val="black"/>
                </a:solidFill>
                <a:latin typeface="Calibri" panose="020F0502020204030204"/>
              </a:rPr>
              <a:t>594 No CAD</a:t>
            </a:r>
          </a:p>
          <a:p>
            <a:pPr algn="ctr" defTabSz="914389"/>
            <a:endParaRPr lang="en-US" sz="1799" b="1" dirty="0">
              <a:solidFill>
                <a:prstClr val="black"/>
              </a:solidFill>
              <a:latin typeface="Calibri" panose="020F0502020204030204"/>
            </a:endParaRPr>
          </a:p>
          <a:p>
            <a:pPr algn="ctr" defTabSz="914389"/>
            <a:endParaRPr lang="en-US" sz="1799" b="1" dirty="0">
              <a:solidFill>
                <a:prstClr val="black"/>
              </a:solidFill>
              <a:latin typeface="Calibri" panose="020F0502020204030204"/>
            </a:endParaRPr>
          </a:p>
          <a:p>
            <a:pPr algn="ctr" defTabSz="914389"/>
            <a:endParaRPr lang="en-US" sz="1799" b="1" dirty="0">
              <a:solidFill>
                <a:prstClr val="black"/>
              </a:solidFill>
              <a:latin typeface="Calibri" panose="020F0502020204030204"/>
            </a:endParaRPr>
          </a:p>
          <a:p>
            <a:pPr algn="ctr" defTabSz="914389"/>
            <a:endParaRPr lang="en-US" sz="1799" b="1" dirty="0">
              <a:solidFill>
                <a:prstClr val="black"/>
              </a:solidFill>
              <a:latin typeface="Calibri" panose="020F0502020204030204"/>
            </a:endParaRPr>
          </a:p>
          <a:p>
            <a:pPr algn="ctr" defTabSz="914389"/>
            <a:endParaRPr lang="en-US" sz="1799" b="1" dirty="0">
              <a:solidFill>
                <a:prstClr val="black"/>
              </a:solidFill>
              <a:latin typeface="Calibri" panose="020F0502020204030204"/>
            </a:endParaRPr>
          </a:p>
        </p:txBody>
      </p:sp>
      <p:sp>
        <p:nvSpPr>
          <p:cNvPr id="45" name="TextBox 44">
            <a:extLst>
              <a:ext uri="{FF2B5EF4-FFF2-40B4-BE49-F238E27FC236}">
                <a16:creationId xmlns:a16="http://schemas.microsoft.com/office/drawing/2014/main" id="{1A0990DE-A76F-A842-A0A6-02ACD3CF9595}"/>
              </a:ext>
            </a:extLst>
          </p:cNvPr>
          <p:cNvSpPr txBox="1"/>
          <p:nvPr/>
        </p:nvSpPr>
        <p:spPr>
          <a:xfrm>
            <a:off x="4402343" y="4285086"/>
            <a:ext cx="1795048" cy="953851"/>
          </a:xfrm>
          <a:prstGeom prst="rect">
            <a:avLst/>
          </a:prstGeom>
          <a:solidFill>
            <a:schemeClr val="bg1"/>
          </a:solidFill>
          <a:ln w="28575">
            <a:solidFill>
              <a:schemeClr val="tx1"/>
            </a:solidFill>
          </a:ln>
        </p:spPr>
        <p:txBody>
          <a:bodyPr wrap="square" rtlCol="0">
            <a:spAutoFit/>
          </a:bodyPr>
          <a:lstStyle/>
          <a:p>
            <a:pPr algn="ctr" defTabSz="914389"/>
            <a:r>
              <a:rPr lang="en-US" sz="2000" b="1" dirty="0">
                <a:solidFill>
                  <a:prstClr val="black"/>
                </a:solidFill>
                <a:latin typeface="Calibri" panose="020F0502020204030204"/>
              </a:rPr>
              <a:t>Testing Set</a:t>
            </a:r>
          </a:p>
          <a:p>
            <a:pPr algn="ctr" defTabSz="914389"/>
            <a:r>
              <a:rPr lang="en-US" sz="1799" b="1" dirty="0">
                <a:solidFill>
                  <a:prstClr val="black"/>
                </a:solidFill>
                <a:latin typeface="Calibri" panose="020F0502020204030204"/>
              </a:rPr>
              <a:t>45 CAD</a:t>
            </a:r>
          </a:p>
          <a:p>
            <a:pPr algn="ctr" defTabSz="914389"/>
            <a:r>
              <a:rPr lang="en-US" sz="1799" b="1" dirty="0">
                <a:solidFill>
                  <a:prstClr val="black"/>
                </a:solidFill>
                <a:latin typeface="Calibri" panose="020F0502020204030204"/>
              </a:rPr>
              <a:t>149 No CAD</a:t>
            </a:r>
          </a:p>
        </p:txBody>
      </p:sp>
      <p:sp>
        <p:nvSpPr>
          <p:cNvPr id="46" name="TextBox 45">
            <a:extLst>
              <a:ext uri="{FF2B5EF4-FFF2-40B4-BE49-F238E27FC236}">
                <a16:creationId xmlns:a16="http://schemas.microsoft.com/office/drawing/2014/main" id="{9174073F-C69A-3446-8886-8C75E050B38E}"/>
              </a:ext>
            </a:extLst>
          </p:cNvPr>
          <p:cNvSpPr txBox="1"/>
          <p:nvPr/>
        </p:nvSpPr>
        <p:spPr>
          <a:xfrm>
            <a:off x="4242455" y="5247251"/>
            <a:ext cx="2122533" cy="1476686"/>
          </a:xfrm>
          <a:prstGeom prst="rect">
            <a:avLst/>
          </a:prstGeom>
          <a:noFill/>
        </p:spPr>
        <p:txBody>
          <a:bodyPr wrap="square" rtlCol="0">
            <a:spAutoFit/>
          </a:bodyPr>
          <a:lstStyle/>
          <a:p>
            <a:pPr algn="ctr" defTabSz="914389"/>
            <a:r>
              <a:rPr lang="en-US" sz="1799" u="sng" dirty="0">
                <a:solidFill>
                  <a:prstClr val="black"/>
                </a:solidFill>
                <a:latin typeface="Calibri" panose="020F0502020204030204"/>
              </a:rPr>
              <a:t>At RF Score &gt;=0.662</a:t>
            </a:r>
          </a:p>
          <a:p>
            <a:pPr algn="ctr" defTabSz="914389"/>
            <a:r>
              <a:rPr lang="en-US" sz="1799" dirty="0">
                <a:solidFill>
                  <a:prstClr val="black"/>
                </a:solidFill>
                <a:latin typeface="Calibri" panose="020F0502020204030204"/>
              </a:rPr>
              <a:t>AUC: 0.95</a:t>
            </a:r>
          </a:p>
          <a:p>
            <a:pPr algn="ctr" defTabSz="914389"/>
            <a:r>
              <a:rPr lang="en-US" sz="1799" dirty="0">
                <a:solidFill>
                  <a:prstClr val="black"/>
                </a:solidFill>
                <a:latin typeface="Calibri" panose="020F0502020204030204"/>
              </a:rPr>
              <a:t>PPV: 0.97</a:t>
            </a:r>
          </a:p>
          <a:p>
            <a:pPr algn="ctr" defTabSz="914389"/>
            <a:r>
              <a:rPr lang="en-US" sz="1799" dirty="0">
                <a:solidFill>
                  <a:prstClr val="black"/>
                </a:solidFill>
                <a:latin typeface="Calibri" panose="020F0502020204030204"/>
              </a:rPr>
              <a:t>Sensitivity: 0.71</a:t>
            </a:r>
          </a:p>
          <a:p>
            <a:pPr algn="ctr" defTabSz="914389"/>
            <a:r>
              <a:rPr lang="en-US" sz="1799" dirty="0">
                <a:solidFill>
                  <a:prstClr val="black"/>
                </a:solidFill>
                <a:latin typeface="Calibri" panose="020F0502020204030204"/>
              </a:rPr>
              <a:t>Specificity: 0.99</a:t>
            </a:r>
          </a:p>
        </p:txBody>
      </p:sp>
      <p:sp>
        <p:nvSpPr>
          <p:cNvPr id="47" name="TextBox 46">
            <a:extLst>
              <a:ext uri="{FF2B5EF4-FFF2-40B4-BE49-F238E27FC236}">
                <a16:creationId xmlns:a16="http://schemas.microsoft.com/office/drawing/2014/main" id="{31024AAD-608F-C54D-88E7-F3EA6A3222D5}"/>
              </a:ext>
            </a:extLst>
          </p:cNvPr>
          <p:cNvSpPr txBox="1"/>
          <p:nvPr/>
        </p:nvSpPr>
        <p:spPr>
          <a:xfrm>
            <a:off x="1870765" y="6908181"/>
            <a:ext cx="3017520" cy="1230722"/>
          </a:xfrm>
          <a:prstGeom prst="rect">
            <a:avLst/>
          </a:prstGeom>
          <a:noFill/>
          <a:ln w="28575">
            <a:solidFill>
              <a:schemeClr val="tx1"/>
            </a:solidFill>
          </a:ln>
        </p:spPr>
        <p:txBody>
          <a:bodyPr wrap="square" rtlCol="0">
            <a:spAutoFit/>
          </a:bodyPr>
          <a:lstStyle/>
          <a:p>
            <a:pPr algn="ctr" defTabSz="914389"/>
            <a:r>
              <a:rPr lang="en-US" sz="2000" b="1" dirty="0">
                <a:solidFill>
                  <a:prstClr val="black"/>
                </a:solidFill>
                <a:latin typeface="Calibri" panose="020F0502020204030204"/>
              </a:rPr>
              <a:t>Implementation Set</a:t>
            </a:r>
          </a:p>
          <a:p>
            <a:pPr algn="ctr" defTabSz="914389"/>
            <a:r>
              <a:rPr lang="en-US" sz="1799" b="1" dirty="0">
                <a:solidFill>
                  <a:prstClr val="black"/>
                </a:solidFill>
                <a:latin typeface="Calibri" panose="020F0502020204030204"/>
              </a:rPr>
              <a:t>329,835 subjects</a:t>
            </a:r>
          </a:p>
          <a:p>
            <a:pPr algn="ctr" defTabSz="914389"/>
            <a:r>
              <a:rPr lang="en-US" sz="1799" b="1" dirty="0">
                <a:solidFill>
                  <a:prstClr val="black"/>
                </a:solidFill>
                <a:latin typeface="Calibri" panose="020F0502020204030204"/>
              </a:rPr>
              <a:t>48,961 Random Forest Defined Cases</a:t>
            </a:r>
          </a:p>
        </p:txBody>
      </p:sp>
      <p:sp>
        <p:nvSpPr>
          <p:cNvPr id="48" name="Rectangle 47">
            <a:extLst>
              <a:ext uri="{FF2B5EF4-FFF2-40B4-BE49-F238E27FC236}">
                <a16:creationId xmlns:a16="http://schemas.microsoft.com/office/drawing/2014/main" id="{403BE605-EE49-CD45-9B63-41DA7C4241B9}"/>
              </a:ext>
            </a:extLst>
          </p:cNvPr>
          <p:cNvSpPr/>
          <p:nvPr/>
        </p:nvSpPr>
        <p:spPr>
          <a:xfrm>
            <a:off x="437854" y="1879193"/>
            <a:ext cx="6068148" cy="639475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9"/>
            <a:endParaRPr lang="en-US" sz="1799">
              <a:solidFill>
                <a:prstClr val="white"/>
              </a:solidFill>
              <a:latin typeface="Calibri" panose="020F0502020204030204"/>
            </a:endParaRPr>
          </a:p>
        </p:txBody>
      </p:sp>
      <p:sp>
        <p:nvSpPr>
          <p:cNvPr id="49" name="Rectangle 48">
            <a:extLst>
              <a:ext uri="{FF2B5EF4-FFF2-40B4-BE49-F238E27FC236}">
                <a16:creationId xmlns:a16="http://schemas.microsoft.com/office/drawing/2014/main" id="{37984A30-87CD-5049-A79B-F7BDB4F40430}"/>
              </a:ext>
            </a:extLst>
          </p:cNvPr>
          <p:cNvSpPr/>
          <p:nvPr/>
        </p:nvSpPr>
        <p:spPr>
          <a:xfrm>
            <a:off x="495007" y="3627869"/>
            <a:ext cx="5959564" cy="4572001"/>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9"/>
            <a:endParaRPr lang="en-US" sz="1799">
              <a:solidFill>
                <a:prstClr val="white"/>
              </a:solidFill>
              <a:latin typeface="Calibri" panose="020F0502020204030204"/>
            </a:endParaRPr>
          </a:p>
        </p:txBody>
      </p:sp>
      <p:cxnSp>
        <p:nvCxnSpPr>
          <p:cNvPr id="50" name="Straight Arrow Connector 49">
            <a:extLst>
              <a:ext uri="{FF2B5EF4-FFF2-40B4-BE49-F238E27FC236}">
                <a16:creationId xmlns:a16="http://schemas.microsoft.com/office/drawing/2014/main" id="{F9F427E8-3218-D24D-80E1-F73B0BD17169}"/>
              </a:ext>
            </a:extLst>
          </p:cNvPr>
          <p:cNvCxnSpPr>
            <a:stCxn id="39" idx="2"/>
            <a:endCxn id="49" idx="0"/>
          </p:cNvCxnSpPr>
          <p:nvPr/>
        </p:nvCxnSpPr>
        <p:spPr>
          <a:xfrm>
            <a:off x="3471931" y="2638929"/>
            <a:ext cx="2858" cy="98894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71F59243-A2E1-C549-B977-3E5B42254298}"/>
              </a:ext>
            </a:extLst>
          </p:cNvPr>
          <p:cNvCxnSpPr>
            <a:cxnSpLocks/>
          </p:cNvCxnSpPr>
          <p:nvPr/>
        </p:nvCxnSpPr>
        <p:spPr>
          <a:xfrm flipH="1">
            <a:off x="4882574" y="7492249"/>
            <a:ext cx="771895"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9E9BA79-C125-9041-8781-966583F21A60}"/>
              </a:ext>
            </a:extLst>
          </p:cNvPr>
          <p:cNvCxnSpPr>
            <a:cxnSpLocks/>
          </p:cNvCxnSpPr>
          <p:nvPr/>
        </p:nvCxnSpPr>
        <p:spPr>
          <a:xfrm flipV="1">
            <a:off x="5683040" y="6777048"/>
            <a:ext cx="0" cy="73670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101103FB-E901-4040-A2A9-6163B5BF05C1}"/>
              </a:ext>
            </a:extLst>
          </p:cNvPr>
          <p:cNvSpPr txBox="1"/>
          <p:nvPr/>
        </p:nvSpPr>
        <p:spPr>
          <a:xfrm>
            <a:off x="4868949" y="7513753"/>
            <a:ext cx="1557044" cy="338554"/>
          </a:xfrm>
          <a:prstGeom prst="rect">
            <a:avLst/>
          </a:prstGeom>
          <a:noFill/>
        </p:spPr>
        <p:txBody>
          <a:bodyPr wrap="square" rtlCol="0">
            <a:spAutoFit/>
          </a:bodyPr>
          <a:lstStyle/>
          <a:p>
            <a:pPr defTabSz="914389"/>
            <a:r>
              <a:rPr lang="en-US" sz="1600" b="1" dirty="0">
                <a:solidFill>
                  <a:prstClr val="black"/>
                </a:solidFill>
                <a:latin typeface="Calibri" panose="020F0502020204030204"/>
              </a:rPr>
              <a:t>Implementation</a:t>
            </a:r>
          </a:p>
        </p:txBody>
      </p:sp>
      <p:sp>
        <p:nvSpPr>
          <p:cNvPr id="54" name="TextBox 53">
            <a:extLst>
              <a:ext uri="{FF2B5EF4-FFF2-40B4-BE49-F238E27FC236}">
                <a16:creationId xmlns:a16="http://schemas.microsoft.com/office/drawing/2014/main" id="{D3D31C97-14A0-344F-9A09-9AFDD22CC331}"/>
              </a:ext>
            </a:extLst>
          </p:cNvPr>
          <p:cNvSpPr txBox="1"/>
          <p:nvPr/>
        </p:nvSpPr>
        <p:spPr>
          <a:xfrm>
            <a:off x="3606227" y="2699176"/>
            <a:ext cx="2634024" cy="922945"/>
          </a:xfrm>
          <a:prstGeom prst="rect">
            <a:avLst/>
          </a:prstGeom>
          <a:noFill/>
        </p:spPr>
        <p:txBody>
          <a:bodyPr wrap="square" rtlCol="0">
            <a:spAutoFit/>
          </a:bodyPr>
          <a:lstStyle/>
          <a:p>
            <a:pPr defTabSz="914389"/>
            <a:r>
              <a:rPr lang="en-US" sz="1799" b="1" dirty="0">
                <a:solidFill>
                  <a:prstClr val="black"/>
                </a:solidFill>
                <a:latin typeface="Calibri" panose="020F0502020204030204"/>
              </a:rPr>
              <a:t>Presence of CAD Feature</a:t>
            </a:r>
          </a:p>
          <a:p>
            <a:pPr defTabSz="914389"/>
            <a:r>
              <a:rPr lang="en-US" sz="1799" b="1" dirty="0">
                <a:solidFill>
                  <a:prstClr val="black"/>
                </a:solidFill>
                <a:latin typeface="Calibri" panose="020F0502020204030204"/>
              </a:rPr>
              <a:t>Age &gt;18</a:t>
            </a:r>
          </a:p>
          <a:p>
            <a:pPr defTabSz="914389"/>
            <a:r>
              <a:rPr lang="en-US" sz="1799" b="1" dirty="0">
                <a:solidFill>
                  <a:prstClr val="black"/>
                </a:solidFill>
                <a:latin typeface="Calibri" panose="020F0502020204030204"/>
              </a:rPr>
              <a:t>Complete Demographics</a:t>
            </a:r>
          </a:p>
        </p:txBody>
      </p:sp>
      <p:sp>
        <p:nvSpPr>
          <p:cNvPr id="55" name="TextBox 54">
            <a:extLst>
              <a:ext uri="{FF2B5EF4-FFF2-40B4-BE49-F238E27FC236}">
                <a16:creationId xmlns:a16="http://schemas.microsoft.com/office/drawing/2014/main" id="{770596C9-6BFD-2F48-91EC-6BCA0AE80613}"/>
              </a:ext>
            </a:extLst>
          </p:cNvPr>
          <p:cNvSpPr txBox="1"/>
          <p:nvPr/>
        </p:nvSpPr>
        <p:spPr>
          <a:xfrm>
            <a:off x="2369649" y="3898792"/>
            <a:ext cx="2204560" cy="400110"/>
          </a:xfrm>
          <a:prstGeom prst="rect">
            <a:avLst/>
          </a:prstGeom>
          <a:noFill/>
        </p:spPr>
        <p:txBody>
          <a:bodyPr wrap="square" rtlCol="0">
            <a:spAutoFit/>
          </a:bodyPr>
          <a:lstStyle/>
          <a:p>
            <a:pPr defTabSz="914389"/>
            <a:r>
              <a:rPr lang="en-US" sz="2000" b="1" dirty="0">
                <a:solidFill>
                  <a:prstClr val="black"/>
                </a:solidFill>
                <a:latin typeface="Calibri" panose="020F0502020204030204"/>
              </a:rPr>
              <a:t>Algorithm Building</a:t>
            </a:r>
          </a:p>
        </p:txBody>
      </p:sp>
      <p:cxnSp>
        <p:nvCxnSpPr>
          <p:cNvPr id="56" name="Straight Arrow Connector 55">
            <a:extLst>
              <a:ext uri="{FF2B5EF4-FFF2-40B4-BE49-F238E27FC236}">
                <a16:creationId xmlns:a16="http://schemas.microsoft.com/office/drawing/2014/main" id="{81519FB2-6FBF-7B4C-8F63-13101BA918B7}"/>
              </a:ext>
            </a:extLst>
          </p:cNvPr>
          <p:cNvCxnSpPr>
            <a:cxnSpLocks/>
          </p:cNvCxnSpPr>
          <p:nvPr/>
        </p:nvCxnSpPr>
        <p:spPr>
          <a:xfrm>
            <a:off x="3715771" y="5699547"/>
            <a:ext cx="648061"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5D32E3DC-72E7-9949-A578-BB53BF41C942}"/>
              </a:ext>
            </a:extLst>
          </p:cNvPr>
          <p:cNvSpPr txBox="1"/>
          <p:nvPr/>
        </p:nvSpPr>
        <p:spPr>
          <a:xfrm>
            <a:off x="832732" y="6047534"/>
            <a:ext cx="2695213" cy="646074"/>
          </a:xfrm>
          <a:prstGeom prst="rect">
            <a:avLst/>
          </a:prstGeom>
          <a:noFill/>
        </p:spPr>
        <p:txBody>
          <a:bodyPr wrap="square" rtlCol="0">
            <a:spAutoFit/>
          </a:bodyPr>
          <a:lstStyle/>
          <a:p>
            <a:pPr algn="ctr" defTabSz="914389"/>
            <a:r>
              <a:rPr lang="en-US" sz="1799" b="1" dirty="0">
                <a:solidFill>
                  <a:prstClr val="black"/>
                </a:solidFill>
                <a:latin typeface="Calibri" panose="020F0502020204030204"/>
              </a:rPr>
              <a:t>Optimal Random Forest Model Selected</a:t>
            </a:r>
          </a:p>
        </p:txBody>
      </p:sp>
      <p:grpSp>
        <p:nvGrpSpPr>
          <p:cNvPr id="58" name="Group 57">
            <a:extLst>
              <a:ext uri="{FF2B5EF4-FFF2-40B4-BE49-F238E27FC236}">
                <a16:creationId xmlns:a16="http://schemas.microsoft.com/office/drawing/2014/main" id="{54D60B56-540A-E846-A8BB-444077F79F0C}"/>
              </a:ext>
            </a:extLst>
          </p:cNvPr>
          <p:cNvGrpSpPr/>
          <p:nvPr/>
        </p:nvGrpSpPr>
        <p:grpSpPr>
          <a:xfrm>
            <a:off x="1690231" y="5371181"/>
            <a:ext cx="1935955" cy="515356"/>
            <a:chOff x="3767591" y="4064286"/>
            <a:chExt cx="1935955" cy="515356"/>
          </a:xfrm>
        </p:grpSpPr>
        <p:sp>
          <p:nvSpPr>
            <p:cNvPr id="59" name="Rectangle 58">
              <a:extLst>
                <a:ext uri="{FF2B5EF4-FFF2-40B4-BE49-F238E27FC236}">
                  <a16:creationId xmlns:a16="http://schemas.microsoft.com/office/drawing/2014/main" id="{1E792B03-A09D-4E4B-9DE5-98D8FCA48E68}"/>
                </a:ext>
              </a:extLst>
            </p:cNvPr>
            <p:cNvSpPr/>
            <p:nvPr/>
          </p:nvSpPr>
          <p:spPr>
            <a:xfrm>
              <a:off x="3777117" y="4074263"/>
              <a:ext cx="385762" cy="980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9"/>
              <a:endParaRPr lang="en-US" sz="1799">
                <a:solidFill>
                  <a:prstClr val="white"/>
                </a:solidFill>
                <a:latin typeface="Calibri" panose="020F0502020204030204"/>
              </a:endParaRPr>
            </a:p>
          </p:txBody>
        </p:sp>
        <p:sp>
          <p:nvSpPr>
            <p:cNvPr id="60" name="Rectangle 59">
              <a:extLst>
                <a:ext uri="{FF2B5EF4-FFF2-40B4-BE49-F238E27FC236}">
                  <a16:creationId xmlns:a16="http://schemas.microsoft.com/office/drawing/2014/main" id="{0C90C181-4499-E54D-90F7-9B22CD48DBC4}"/>
                </a:ext>
              </a:extLst>
            </p:cNvPr>
            <p:cNvSpPr/>
            <p:nvPr/>
          </p:nvSpPr>
          <p:spPr>
            <a:xfrm>
              <a:off x="4162879" y="4172360"/>
              <a:ext cx="385762" cy="980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9"/>
              <a:endParaRPr lang="en-US" sz="1799">
                <a:solidFill>
                  <a:prstClr val="white"/>
                </a:solidFill>
                <a:latin typeface="Calibri" panose="020F0502020204030204"/>
              </a:endParaRPr>
            </a:p>
          </p:txBody>
        </p:sp>
        <p:sp>
          <p:nvSpPr>
            <p:cNvPr id="61" name="Rectangle 60">
              <a:extLst>
                <a:ext uri="{FF2B5EF4-FFF2-40B4-BE49-F238E27FC236}">
                  <a16:creationId xmlns:a16="http://schemas.microsoft.com/office/drawing/2014/main" id="{75F601ED-5C88-8649-A569-3961B5B0F664}"/>
                </a:ext>
              </a:extLst>
            </p:cNvPr>
            <p:cNvSpPr/>
            <p:nvPr/>
          </p:nvSpPr>
          <p:spPr>
            <a:xfrm>
              <a:off x="4548641" y="4270457"/>
              <a:ext cx="385762" cy="980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9"/>
              <a:endParaRPr lang="en-US" sz="1799">
                <a:solidFill>
                  <a:prstClr val="white"/>
                </a:solidFill>
                <a:latin typeface="Calibri" panose="020F0502020204030204"/>
              </a:endParaRPr>
            </a:p>
          </p:txBody>
        </p:sp>
        <p:sp>
          <p:nvSpPr>
            <p:cNvPr id="62" name="Rectangle 61">
              <a:extLst>
                <a:ext uri="{FF2B5EF4-FFF2-40B4-BE49-F238E27FC236}">
                  <a16:creationId xmlns:a16="http://schemas.microsoft.com/office/drawing/2014/main" id="{E6E6695D-043C-4A43-BFF9-0BC67A91848F}"/>
                </a:ext>
              </a:extLst>
            </p:cNvPr>
            <p:cNvSpPr/>
            <p:nvPr/>
          </p:nvSpPr>
          <p:spPr>
            <a:xfrm>
              <a:off x="4934403" y="4373482"/>
              <a:ext cx="385762" cy="980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9"/>
              <a:endParaRPr lang="en-US" sz="1799">
                <a:solidFill>
                  <a:prstClr val="white"/>
                </a:solidFill>
                <a:latin typeface="Calibri" panose="020F0502020204030204"/>
              </a:endParaRPr>
            </a:p>
          </p:txBody>
        </p:sp>
        <p:sp>
          <p:nvSpPr>
            <p:cNvPr id="63" name="Rectangle 62">
              <a:extLst>
                <a:ext uri="{FF2B5EF4-FFF2-40B4-BE49-F238E27FC236}">
                  <a16:creationId xmlns:a16="http://schemas.microsoft.com/office/drawing/2014/main" id="{14FF0465-4037-FD43-8353-B20B4CA47114}"/>
                </a:ext>
              </a:extLst>
            </p:cNvPr>
            <p:cNvSpPr/>
            <p:nvPr/>
          </p:nvSpPr>
          <p:spPr>
            <a:xfrm>
              <a:off x="5317784" y="4481545"/>
              <a:ext cx="385762" cy="980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9"/>
              <a:endParaRPr lang="en-US" sz="1799">
                <a:solidFill>
                  <a:prstClr val="white"/>
                </a:solidFill>
                <a:latin typeface="Calibri" panose="020F0502020204030204"/>
              </a:endParaRPr>
            </a:p>
          </p:txBody>
        </p:sp>
        <p:sp>
          <p:nvSpPr>
            <p:cNvPr id="64" name="Rectangle 63">
              <a:extLst>
                <a:ext uri="{FF2B5EF4-FFF2-40B4-BE49-F238E27FC236}">
                  <a16:creationId xmlns:a16="http://schemas.microsoft.com/office/drawing/2014/main" id="{2677E5DB-BF91-0D49-AA3E-6E9D65F1FC49}"/>
                </a:ext>
              </a:extLst>
            </p:cNvPr>
            <p:cNvSpPr/>
            <p:nvPr/>
          </p:nvSpPr>
          <p:spPr>
            <a:xfrm>
              <a:off x="3770808" y="4064286"/>
              <a:ext cx="1932738" cy="51535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9"/>
              <a:endParaRPr lang="en-US" sz="1799">
                <a:solidFill>
                  <a:prstClr val="white"/>
                </a:solidFill>
                <a:latin typeface="Calibri" panose="020F0502020204030204"/>
              </a:endParaRPr>
            </a:p>
          </p:txBody>
        </p:sp>
        <p:cxnSp>
          <p:nvCxnSpPr>
            <p:cNvPr id="65" name="Straight Connector 64">
              <a:extLst>
                <a:ext uri="{FF2B5EF4-FFF2-40B4-BE49-F238E27FC236}">
                  <a16:creationId xmlns:a16="http://schemas.microsoft.com/office/drawing/2014/main" id="{007A8569-15C1-C840-9525-D0FAC52A166A}"/>
                </a:ext>
              </a:extLst>
            </p:cNvPr>
            <p:cNvCxnSpPr/>
            <p:nvPr/>
          </p:nvCxnSpPr>
          <p:spPr>
            <a:xfrm>
              <a:off x="3779498" y="4172360"/>
              <a:ext cx="1924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D51DD3A2-4DAE-0849-AC8A-2D5637EF77C3}"/>
                </a:ext>
              </a:extLst>
            </p:cNvPr>
            <p:cNvCxnSpPr/>
            <p:nvPr/>
          </p:nvCxnSpPr>
          <p:spPr>
            <a:xfrm>
              <a:off x="3767591" y="4270457"/>
              <a:ext cx="1924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AFEC926F-2BA2-494A-9477-B7F223023D33}"/>
                </a:ext>
              </a:extLst>
            </p:cNvPr>
            <p:cNvCxnSpPr/>
            <p:nvPr/>
          </p:nvCxnSpPr>
          <p:spPr>
            <a:xfrm>
              <a:off x="3775153" y="4368554"/>
              <a:ext cx="1924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724E45C-863D-454D-BB73-005F606D1660}"/>
                </a:ext>
              </a:extLst>
            </p:cNvPr>
            <p:cNvCxnSpPr/>
            <p:nvPr/>
          </p:nvCxnSpPr>
          <p:spPr>
            <a:xfrm>
              <a:off x="3775529" y="4471579"/>
              <a:ext cx="1924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9" name="TextBox 68">
            <a:extLst>
              <a:ext uri="{FF2B5EF4-FFF2-40B4-BE49-F238E27FC236}">
                <a16:creationId xmlns:a16="http://schemas.microsoft.com/office/drawing/2014/main" id="{05A94A58-D555-4E47-AEBE-924D18C18374}"/>
              </a:ext>
            </a:extLst>
          </p:cNvPr>
          <p:cNvSpPr txBox="1"/>
          <p:nvPr/>
        </p:nvSpPr>
        <p:spPr>
          <a:xfrm>
            <a:off x="580293" y="5156771"/>
            <a:ext cx="1200152" cy="922945"/>
          </a:xfrm>
          <a:prstGeom prst="rect">
            <a:avLst/>
          </a:prstGeom>
          <a:noFill/>
        </p:spPr>
        <p:txBody>
          <a:bodyPr wrap="square" rtlCol="0">
            <a:spAutoFit/>
          </a:bodyPr>
          <a:lstStyle/>
          <a:p>
            <a:pPr algn="ctr" defTabSz="914389"/>
            <a:r>
              <a:rPr lang="en-US" sz="1799" b="1" dirty="0">
                <a:solidFill>
                  <a:prstClr val="black"/>
                </a:solidFill>
                <a:latin typeface="Calibri" panose="020F0502020204030204"/>
              </a:rPr>
              <a:t>5-fold Cross Validation</a:t>
            </a:r>
          </a:p>
        </p:txBody>
      </p:sp>
    </p:spTree>
    <p:extLst>
      <p:ext uri="{BB962C8B-B14F-4D97-AF65-F5344CB8AC3E}">
        <p14:creationId xmlns:p14="http://schemas.microsoft.com/office/powerpoint/2010/main" val="2723704626"/>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TotalTime>
  <Words>198</Words>
  <Application>Microsoft Macintosh PowerPoint</Application>
  <PresentationFormat>Letter Paper (8.5x11 in)</PresentationFormat>
  <Paragraphs>27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1_Office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Dennis</dc:creator>
  <cp:lastModifiedBy>Jessica Dennis</cp:lastModifiedBy>
  <cp:revision>8</cp:revision>
  <dcterms:created xsi:type="dcterms:W3CDTF">2018-11-11T02:39:42Z</dcterms:created>
  <dcterms:modified xsi:type="dcterms:W3CDTF">2019-02-08T22:39:19Z</dcterms:modified>
</cp:coreProperties>
</file>