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08"/>
    <p:restoredTop sz="94603"/>
  </p:normalViewPr>
  <p:slideViewPr>
    <p:cSldViewPr snapToGrid="0" snapToObjects="1">
      <p:cViewPr varScale="1">
        <p:scale>
          <a:sx n="111" d="100"/>
          <a:sy n="111" d="100"/>
        </p:scale>
        <p:origin x="6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79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046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08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6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59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0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7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54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86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8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B050D-9CE0-5947-BFF2-E9AC63017051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C35B1-DCB3-574A-89F7-A82A7DEA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15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1724E3B-E66D-1241-8773-BFD2C2C0E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625" y="958526"/>
            <a:ext cx="5546445" cy="5546445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E1B4CF-DEF1-D54C-AF09-03DF894015DE}"/>
              </a:ext>
            </a:extLst>
          </p:cNvPr>
          <p:cNvCxnSpPr>
            <a:cxnSpLocks/>
          </p:cNvCxnSpPr>
          <p:nvPr/>
        </p:nvCxnSpPr>
        <p:spPr>
          <a:xfrm>
            <a:off x="2081750" y="4768386"/>
            <a:ext cx="501761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76FBA00-8D81-0E49-819B-96A65F508BA3}"/>
              </a:ext>
            </a:extLst>
          </p:cNvPr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Supplementary Figure 5.  A polygenic score for CAD is associated with heart disease </a:t>
            </a:r>
            <a:r>
              <a:rPr lang="en-US" sz="1200" dirty="0" err="1"/>
              <a:t>phecodes</a:t>
            </a:r>
            <a:r>
              <a:rPr lang="en-US" sz="1200" dirty="0"/>
              <a:t> in </a:t>
            </a:r>
            <a:r>
              <a:rPr lang="en-US" sz="1200" dirty="0" err="1"/>
              <a:t>BioVU</a:t>
            </a:r>
            <a:r>
              <a:rPr lang="en-US" sz="1200" dirty="0"/>
              <a:t>.  The red line denotes the Bonferroni threshold for statistical significance (</a:t>
            </a:r>
            <a:r>
              <a:rPr lang="en-CA" sz="1200" dirty="0"/>
              <a:t>.05/882=5.67x10</a:t>
            </a:r>
            <a:r>
              <a:rPr lang="en-CA" sz="1200" baseline="30000" dirty="0"/>
              <a:t>-5</a:t>
            </a:r>
            <a:r>
              <a:rPr lang="en-US" sz="1200" dirty="0"/>
              <a:t>), and phenome-wide significant </a:t>
            </a:r>
            <a:r>
              <a:rPr lang="en-US" sz="1200" dirty="0" err="1"/>
              <a:t>phecodes</a:t>
            </a:r>
            <a:r>
              <a:rPr lang="en-US" sz="1200" dirty="0"/>
              <a:t> are labelled.  Upward triangles indicate increased odds for a given </a:t>
            </a:r>
            <a:r>
              <a:rPr lang="en-US" sz="1200" dirty="0" err="1"/>
              <a:t>phecode</a:t>
            </a:r>
            <a:r>
              <a:rPr lang="en-US" sz="1200" dirty="0"/>
              <a:t> per 1-SD increased risk in the polygenic score, while downward triangles indicate reduced odds of a given </a:t>
            </a:r>
            <a:r>
              <a:rPr lang="en-US" sz="1200" dirty="0" err="1"/>
              <a:t>phecode</a:t>
            </a:r>
            <a:r>
              <a:rPr lang="en-US" sz="1200" dirty="0"/>
              <a:t>. Interactive plots can be viewed at: https://</a:t>
            </a:r>
            <a:r>
              <a:rPr lang="en-US" sz="1200" dirty="0" err="1"/>
              <a:t>sealockj.shinyapps.io</a:t>
            </a:r>
            <a:r>
              <a:rPr lang="en-US" sz="1200" dirty="0"/>
              <a:t>/</a:t>
            </a:r>
            <a:r>
              <a:rPr lang="en-US" sz="1200" dirty="0" err="1"/>
              <a:t>mdd_loneliness_cad_interactive</a:t>
            </a:r>
            <a:r>
              <a:rPr lang="en-US" sz="1200"/>
              <a:t>/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72473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91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Dennis</dc:creator>
  <cp:lastModifiedBy>Jessica Dennis</cp:lastModifiedBy>
  <cp:revision>4</cp:revision>
  <dcterms:created xsi:type="dcterms:W3CDTF">2019-04-06T14:14:37Z</dcterms:created>
  <dcterms:modified xsi:type="dcterms:W3CDTF">2019-05-31T14:41:45Z</dcterms:modified>
</cp:coreProperties>
</file>