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99" r:id="rId2"/>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nnisj" initials="d" lastIdx="2" clrIdx="0">
    <p:extLst>
      <p:ext uri="{19B8F6BF-5375-455C-9EA6-DF929625EA0E}">
        <p15:presenceInfo xmlns:p15="http://schemas.microsoft.com/office/powerpoint/2012/main" userId="dennisj"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3"/>
    <p:restoredTop sz="92804"/>
  </p:normalViewPr>
  <p:slideViewPr>
    <p:cSldViewPr snapToGrid="0" snapToObjects="1">
      <p:cViewPr varScale="1">
        <p:scale>
          <a:sx n="102" d="100"/>
          <a:sy n="102" d="100"/>
        </p:scale>
        <p:origin x="9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FDEE4E4F-B893-5D49-9F45-5F61D0961DD4}" type="datetimeFigureOut">
              <a:rPr lang="en-US" smtClean="0"/>
              <a:t>4/6/19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D16691-A958-6242-A67D-842828E35387}" type="slidenum">
              <a:rPr lang="en-US" smtClean="0"/>
              <a:t>‹#›</a:t>
            </a:fld>
            <a:endParaRPr lang="en-US"/>
          </a:p>
        </p:txBody>
      </p:sp>
    </p:spTree>
    <p:extLst>
      <p:ext uri="{BB962C8B-B14F-4D97-AF65-F5344CB8AC3E}">
        <p14:creationId xmlns:p14="http://schemas.microsoft.com/office/powerpoint/2010/main" val="1249731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4/6/19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258337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4/6/19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683906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4/6/19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524049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4/6/19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132380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59098D-C6F2-2948-AD25-5C0A4CED9544}" type="datetimeFigureOut">
              <a:rPr lang="en-US" smtClean="0"/>
              <a:t>4/6/19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284151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59098D-C6F2-2948-AD25-5C0A4CED9544}" type="datetimeFigureOut">
              <a:rPr lang="en-US" smtClean="0"/>
              <a:t>4/6/19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1416519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59098D-C6F2-2948-AD25-5C0A4CED9544}" type="datetimeFigureOut">
              <a:rPr lang="en-US" smtClean="0"/>
              <a:t>4/6/19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197220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59098D-C6F2-2948-AD25-5C0A4CED9544}" type="datetimeFigureOut">
              <a:rPr lang="en-US" smtClean="0"/>
              <a:t>4/6/19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910927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9098D-C6F2-2948-AD25-5C0A4CED9544}" type="datetimeFigureOut">
              <a:rPr lang="en-US" smtClean="0"/>
              <a:t>4/6/19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101068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4/6/19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1368560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4/6/19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417586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9098D-C6F2-2948-AD25-5C0A4CED9544}" type="datetimeFigureOut">
              <a:rPr lang="en-US" smtClean="0"/>
              <a:t>4/6/19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E6E03-4B75-7D47-AD66-59DF3E24AEB4}" type="slidenum">
              <a:rPr lang="en-US" smtClean="0"/>
              <a:t>‹#›</a:t>
            </a:fld>
            <a:endParaRPr lang="en-US"/>
          </a:p>
        </p:txBody>
      </p:sp>
    </p:spTree>
    <p:extLst>
      <p:ext uri="{BB962C8B-B14F-4D97-AF65-F5344CB8AC3E}">
        <p14:creationId xmlns:p14="http://schemas.microsoft.com/office/powerpoint/2010/main" val="5791423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6909DD-2FEF-2E4C-A911-145D2C163034}"/>
              </a:ext>
            </a:extLst>
          </p:cNvPr>
          <p:cNvSpPr txBox="1"/>
          <p:nvPr/>
        </p:nvSpPr>
        <p:spPr>
          <a:xfrm>
            <a:off x="0" y="0"/>
            <a:ext cx="9144000" cy="1200329"/>
          </a:xfrm>
          <a:prstGeom prst="rect">
            <a:avLst/>
          </a:prstGeom>
          <a:noFill/>
        </p:spPr>
        <p:txBody>
          <a:bodyPr wrap="square" rtlCol="0">
            <a:spAutoFit/>
          </a:bodyPr>
          <a:lstStyle/>
          <a:p>
            <a:r>
              <a:rPr lang="en-CA" sz="1200" dirty="0"/>
              <a:t>Supplementary </a:t>
            </a:r>
            <a:r>
              <a:rPr lang="en-CA" sz="1200"/>
              <a:t>Figure 6.  </a:t>
            </a:r>
            <a:r>
              <a:rPr lang="en-CA" sz="1200" dirty="0"/>
              <a:t>Risk of CAD in ARIC predicted by polygenic scores for MDD (A), loneliness (B), </a:t>
            </a:r>
            <a:r>
              <a:rPr lang="en-CA" sz="1200" dirty="0" err="1"/>
              <a:t>MDD|loneliness</a:t>
            </a:r>
            <a:r>
              <a:rPr lang="en-CA" sz="1200" dirty="0"/>
              <a:t> (C), and </a:t>
            </a:r>
            <a:r>
              <a:rPr lang="en-CA" sz="1200" dirty="0" err="1"/>
              <a:t>loneliness|MDD</a:t>
            </a:r>
            <a:r>
              <a:rPr lang="en-CA" sz="1200" dirty="0"/>
              <a:t> (D) before and after adjustment for conventional cardiovascular disease risk factors.  Minimally adjusted (“Minimal”) models included sex (except sex-stratified results), age, the first 10 principal components of ancestry, and genotype batch.  Fully adjusted (“Full”) models included additional covariates for waist girth, smoking status, hypertension medication use, systolic blood pressure, type 2 diabetes, highest level of education, use of cholesterol-lowering medication and other medications that secondarily affect cholesterol, and blood measurements of HDL, LDL, and triglycerides.  The asterisk in panel D denotes sex*polygenic score interaction P &lt; .05.</a:t>
            </a:r>
          </a:p>
        </p:txBody>
      </p:sp>
      <p:pic>
        <p:nvPicPr>
          <p:cNvPr id="4" name="Picture 3">
            <a:extLst>
              <a:ext uri="{FF2B5EF4-FFF2-40B4-BE49-F238E27FC236}">
                <a16:creationId xmlns:a16="http://schemas.microsoft.com/office/drawing/2014/main" id="{0FB261C7-9A35-6B4A-8DE8-A900BABC08FD}"/>
              </a:ext>
            </a:extLst>
          </p:cNvPr>
          <p:cNvPicPr>
            <a:picLocks noChangeAspect="1"/>
          </p:cNvPicPr>
          <p:nvPr/>
        </p:nvPicPr>
        <p:blipFill rotWithShape="1">
          <a:blip r:embed="rId2"/>
          <a:srcRect r="46046"/>
          <a:stretch/>
        </p:blipFill>
        <p:spPr>
          <a:xfrm>
            <a:off x="77274" y="1439125"/>
            <a:ext cx="3206839" cy="2120900"/>
          </a:xfrm>
          <a:prstGeom prst="rect">
            <a:avLst/>
          </a:prstGeom>
        </p:spPr>
      </p:pic>
      <p:pic>
        <p:nvPicPr>
          <p:cNvPr id="6" name="Picture 5">
            <a:extLst>
              <a:ext uri="{FF2B5EF4-FFF2-40B4-BE49-F238E27FC236}">
                <a16:creationId xmlns:a16="http://schemas.microsoft.com/office/drawing/2014/main" id="{B0EA616D-4ABD-A248-9A04-719D20C5C093}"/>
              </a:ext>
            </a:extLst>
          </p:cNvPr>
          <p:cNvPicPr>
            <a:picLocks noChangeAspect="1"/>
          </p:cNvPicPr>
          <p:nvPr/>
        </p:nvPicPr>
        <p:blipFill rotWithShape="1">
          <a:blip r:embed="rId3"/>
          <a:srcRect l="56753"/>
          <a:stretch/>
        </p:blipFill>
        <p:spPr>
          <a:xfrm>
            <a:off x="5383370" y="1439125"/>
            <a:ext cx="2570408" cy="2120900"/>
          </a:xfrm>
          <a:prstGeom prst="rect">
            <a:avLst/>
          </a:prstGeom>
        </p:spPr>
      </p:pic>
      <p:pic>
        <p:nvPicPr>
          <p:cNvPr id="7" name="Picture 6">
            <a:extLst>
              <a:ext uri="{FF2B5EF4-FFF2-40B4-BE49-F238E27FC236}">
                <a16:creationId xmlns:a16="http://schemas.microsoft.com/office/drawing/2014/main" id="{7825825F-69CB-7540-8A6C-EAB04EAB3687}"/>
              </a:ext>
            </a:extLst>
          </p:cNvPr>
          <p:cNvPicPr>
            <a:picLocks/>
          </p:cNvPicPr>
          <p:nvPr/>
        </p:nvPicPr>
        <p:blipFill rotWithShape="1">
          <a:blip r:embed="rId4"/>
          <a:srcRect l="20418"/>
          <a:stretch/>
        </p:blipFill>
        <p:spPr>
          <a:xfrm>
            <a:off x="3286939" y="1755867"/>
            <a:ext cx="2052000" cy="1728000"/>
          </a:xfrm>
          <a:prstGeom prst="rect">
            <a:avLst/>
          </a:prstGeom>
        </p:spPr>
      </p:pic>
      <p:pic>
        <p:nvPicPr>
          <p:cNvPr id="8" name="Picture 7">
            <a:extLst>
              <a:ext uri="{FF2B5EF4-FFF2-40B4-BE49-F238E27FC236}">
                <a16:creationId xmlns:a16="http://schemas.microsoft.com/office/drawing/2014/main" id="{05B6D8BD-2C28-C644-891E-86FE3A0847A6}"/>
              </a:ext>
            </a:extLst>
          </p:cNvPr>
          <p:cNvPicPr>
            <a:picLocks/>
          </p:cNvPicPr>
          <p:nvPr/>
        </p:nvPicPr>
        <p:blipFill rotWithShape="1">
          <a:blip r:embed="rId5"/>
          <a:srcRect l="20586"/>
          <a:stretch/>
        </p:blipFill>
        <p:spPr>
          <a:xfrm>
            <a:off x="7014726" y="1755867"/>
            <a:ext cx="2052000" cy="1728000"/>
          </a:xfrm>
          <a:prstGeom prst="rect">
            <a:avLst/>
          </a:prstGeom>
        </p:spPr>
      </p:pic>
      <p:pic>
        <p:nvPicPr>
          <p:cNvPr id="10" name="Picture 9">
            <a:extLst>
              <a:ext uri="{FF2B5EF4-FFF2-40B4-BE49-F238E27FC236}">
                <a16:creationId xmlns:a16="http://schemas.microsoft.com/office/drawing/2014/main" id="{F775DF03-0069-5A46-B68A-C4F4D66C18AD}"/>
              </a:ext>
            </a:extLst>
          </p:cNvPr>
          <p:cNvPicPr>
            <a:picLocks noChangeAspect="1"/>
          </p:cNvPicPr>
          <p:nvPr/>
        </p:nvPicPr>
        <p:blipFill rotWithShape="1">
          <a:blip r:embed="rId6"/>
          <a:srcRect r="46046"/>
          <a:stretch/>
        </p:blipFill>
        <p:spPr>
          <a:xfrm>
            <a:off x="77274" y="3921932"/>
            <a:ext cx="3206839" cy="2349500"/>
          </a:xfrm>
          <a:prstGeom prst="rect">
            <a:avLst/>
          </a:prstGeom>
        </p:spPr>
      </p:pic>
      <p:pic>
        <p:nvPicPr>
          <p:cNvPr id="11" name="Picture 10">
            <a:extLst>
              <a:ext uri="{FF2B5EF4-FFF2-40B4-BE49-F238E27FC236}">
                <a16:creationId xmlns:a16="http://schemas.microsoft.com/office/drawing/2014/main" id="{AEB98EB3-A569-2746-BF80-8427A9AC7CE7}"/>
              </a:ext>
            </a:extLst>
          </p:cNvPr>
          <p:cNvPicPr>
            <a:picLocks noChangeAspect="1"/>
          </p:cNvPicPr>
          <p:nvPr/>
        </p:nvPicPr>
        <p:blipFill rotWithShape="1">
          <a:blip r:embed="rId7"/>
          <a:srcRect l="56237"/>
          <a:stretch/>
        </p:blipFill>
        <p:spPr>
          <a:xfrm>
            <a:off x="5383370" y="3921932"/>
            <a:ext cx="2601139" cy="2349500"/>
          </a:xfrm>
          <a:prstGeom prst="rect">
            <a:avLst/>
          </a:prstGeom>
        </p:spPr>
      </p:pic>
      <p:pic>
        <p:nvPicPr>
          <p:cNvPr id="12" name="Picture 11">
            <a:extLst>
              <a:ext uri="{FF2B5EF4-FFF2-40B4-BE49-F238E27FC236}">
                <a16:creationId xmlns:a16="http://schemas.microsoft.com/office/drawing/2014/main" id="{45E7C550-88E4-B741-A89E-5FFFBED15395}"/>
              </a:ext>
            </a:extLst>
          </p:cNvPr>
          <p:cNvPicPr>
            <a:picLocks/>
          </p:cNvPicPr>
          <p:nvPr/>
        </p:nvPicPr>
        <p:blipFill rotWithShape="1">
          <a:blip r:embed="rId8"/>
          <a:srcRect l="20418"/>
          <a:stretch/>
        </p:blipFill>
        <p:spPr>
          <a:xfrm>
            <a:off x="3286939" y="4466158"/>
            <a:ext cx="2052000" cy="1728000"/>
          </a:xfrm>
          <a:prstGeom prst="rect">
            <a:avLst/>
          </a:prstGeom>
        </p:spPr>
      </p:pic>
      <p:pic>
        <p:nvPicPr>
          <p:cNvPr id="13" name="Picture 12">
            <a:extLst>
              <a:ext uri="{FF2B5EF4-FFF2-40B4-BE49-F238E27FC236}">
                <a16:creationId xmlns:a16="http://schemas.microsoft.com/office/drawing/2014/main" id="{D057ECEB-4511-504B-895A-AA046C0780CE}"/>
              </a:ext>
            </a:extLst>
          </p:cNvPr>
          <p:cNvPicPr>
            <a:picLocks/>
          </p:cNvPicPr>
          <p:nvPr/>
        </p:nvPicPr>
        <p:blipFill rotWithShape="1">
          <a:blip r:embed="rId9"/>
          <a:srcRect l="20688"/>
          <a:stretch/>
        </p:blipFill>
        <p:spPr>
          <a:xfrm>
            <a:off x="7014726" y="4466158"/>
            <a:ext cx="2052000" cy="1728000"/>
          </a:xfrm>
          <a:prstGeom prst="rect">
            <a:avLst/>
          </a:prstGeom>
        </p:spPr>
      </p:pic>
      <p:sp>
        <p:nvSpPr>
          <p:cNvPr id="14" name="Left Bracket 13">
            <a:extLst>
              <a:ext uri="{FF2B5EF4-FFF2-40B4-BE49-F238E27FC236}">
                <a16:creationId xmlns:a16="http://schemas.microsoft.com/office/drawing/2014/main" id="{A67420CB-7E5A-4745-A2D2-EFEB77E4B6B1}"/>
              </a:ext>
            </a:extLst>
          </p:cNvPr>
          <p:cNvSpPr/>
          <p:nvPr/>
        </p:nvSpPr>
        <p:spPr>
          <a:xfrm>
            <a:off x="7379067" y="5566494"/>
            <a:ext cx="77235" cy="234846"/>
          </a:xfrm>
          <a:prstGeom prst="leftBracket">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15" name="TextBox 14">
            <a:extLst>
              <a:ext uri="{FF2B5EF4-FFF2-40B4-BE49-F238E27FC236}">
                <a16:creationId xmlns:a16="http://schemas.microsoft.com/office/drawing/2014/main" id="{D58F0CA1-0A00-C744-8CB7-C98CFE23F705}"/>
              </a:ext>
            </a:extLst>
          </p:cNvPr>
          <p:cNvSpPr txBox="1"/>
          <p:nvPr/>
        </p:nvSpPr>
        <p:spPr>
          <a:xfrm>
            <a:off x="7245417" y="5587582"/>
            <a:ext cx="138286" cy="276999"/>
          </a:xfrm>
          <a:prstGeom prst="rect">
            <a:avLst/>
          </a:prstGeom>
          <a:noFill/>
        </p:spPr>
        <p:txBody>
          <a:bodyPr wrap="square" lIns="0" tIns="0" rIns="0" bIns="0" rtlCol="0">
            <a:spAutoFit/>
          </a:bodyPr>
          <a:lstStyle/>
          <a:p>
            <a:pPr algn="ctr"/>
            <a:r>
              <a:rPr lang="en-US" dirty="0">
                <a:solidFill>
                  <a:schemeClr val="bg1">
                    <a:lumMod val="75000"/>
                  </a:schemeClr>
                </a:solidFill>
              </a:rPr>
              <a:t>*</a:t>
            </a:r>
          </a:p>
        </p:txBody>
      </p:sp>
      <p:sp>
        <p:nvSpPr>
          <p:cNvPr id="16" name="TextBox 15">
            <a:extLst>
              <a:ext uri="{FF2B5EF4-FFF2-40B4-BE49-F238E27FC236}">
                <a16:creationId xmlns:a16="http://schemas.microsoft.com/office/drawing/2014/main" id="{405AABD3-C25E-7D42-859D-3A34F8C7344F}"/>
              </a:ext>
            </a:extLst>
          </p:cNvPr>
          <p:cNvSpPr txBox="1"/>
          <p:nvPr/>
        </p:nvSpPr>
        <p:spPr>
          <a:xfrm>
            <a:off x="3493748" y="6071047"/>
            <a:ext cx="1478147" cy="246221"/>
          </a:xfrm>
          <a:prstGeom prst="rect">
            <a:avLst/>
          </a:prstGeom>
          <a:solidFill>
            <a:schemeClr val="bg1"/>
          </a:solidFill>
        </p:spPr>
        <p:txBody>
          <a:bodyPr wrap="square" rtlCol="0">
            <a:spAutoFit/>
          </a:bodyPr>
          <a:lstStyle/>
          <a:p>
            <a:pPr algn="ctr"/>
            <a:r>
              <a:rPr lang="en-US" sz="1000" dirty="0"/>
              <a:t>HR (95% CI)</a:t>
            </a:r>
          </a:p>
        </p:txBody>
      </p:sp>
      <p:sp>
        <p:nvSpPr>
          <p:cNvPr id="17" name="TextBox 16">
            <a:extLst>
              <a:ext uri="{FF2B5EF4-FFF2-40B4-BE49-F238E27FC236}">
                <a16:creationId xmlns:a16="http://schemas.microsoft.com/office/drawing/2014/main" id="{538A5C4C-3424-4644-8B59-EEA45EF822FC}"/>
              </a:ext>
            </a:extLst>
          </p:cNvPr>
          <p:cNvSpPr txBox="1"/>
          <p:nvPr/>
        </p:nvSpPr>
        <p:spPr>
          <a:xfrm>
            <a:off x="3546418" y="5966630"/>
            <a:ext cx="165816" cy="153888"/>
          </a:xfrm>
          <a:prstGeom prst="rect">
            <a:avLst/>
          </a:prstGeom>
          <a:solidFill>
            <a:schemeClr val="bg1"/>
          </a:solidFill>
        </p:spPr>
        <p:txBody>
          <a:bodyPr wrap="square" lIns="0" tIns="0" rIns="0" bIns="0" rtlCol="0">
            <a:spAutoFit/>
          </a:bodyPr>
          <a:lstStyle/>
          <a:p>
            <a:pPr algn="ctr"/>
            <a:r>
              <a:rPr lang="en-US" sz="1000" dirty="0"/>
              <a:t>.8</a:t>
            </a:r>
          </a:p>
        </p:txBody>
      </p:sp>
      <p:sp>
        <p:nvSpPr>
          <p:cNvPr id="18" name="TextBox 17">
            <a:extLst>
              <a:ext uri="{FF2B5EF4-FFF2-40B4-BE49-F238E27FC236}">
                <a16:creationId xmlns:a16="http://schemas.microsoft.com/office/drawing/2014/main" id="{E62E6516-0966-E648-A9B5-EDA3E275A2EC}"/>
              </a:ext>
            </a:extLst>
          </p:cNvPr>
          <p:cNvSpPr txBox="1"/>
          <p:nvPr/>
        </p:nvSpPr>
        <p:spPr>
          <a:xfrm>
            <a:off x="3907159" y="5966630"/>
            <a:ext cx="165816" cy="153888"/>
          </a:xfrm>
          <a:prstGeom prst="rect">
            <a:avLst/>
          </a:prstGeom>
          <a:solidFill>
            <a:schemeClr val="bg1"/>
          </a:solidFill>
        </p:spPr>
        <p:txBody>
          <a:bodyPr wrap="square" lIns="0" tIns="0" rIns="0" bIns="0" rtlCol="0">
            <a:spAutoFit/>
          </a:bodyPr>
          <a:lstStyle/>
          <a:p>
            <a:pPr algn="ctr"/>
            <a:r>
              <a:rPr lang="en-US" sz="1000" dirty="0"/>
              <a:t>1.0</a:t>
            </a:r>
          </a:p>
        </p:txBody>
      </p:sp>
      <p:sp>
        <p:nvSpPr>
          <p:cNvPr id="19" name="TextBox 18">
            <a:extLst>
              <a:ext uri="{FF2B5EF4-FFF2-40B4-BE49-F238E27FC236}">
                <a16:creationId xmlns:a16="http://schemas.microsoft.com/office/drawing/2014/main" id="{EAA0C2D5-B7D1-FD4B-A14D-E9ACA799B4AE}"/>
              </a:ext>
            </a:extLst>
          </p:cNvPr>
          <p:cNvSpPr txBox="1"/>
          <p:nvPr/>
        </p:nvSpPr>
        <p:spPr>
          <a:xfrm>
            <a:off x="4220949" y="5966630"/>
            <a:ext cx="165816" cy="153888"/>
          </a:xfrm>
          <a:prstGeom prst="rect">
            <a:avLst/>
          </a:prstGeom>
          <a:solidFill>
            <a:schemeClr val="bg1"/>
          </a:solidFill>
        </p:spPr>
        <p:txBody>
          <a:bodyPr wrap="square" lIns="0" tIns="0" rIns="0" bIns="0" rtlCol="0">
            <a:spAutoFit/>
          </a:bodyPr>
          <a:lstStyle/>
          <a:p>
            <a:pPr algn="ctr"/>
            <a:r>
              <a:rPr lang="en-US" sz="1000" dirty="0"/>
              <a:t>1.2</a:t>
            </a:r>
          </a:p>
        </p:txBody>
      </p:sp>
      <p:sp>
        <p:nvSpPr>
          <p:cNvPr id="20" name="TextBox 19">
            <a:extLst>
              <a:ext uri="{FF2B5EF4-FFF2-40B4-BE49-F238E27FC236}">
                <a16:creationId xmlns:a16="http://schemas.microsoft.com/office/drawing/2014/main" id="{F183964B-5A25-904B-AC46-FC7CFDAA9DB1}"/>
              </a:ext>
            </a:extLst>
          </p:cNvPr>
          <p:cNvSpPr txBox="1"/>
          <p:nvPr/>
        </p:nvSpPr>
        <p:spPr>
          <a:xfrm>
            <a:off x="4576406" y="5966630"/>
            <a:ext cx="165816" cy="153888"/>
          </a:xfrm>
          <a:prstGeom prst="rect">
            <a:avLst/>
          </a:prstGeom>
          <a:solidFill>
            <a:schemeClr val="bg1"/>
          </a:solidFill>
        </p:spPr>
        <p:txBody>
          <a:bodyPr wrap="square" lIns="0" tIns="0" rIns="0" bIns="0" rtlCol="0">
            <a:spAutoFit/>
          </a:bodyPr>
          <a:lstStyle/>
          <a:p>
            <a:pPr algn="ctr"/>
            <a:r>
              <a:rPr lang="en-US" sz="1000" dirty="0"/>
              <a:t>1.5</a:t>
            </a:r>
          </a:p>
        </p:txBody>
      </p:sp>
      <p:sp>
        <p:nvSpPr>
          <p:cNvPr id="21" name="TextBox 20">
            <a:extLst>
              <a:ext uri="{FF2B5EF4-FFF2-40B4-BE49-F238E27FC236}">
                <a16:creationId xmlns:a16="http://schemas.microsoft.com/office/drawing/2014/main" id="{7438D7C1-8DAA-7A4F-AE04-F47CCD2170A0}"/>
              </a:ext>
            </a:extLst>
          </p:cNvPr>
          <p:cNvSpPr txBox="1"/>
          <p:nvPr/>
        </p:nvSpPr>
        <p:spPr>
          <a:xfrm>
            <a:off x="4875360" y="5966630"/>
            <a:ext cx="165816" cy="153888"/>
          </a:xfrm>
          <a:prstGeom prst="rect">
            <a:avLst/>
          </a:prstGeom>
          <a:solidFill>
            <a:schemeClr val="bg1"/>
          </a:solidFill>
        </p:spPr>
        <p:txBody>
          <a:bodyPr wrap="square" lIns="0" tIns="0" rIns="0" bIns="0" rtlCol="0">
            <a:spAutoFit/>
          </a:bodyPr>
          <a:lstStyle/>
          <a:p>
            <a:pPr algn="ctr"/>
            <a:r>
              <a:rPr lang="en-US" sz="1000" dirty="0"/>
              <a:t>1.8</a:t>
            </a:r>
          </a:p>
        </p:txBody>
      </p:sp>
      <p:sp>
        <p:nvSpPr>
          <p:cNvPr id="22" name="TextBox 21">
            <a:extLst>
              <a:ext uri="{FF2B5EF4-FFF2-40B4-BE49-F238E27FC236}">
                <a16:creationId xmlns:a16="http://schemas.microsoft.com/office/drawing/2014/main" id="{EDDE588A-93E2-D240-A4B0-D28F0D63543D}"/>
              </a:ext>
            </a:extLst>
          </p:cNvPr>
          <p:cNvSpPr txBox="1"/>
          <p:nvPr/>
        </p:nvSpPr>
        <p:spPr>
          <a:xfrm>
            <a:off x="5162657" y="4510869"/>
            <a:ext cx="153888" cy="684000"/>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Minimal</a:t>
            </a:r>
          </a:p>
        </p:txBody>
      </p:sp>
      <p:sp>
        <p:nvSpPr>
          <p:cNvPr id="23" name="TextBox 22">
            <a:extLst>
              <a:ext uri="{FF2B5EF4-FFF2-40B4-BE49-F238E27FC236}">
                <a16:creationId xmlns:a16="http://schemas.microsoft.com/office/drawing/2014/main" id="{6C80988F-BC68-9048-BD32-91B865B1ECF8}"/>
              </a:ext>
            </a:extLst>
          </p:cNvPr>
          <p:cNvSpPr txBox="1"/>
          <p:nvPr/>
        </p:nvSpPr>
        <p:spPr>
          <a:xfrm>
            <a:off x="5162657" y="5243870"/>
            <a:ext cx="153888" cy="681231"/>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Full</a:t>
            </a:r>
          </a:p>
        </p:txBody>
      </p:sp>
      <p:grpSp>
        <p:nvGrpSpPr>
          <p:cNvPr id="32" name="Group 31">
            <a:extLst>
              <a:ext uri="{FF2B5EF4-FFF2-40B4-BE49-F238E27FC236}">
                <a16:creationId xmlns:a16="http://schemas.microsoft.com/office/drawing/2014/main" id="{B85CD2F9-9A9E-1146-A568-ED76CC43B725}"/>
              </a:ext>
            </a:extLst>
          </p:cNvPr>
          <p:cNvGrpSpPr/>
          <p:nvPr/>
        </p:nvGrpSpPr>
        <p:grpSpPr>
          <a:xfrm>
            <a:off x="7214657" y="4510869"/>
            <a:ext cx="1822797" cy="1806399"/>
            <a:chOff x="3646148" y="4663269"/>
            <a:chExt cx="1822797" cy="1806399"/>
          </a:xfrm>
        </p:grpSpPr>
        <p:sp>
          <p:nvSpPr>
            <p:cNvPr id="24" name="TextBox 23">
              <a:extLst>
                <a:ext uri="{FF2B5EF4-FFF2-40B4-BE49-F238E27FC236}">
                  <a16:creationId xmlns:a16="http://schemas.microsoft.com/office/drawing/2014/main" id="{65DCDB78-602C-9247-B0B0-BCDA47AA16E8}"/>
                </a:ext>
              </a:extLst>
            </p:cNvPr>
            <p:cNvSpPr txBox="1"/>
            <p:nvPr/>
          </p:nvSpPr>
          <p:spPr>
            <a:xfrm>
              <a:off x="3646148" y="6223447"/>
              <a:ext cx="1478147" cy="246221"/>
            </a:xfrm>
            <a:prstGeom prst="rect">
              <a:avLst/>
            </a:prstGeom>
            <a:solidFill>
              <a:schemeClr val="bg1"/>
            </a:solidFill>
          </p:spPr>
          <p:txBody>
            <a:bodyPr wrap="square" rtlCol="0">
              <a:spAutoFit/>
            </a:bodyPr>
            <a:lstStyle/>
            <a:p>
              <a:pPr algn="ctr"/>
              <a:r>
                <a:rPr lang="en-US" sz="1000" dirty="0"/>
                <a:t>HR (95% CI)</a:t>
              </a:r>
            </a:p>
          </p:txBody>
        </p:sp>
        <p:sp>
          <p:nvSpPr>
            <p:cNvPr id="25" name="TextBox 24">
              <a:extLst>
                <a:ext uri="{FF2B5EF4-FFF2-40B4-BE49-F238E27FC236}">
                  <a16:creationId xmlns:a16="http://schemas.microsoft.com/office/drawing/2014/main" id="{142010D9-2D9A-B24F-8E34-55382BA811CC}"/>
                </a:ext>
              </a:extLst>
            </p:cNvPr>
            <p:cNvSpPr txBox="1"/>
            <p:nvPr/>
          </p:nvSpPr>
          <p:spPr>
            <a:xfrm>
              <a:off x="3698818" y="6119030"/>
              <a:ext cx="165816" cy="153888"/>
            </a:xfrm>
            <a:prstGeom prst="rect">
              <a:avLst/>
            </a:prstGeom>
            <a:solidFill>
              <a:schemeClr val="bg1"/>
            </a:solidFill>
          </p:spPr>
          <p:txBody>
            <a:bodyPr wrap="square" lIns="0" tIns="0" rIns="0" bIns="0" rtlCol="0">
              <a:spAutoFit/>
            </a:bodyPr>
            <a:lstStyle/>
            <a:p>
              <a:pPr algn="ctr"/>
              <a:r>
                <a:rPr lang="en-US" sz="1000" dirty="0"/>
                <a:t>.8</a:t>
              </a:r>
            </a:p>
          </p:txBody>
        </p:sp>
        <p:sp>
          <p:nvSpPr>
            <p:cNvPr id="26" name="TextBox 25">
              <a:extLst>
                <a:ext uri="{FF2B5EF4-FFF2-40B4-BE49-F238E27FC236}">
                  <a16:creationId xmlns:a16="http://schemas.microsoft.com/office/drawing/2014/main" id="{3EABB212-BBEE-2C4A-B0BD-53629EDCA72A}"/>
                </a:ext>
              </a:extLst>
            </p:cNvPr>
            <p:cNvSpPr txBox="1"/>
            <p:nvPr/>
          </p:nvSpPr>
          <p:spPr>
            <a:xfrm>
              <a:off x="4059559" y="6119030"/>
              <a:ext cx="165816" cy="153888"/>
            </a:xfrm>
            <a:prstGeom prst="rect">
              <a:avLst/>
            </a:prstGeom>
            <a:solidFill>
              <a:schemeClr val="bg1"/>
            </a:solidFill>
          </p:spPr>
          <p:txBody>
            <a:bodyPr wrap="square" lIns="0" tIns="0" rIns="0" bIns="0" rtlCol="0">
              <a:spAutoFit/>
            </a:bodyPr>
            <a:lstStyle/>
            <a:p>
              <a:pPr algn="ctr"/>
              <a:r>
                <a:rPr lang="en-US" sz="1000" dirty="0"/>
                <a:t>1.0</a:t>
              </a:r>
            </a:p>
          </p:txBody>
        </p:sp>
        <p:sp>
          <p:nvSpPr>
            <p:cNvPr id="27" name="TextBox 26">
              <a:extLst>
                <a:ext uri="{FF2B5EF4-FFF2-40B4-BE49-F238E27FC236}">
                  <a16:creationId xmlns:a16="http://schemas.microsoft.com/office/drawing/2014/main" id="{6DFCBE77-0BBE-4F48-A4D5-56A69A71FD22}"/>
                </a:ext>
              </a:extLst>
            </p:cNvPr>
            <p:cNvSpPr txBox="1"/>
            <p:nvPr/>
          </p:nvSpPr>
          <p:spPr>
            <a:xfrm>
              <a:off x="4373349" y="6119030"/>
              <a:ext cx="165816" cy="153888"/>
            </a:xfrm>
            <a:prstGeom prst="rect">
              <a:avLst/>
            </a:prstGeom>
            <a:solidFill>
              <a:schemeClr val="bg1"/>
            </a:solidFill>
          </p:spPr>
          <p:txBody>
            <a:bodyPr wrap="square" lIns="0" tIns="0" rIns="0" bIns="0" rtlCol="0">
              <a:spAutoFit/>
            </a:bodyPr>
            <a:lstStyle/>
            <a:p>
              <a:pPr algn="ctr"/>
              <a:r>
                <a:rPr lang="en-US" sz="1000" dirty="0"/>
                <a:t>1.2</a:t>
              </a:r>
            </a:p>
          </p:txBody>
        </p:sp>
        <p:sp>
          <p:nvSpPr>
            <p:cNvPr id="28" name="TextBox 27">
              <a:extLst>
                <a:ext uri="{FF2B5EF4-FFF2-40B4-BE49-F238E27FC236}">
                  <a16:creationId xmlns:a16="http://schemas.microsoft.com/office/drawing/2014/main" id="{8326D07A-B748-674B-9280-7F407F2E91C8}"/>
                </a:ext>
              </a:extLst>
            </p:cNvPr>
            <p:cNvSpPr txBox="1"/>
            <p:nvPr/>
          </p:nvSpPr>
          <p:spPr>
            <a:xfrm>
              <a:off x="4728806" y="6119030"/>
              <a:ext cx="165816" cy="153888"/>
            </a:xfrm>
            <a:prstGeom prst="rect">
              <a:avLst/>
            </a:prstGeom>
            <a:solidFill>
              <a:schemeClr val="bg1"/>
            </a:solidFill>
          </p:spPr>
          <p:txBody>
            <a:bodyPr wrap="square" lIns="0" tIns="0" rIns="0" bIns="0" rtlCol="0">
              <a:spAutoFit/>
            </a:bodyPr>
            <a:lstStyle/>
            <a:p>
              <a:pPr algn="ctr"/>
              <a:r>
                <a:rPr lang="en-US" sz="1000" dirty="0"/>
                <a:t>1.5</a:t>
              </a:r>
            </a:p>
          </p:txBody>
        </p:sp>
        <p:sp>
          <p:nvSpPr>
            <p:cNvPr id="29" name="TextBox 28">
              <a:extLst>
                <a:ext uri="{FF2B5EF4-FFF2-40B4-BE49-F238E27FC236}">
                  <a16:creationId xmlns:a16="http://schemas.microsoft.com/office/drawing/2014/main" id="{C9F8518E-2D9F-A74F-BFA6-C12EA50D2D54}"/>
                </a:ext>
              </a:extLst>
            </p:cNvPr>
            <p:cNvSpPr txBox="1"/>
            <p:nvPr/>
          </p:nvSpPr>
          <p:spPr>
            <a:xfrm>
              <a:off x="5027760" y="6119030"/>
              <a:ext cx="165816" cy="153888"/>
            </a:xfrm>
            <a:prstGeom prst="rect">
              <a:avLst/>
            </a:prstGeom>
            <a:solidFill>
              <a:schemeClr val="bg1"/>
            </a:solidFill>
          </p:spPr>
          <p:txBody>
            <a:bodyPr wrap="square" lIns="0" tIns="0" rIns="0" bIns="0" rtlCol="0">
              <a:spAutoFit/>
            </a:bodyPr>
            <a:lstStyle/>
            <a:p>
              <a:pPr algn="ctr"/>
              <a:r>
                <a:rPr lang="en-US" sz="1000" dirty="0"/>
                <a:t>1.8</a:t>
              </a:r>
            </a:p>
          </p:txBody>
        </p:sp>
        <p:sp>
          <p:nvSpPr>
            <p:cNvPr id="30" name="TextBox 29">
              <a:extLst>
                <a:ext uri="{FF2B5EF4-FFF2-40B4-BE49-F238E27FC236}">
                  <a16:creationId xmlns:a16="http://schemas.microsoft.com/office/drawing/2014/main" id="{ADD26779-2227-614E-9B2C-D2B5ABDCD903}"/>
                </a:ext>
              </a:extLst>
            </p:cNvPr>
            <p:cNvSpPr txBox="1"/>
            <p:nvPr/>
          </p:nvSpPr>
          <p:spPr>
            <a:xfrm>
              <a:off x="5315057" y="4663269"/>
              <a:ext cx="153888" cy="684000"/>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Minimal</a:t>
              </a:r>
            </a:p>
          </p:txBody>
        </p:sp>
        <p:sp>
          <p:nvSpPr>
            <p:cNvPr id="31" name="TextBox 30">
              <a:extLst>
                <a:ext uri="{FF2B5EF4-FFF2-40B4-BE49-F238E27FC236}">
                  <a16:creationId xmlns:a16="http://schemas.microsoft.com/office/drawing/2014/main" id="{62121130-B254-6446-85A1-FE317595431D}"/>
                </a:ext>
              </a:extLst>
            </p:cNvPr>
            <p:cNvSpPr txBox="1"/>
            <p:nvPr/>
          </p:nvSpPr>
          <p:spPr>
            <a:xfrm>
              <a:off x="5315057" y="5396270"/>
              <a:ext cx="153888" cy="681231"/>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Full</a:t>
              </a:r>
            </a:p>
          </p:txBody>
        </p:sp>
      </p:grpSp>
      <p:grpSp>
        <p:nvGrpSpPr>
          <p:cNvPr id="41" name="Group 40">
            <a:extLst>
              <a:ext uri="{FF2B5EF4-FFF2-40B4-BE49-F238E27FC236}">
                <a16:creationId xmlns:a16="http://schemas.microsoft.com/office/drawing/2014/main" id="{58F7F115-807A-6945-A3FD-13E1EADEA099}"/>
              </a:ext>
            </a:extLst>
          </p:cNvPr>
          <p:cNvGrpSpPr/>
          <p:nvPr/>
        </p:nvGrpSpPr>
        <p:grpSpPr>
          <a:xfrm>
            <a:off x="3492293" y="1793334"/>
            <a:ext cx="1822797" cy="1806399"/>
            <a:chOff x="3646148" y="4663269"/>
            <a:chExt cx="1822797" cy="1806399"/>
          </a:xfrm>
        </p:grpSpPr>
        <p:sp>
          <p:nvSpPr>
            <p:cNvPr id="33" name="TextBox 32">
              <a:extLst>
                <a:ext uri="{FF2B5EF4-FFF2-40B4-BE49-F238E27FC236}">
                  <a16:creationId xmlns:a16="http://schemas.microsoft.com/office/drawing/2014/main" id="{B513D2EF-027E-D04C-8531-FA9A5901B2E7}"/>
                </a:ext>
              </a:extLst>
            </p:cNvPr>
            <p:cNvSpPr txBox="1"/>
            <p:nvPr/>
          </p:nvSpPr>
          <p:spPr>
            <a:xfrm>
              <a:off x="3646148" y="6223447"/>
              <a:ext cx="1478147" cy="246221"/>
            </a:xfrm>
            <a:prstGeom prst="rect">
              <a:avLst/>
            </a:prstGeom>
            <a:solidFill>
              <a:schemeClr val="bg1"/>
            </a:solidFill>
          </p:spPr>
          <p:txBody>
            <a:bodyPr wrap="square" rtlCol="0">
              <a:spAutoFit/>
            </a:bodyPr>
            <a:lstStyle/>
            <a:p>
              <a:pPr algn="ctr"/>
              <a:r>
                <a:rPr lang="en-US" sz="1000" dirty="0"/>
                <a:t>HR (95% CI)</a:t>
              </a:r>
            </a:p>
          </p:txBody>
        </p:sp>
        <p:sp>
          <p:nvSpPr>
            <p:cNvPr id="34" name="TextBox 33">
              <a:extLst>
                <a:ext uri="{FF2B5EF4-FFF2-40B4-BE49-F238E27FC236}">
                  <a16:creationId xmlns:a16="http://schemas.microsoft.com/office/drawing/2014/main" id="{8995D289-2D2A-CC4F-8786-CD26BDC85A7A}"/>
                </a:ext>
              </a:extLst>
            </p:cNvPr>
            <p:cNvSpPr txBox="1"/>
            <p:nvPr/>
          </p:nvSpPr>
          <p:spPr>
            <a:xfrm>
              <a:off x="3698818" y="6119030"/>
              <a:ext cx="165816" cy="153888"/>
            </a:xfrm>
            <a:prstGeom prst="rect">
              <a:avLst/>
            </a:prstGeom>
            <a:solidFill>
              <a:schemeClr val="bg1"/>
            </a:solidFill>
          </p:spPr>
          <p:txBody>
            <a:bodyPr wrap="square" lIns="0" tIns="0" rIns="0" bIns="0" rtlCol="0">
              <a:spAutoFit/>
            </a:bodyPr>
            <a:lstStyle/>
            <a:p>
              <a:pPr algn="ctr"/>
              <a:r>
                <a:rPr lang="en-US" sz="1000" dirty="0"/>
                <a:t>.8</a:t>
              </a:r>
            </a:p>
          </p:txBody>
        </p:sp>
        <p:sp>
          <p:nvSpPr>
            <p:cNvPr id="35" name="TextBox 34">
              <a:extLst>
                <a:ext uri="{FF2B5EF4-FFF2-40B4-BE49-F238E27FC236}">
                  <a16:creationId xmlns:a16="http://schemas.microsoft.com/office/drawing/2014/main" id="{F3FFABF5-82F6-F34E-8B2C-C266FDBFE7A3}"/>
                </a:ext>
              </a:extLst>
            </p:cNvPr>
            <p:cNvSpPr txBox="1"/>
            <p:nvPr/>
          </p:nvSpPr>
          <p:spPr>
            <a:xfrm>
              <a:off x="4059559" y="6119030"/>
              <a:ext cx="165816" cy="153888"/>
            </a:xfrm>
            <a:prstGeom prst="rect">
              <a:avLst/>
            </a:prstGeom>
            <a:solidFill>
              <a:schemeClr val="bg1"/>
            </a:solidFill>
          </p:spPr>
          <p:txBody>
            <a:bodyPr wrap="square" lIns="0" tIns="0" rIns="0" bIns="0" rtlCol="0">
              <a:spAutoFit/>
            </a:bodyPr>
            <a:lstStyle/>
            <a:p>
              <a:pPr algn="ctr"/>
              <a:r>
                <a:rPr lang="en-US" sz="1000" dirty="0"/>
                <a:t>1.0</a:t>
              </a:r>
            </a:p>
          </p:txBody>
        </p:sp>
        <p:sp>
          <p:nvSpPr>
            <p:cNvPr id="36" name="TextBox 35">
              <a:extLst>
                <a:ext uri="{FF2B5EF4-FFF2-40B4-BE49-F238E27FC236}">
                  <a16:creationId xmlns:a16="http://schemas.microsoft.com/office/drawing/2014/main" id="{66E964D6-EF96-1042-86DD-0279FCBC314B}"/>
                </a:ext>
              </a:extLst>
            </p:cNvPr>
            <p:cNvSpPr txBox="1"/>
            <p:nvPr/>
          </p:nvSpPr>
          <p:spPr>
            <a:xfrm>
              <a:off x="4373349" y="6119030"/>
              <a:ext cx="165816" cy="153888"/>
            </a:xfrm>
            <a:prstGeom prst="rect">
              <a:avLst/>
            </a:prstGeom>
            <a:solidFill>
              <a:schemeClr val="bg1"/>
            </a:solidFill>
          </p:spPr>
          <p:txBody>
            <a:bodyPr wrap="square" lIns="0" tIns="0" rIns="0" bIns="0" rtlCol="0">
              <a:spAutoFit/>
            </a:bodyPr>
            <a:lstStyle/>
            <a:p>
              <a:pPr algn="ctr"/>
              <a:r>
                <a:rPr lang="en-US" sz="1000" dirty="0"/>
                <a:t>1.2</a:t>
              </a:r>
            </a:p>
          </p:txBody>
        </p:sp>
        <p:sp>
          <p:nvSpPr>
            <p:cNvPr id="37" name="TextBox 36">
              <a:extLst>
                <a:ext uri="{FF2B5EF4-FFF2-40B4-BE49-F238E27FC236}">
                  <a16:creationId xmlns:a16="http://schemas.microsoft.com/office/drawing/2014/main" id="{25B9E174-491D-A54C-BB21-987F36BD844B}"/>
                </a:ext>
              </a:extLst>
            </p:cNvPr>
            <p:cNvSpPr txBox="1"/>
            <p:nvPr/>
          </p:nvSpPr>
          <p:spPr>
            <a:xfrm>
              <a:off x="4728806" y="6119030"/>
              <a:ext cx="165816" cy="153888"/>
            </a:xfrm>
            <a:prstGeom prst="rect">
              <a:avLst/>
            </a:prstGeom>
            <a:solidFill>
              <a:schemeClr val="bg1"/>
            </a:solidFill>
          </p:spPr>
          <p:txBody>
            <a:bodyPr wrap="square" lIns="0" tIns="0" rIns="0" bIns="0" rtlCol="0">
              <a:spAutoFit/>
            </a:bodyPr>
            <a:lstStyle/>
            <a:p>
              <a:pPr algn="ctr"/>
              <a:r>
                <a:rPr lang="en-US" sz="1000" dirty="0"/>
                <a:t>1.5</a:t>
              </a:r>
            </a:p>
          </p:txBody>
        </p:sp>
        <p:sp>
          <p:nvSpPr>
            <p:cNvPr id="38" name="TextBox 37">
              <a:extLst>
                <a:ext uri="{FF2B5EF4-FFF2-40B4-BE49-F238E27FC236}">
                  <a16:creationId xmlns:a16="http://schemas.microsoft.com/office/drawing/2014/main" id="{A641B8B7-0E0A-0046-B691-660CFB502DB1}"/>
                </a:ext>
              </a:extLst>
            </p:cNvPr>
            <p:cNvSpPr txBox="1"/>
            <p:nvPr/>
          </p:nvSpPr>
          <p:spPr>
            <a:xfrm>
              <a:off x="5027760" y="6119030"/>
              <a:ext cx="165816" cy="153888"/>
            </a:xfrm>
            <a:prstGeom prst="rect">
              <a:avLst/>
            </a:prstGeom>
            <a:solidFill>
              <a:schemeClr val="bg1"/>
            </a:solidFill>
          </p:spPr>
          <p:txBody>
            <a:bodyPr wrap="square" lIns="0" tIns="0" rIns="0" bIns="0" rtlCol="0">
              <a:spAutoFit/>
            </a:bodyPr>
            <a:lstStyle/>
            <a:p>
              <a:pPr algn="ctr"/>
              <a:r>
                <a:rPr lang="en-US" sz="1000" dirty="0"/>
                <a:t>1.8</a:t>
              </a:r>
            </a:p>
          </p:txBody>
        </p:sp>
        <p:sp>
          <p:nvSpPr>
            <p:cNvPr id="39" name="TextBox 38">
              <a:extLst>
                <a:ext uri="{FF2B5EF4-FFF2-40B4-BE49-F238E27FC236}">
                  <a16:creationId xmlns:a16="http://schemas.microsoft.com/office/drawing/2014/main" id="{A8356457-F1EA-AF43-A219-79EB8A1C6932}"/>
                </a:ext>
              </a:extLst>
            </p:cNvPr>
            <p:cNvSpPr txBox="1"/>
            <p:nvPr/>
          </p:nvSpPr>
          <p:spPr>
            <a:xfrm>
              <a:off x="5315057" y="4663269"/>
              <a:ext cx="153888" cy="684000"/>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Minimal</a:t>
              </a:r>
            </a:p>
          </p:txBody>
        </p:sp>
        <p:sp>
          <p:nvSpPr>
            <p:cNvPr id="40" name="TextBox 39">
              <a:extLst>
                <a:ext uri="{FF2B5EF4-FFF2-40B4-BE49-F238E27FC236}">
                  <a16:creationId xmlns:a16="http://schemas.microsoft.com/office/drawing/2014/main" id="{B1AFF0C5-536D-FA4C-B75E-7103EAE64B3B}"/>
                </a:ext>
              </a:extLst>
            </p:cNvPr>
            <p:cNvSpPr txBox="1"/>
            <p:nvPr/>
          </p:nvSpPr>
          <p:spPr>
            <a:xfrm>
              <a:off x="5315057" y="5396270"/>
              <a:ext cx="153888" cy="681231"/>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Full</a:t>
              </a:r>
            </a:p>
          </p:txBody>
        </p:sp>
      </p:grpSp>
      <p:grpSp>
        <p:nvGrpSpPr>
          <p:cNvPr id="50" name="Group 49">
            <a:extLst>
              <a:ext uri="{FF2B5EF4-FFF2-40B4-BE49-F238E27FC236}">
                <a16:creationId xmlns:a16="http://schemas.microsoft.com/office/drawing/2014/main" id="{EF897EF7-ABCF-2944-8848-1B0D1ECCF5F1}"/>
              </a:ext>
            </a:extLst>
          </p:cNvPr>
          <p:cNvGrpSpPr/>
          <p:nvPr/>
        </p:nvGrpSpPr>
        <p:grpSpPr>
          <a:xfrm>
            <a:off x="7245417" y="1795319"/>
            <a:ext cx="1822797" cy="1806399"/>
            <a:chOff x="3646148" y="4663269"/>
            <a:chExt cx="1822797" cy="1806399"/>
          </a:xfrm>
        </p:grpSpPr>
        <p:sp>
          <p:nvSpPr>
            <p:cNvPr id="42" name="TextBox 41">
              <a:extLst>
                <a:ext uri="{FF2B5EF4-FFF2-40B4-BE49-F238E27FC236}">
                  <a16:creationId xmlns:a16="http://schemas.microsoft.com/office/drawing/2014/main" id="{4FF272F6-B901-D245-9AF4-AC73B58C7926}"/>
                </a:ext>
              </a:extLst>
            </p:cNvPr>
            <p:cNvSpPr txBox="1"/>
            <p:nvPr/>
          </p:nvSpPr>
          <p:spPr>
            <a:xfrm>
              <a:off x="3646148" y="6223447"/>
              <a:ext cx="1478147" cy="246221"/>
            </a:xfrm>
            <a:prstGeom prst="rect">
              <a:avLst/>
            </a:prstGeom>
            <a:solidFill>
              <a:schemeClr val="bg1"/>
            </a:solidFill>
          </p:spPr>
          <p:txBody>
            <a:bodyPr wrap="square" rtlCol="0">
              <a:spAutoFit/>
            </a:bodyPr>
            <a:lstStyle/>
            <a:p>
              <a:pPr algn="ctr"/>
              <a:r>
                <a:rPr lang="en-US" sz="1000" dirty="0"/>
                <a:t>HR (95% CI)</a:t>
              </a:r>
            </a:p>
          </p:txBody>
        </p:sp>
        <p:sp>
          <p:nvSpPr>
            <p:cNvPr id="43" name="TextBox 42">
              <a:extLst>
                <a:ext uri="{FF2B5EF4-FFF2-40B4-BE49-F238E27FC236}">
                  <a16:creationId xmlns:a16="http://schemas.microsoft.com/office/drawing/2014/main" id="{AC2D7C2F-3CEF-B446-8F2C-DCFF58630A33}"/>
                </a:ext>
              </a:extLst>
            </p:cNvPr>
            <p:cNvSpPr txBox="1"/>
            <p:nvPr/>
          </p:nvSpPr>
          <p:spPr>
            <a:xfrm>
              <a:off x="3698818" y="6119030"/>
              <a:ext cx="165816" cy="153888"/>
            </a:xfrm>
            <a:prstGeom prst="rect">
              <a:avLst/>
            </a:prstGeom>
            <a:solidFill>
              <a:schemeClr val="bg1"/>
            </a:solidFill>
          </p:spPr>
          <p:txBody>
            <a:bodyPr wrap="square" lIns="0" tIns="0" rIns="0" bIns="0" rtlCol="0">
              <a:spAutoFit/>
            </a:bodyPr>
            <a:lstStyle/>
            <a:p>
              <a:pPr algn="ctr"/>
              <a:r>
                <a:rPr lang="en-US" sz="1000" dirty="0"/>
                <a:t>.8</a:t>
              </a:r>
            </a:p>
          </p:txBody>
        </p:sp>
        <p:sp>
          <p:nvSpPr>
            <p:cNvPr id="44" name="TextBox 43">
              <a:extLst>
                <a:ext uri="{FF2B5EF4-FFF2-40B4-BE49-F238E27FC236}">
                  <a16:creationId xmlns:a16="http://schemas.microsoft.com/office/drawing/2014/main" id="{DF75F6D9-1141-5D4E-9587-28308D4B29FE}"/>
                </a:ext>
              </a:extLst>
            </p:cNvPr>
            <p:cNvSpPr txBox="1"/>
            <p:nvPr/>
          </p:nvSpPr>
          <p:spPr>
            <a:xfrm>
              <a:off x="4059559" y="6119030"/>
              <a:ext cx="165816" cy="153888"/>
            </a:xfrm>
            <a:prstGeom prst="rect">
              <a:avLst/>
            </a:prstGeom>
            <a:solidFill>
              <a:schemeClr val="bg1"/>
            </a:solidFill>
          </p:spPr>
          <p:txBody>
            <a:bodyPr wrap="square" lIns="0" tIns="0" rIns="0" bIns="0" rtlCol="0">
              <a:spAutoFit/>
            </a:bodyPr>
            <a:lstStyle/>
            <a:p>
              <a:pPr algn="ctr"/>
              <a:r>
                <a:rPr lang="en-US" sz="1000" dirty="0"/>
                <a:t>1.0</a:t>
              </a:r>
            </a:p>
          </p:txBody>
        </p:sp>
        <p:sp>
          <p:nvSpPr>
            <p:cNvPr id="45" name="TextBox 44">
              <a:extLst>
                <a:ext uri="{FF2B5EF4-FFF2-40B4-BE49-F238E27FC236}">
                  <a16:creationId xmlns:a16="http://schemas.microsoft.com/office/drawing/2014/main" id="{8A62B541-D751-CF4A-9CCB-A80E141F0BCD}"/>
                </a:ext>
              </a:extLst>
            </p:cNvPr>
            <p:cNvSpPr txBox="1"/>
            <p:nvPr/>
          </p:nvSpPr>
          <p:spPr>
            <a:xfrm>
              <a:off x="4373349" y="6119030"/>
              <a:ext cx="165816" cy="153888"/>
            </a:xfrm>
            <a:prstGeom prst="rect">
              <a:avLst/>
            </a:prstGeom>
            <a:solidFill>
              <a:schemeClr val="bg1"/>
            </a:solidFill>
          </p:spPr>
          <p:txBody>
            <a:bodyPr wrap="square" lIns="0" tIns="0" rIns="0" bIns="0" rtlCol="0">
              <a:spAutoFit/>
            </a:bodyPr>
            <a:lstStyle/>
            <a:p>
              <a:pPr algn="ctr"/>
              <a:r>
                <a:rPr lang="en-US" sz="1000" dirty="0"/>
                <a:t>1.2</a:t>
              </a:r>
            </a:p>
          </p:txBody>
        </p:sp>
        <p:sp>
          <p:nvSpPr>
            <p:cNvPr id="46" name="TextBox 45">
              <a:extLst>
                <a:ext uri="{FF2B5EF4-FFF2-40B4-BE49-F238E27FC236}">
                  <a16:creationId xmlns:a16="http://schemas.microsoft.com/office/drawing/2014/main" id="{A373AAF6-78C7-AD4D-A8DD-7B0F503BE851}"/>
                </a:ext>
              </a:extLst>
            </p:cNvPr>
            <p:cNvSpPr txBox="1"/>
            <p:nvPr/>
          </p:nvSpPr>
          <p:spPr>
            <a:xfrm>
              <a:off x="4728806" y="6119030"/>
              <a:ext cx="165816" cy="153888"/>
            </a:xfrm>
            <a:prstGeom prst="rect">
              <a:avLst/>
            </a:prstGeom>
            <a:solidFill>
              <a:schemeClr val="bg1"/>
            </a:solidFill>
          </p:spPr>
          <p:txBody>
            <a:bodyPr wrap="square" lIns="0" tIns="0" rIns="0" bIns="0" rtlCol="0">
              <a:spAutoFit/>
            </a:bodyPr>
            <a:lstStyle/>
            <a:p>
              <a:pPr algn="ctr"/>
              <a:r>
                <a:rPr lang="en-US" sz="1000" dirty="0"/>
                <a:t>1.5</a:t>
              </a:r>
            </a:p>
          </p:txBody>
        </p:sp>
        <p:sp>
          <p:nvSpPr>
            <p:cNvPr id="47" name="TextBox 46">
              <a:extLst>
                <a:ext uri="{FF2B5EF4-FFF2-40B4-BE49-F238E27FC236}">
                  <a16:creationId xmlns:a16="http://schemas.microsoft.com/office/drawing/2014/main" id="{5815AB66-72E6-9044-B40F-EEAE3D10579B}"/>
                </a:ext>
              </a:extLst>
            </p:cNvPr>
            <p:cNvSpPr txBox="1"/>
            <p:nvPr/>
          </p:nvSpPr>
          <p:spPr>
            <a:xfrm>
              <a:off x="5027760" y="6119030"/>
              <a:ext cx="165816" cy="153888"/>
            </a:xfrm>
            <a:prstGeom prst="rect">
              <a:avLst/>
            </a:prstGeom>
            <a:solidFill>
              <a:schemeClr val="bg1"/>
            </a:solidFill>
          </p:spPr>
          <p:txBody>
            <a:bodyPr wrap="square" lIns="0" tIns="0" rIns="0" bIns="0" rtlCol="0">
              <a:spAutoFit/>
            </a:bodyPr>
            <a:lstStyle/>
            <a:p>
              <a:pPr algn="ctr"/>
              <a:r>
                <a:rPr lang="en-US" sz="1000" dirty="0"/>
                <a:t>1.8</a:t>
              </a:r>
            </a:p>
          </p:txBody>
        </p:sp>
        <p:sp>
          <p:nvSpPr>
            <p:cNvPr id="48" name="TextBox 47">
              <a:extLst>
                <a:ext uri="{FF2B5EF4-FFF2-40B4-BE49-F238E27FC236}">
                  <a16:creationId xmlns:a16="http://schemas.microsoft.com/office/drawing/2014/main" id="{8F441801-9915-8646-806D-0B2FAA8A8829}"/>
                </a:ext>
              </a:extLst>
            </p:cNvPr>
            <p:cNvSpPr txBox="1"/>
            <p:nvPr/>
          </p:nvSpPr>
          <p:spPr>
            <a:xfrm>
              <a:off x="5315057" y="4663269"/>
              <a:ext cx="153888" cy="684000"/>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Minimal</a:t>
              </a:r>
            </a:p>
          </p:txBody>
        </p:sp>
        <p:sp>
          <p:nvSpPr>
            <p:cNvPr id="49" name="TextBox 48">
              <a:extLst>
                <a:ext uri="{FF2B5EF4-FFF2-40B4-BE49-F238E27FC236}">
                  <a16:creationId xmlns:a16="http://schemas.microsoft.com/office/drawing/2014/main" id="{CF0611A5-CA39-7E40-B663-159EF22B5AD6}"/>
                </a:ext>
              </a:extLst>
            </p:cNvPr>
            <p:cNvSpPr txBox="1"/>
            <p:nvPr/>
          </p:nvSpPr>
          <p:spPr>
            <a:xfrm>
              <a:off x="5315057" y="5396270"/>
              <a:ext cx="153888" cy="681231"/>
            </a:xfrm>
            <a:prstGeom prst="rect">
              <a:avLst/>
            </a:prstGeom>
            <a:solidFill>
              <a:schemeClr val="bg1">
                <a:lumMod val="85000"/>
              </a:schemeClr>
            </a:solidFill>
            <a:ln>
              <a:solidFill>
                <a:schemeClr val="bg1">
                  <a:lumMod val="75000"/>
                </a:schemeClr>
              </a:solidFill>
            </a:ln>
          </p:spPr>
          <p:txBody>
            <a:bodyPr vert="vert" wrap="square" lIns="0" tIns="0" rIns="0" bIns="0" rtlCol="0">
              <a:spAutoFit/>
            </a:bodyPr>
            <a:lstStyle/>
            <a:p>
              <a:pPr algn="ctr"/>
              <a:r>
                <a:rPr lang="en-US" sz="1000" dirty="0"/>
                <a:t>Full</a:t>
              </a:r>
            </a:p>
          </p:txBody>
        </p:sp>
      </p:grpSp>
      <p:sp>
        <p:nvSpPr>
          <p:cNvPr id="51" name="TextBox 50">
            <a:extLst>
              <a:ext uri="{FF2B5EF4-FFF2-40B4-BE49-F238E27FC236}">
                <a16:creationId xmlns:a16="http://schemas.microsoft.com/office/drawing/2014/main" id="{A78F9B01-3B90-1F40-96A8-CCDE928E4EC8}"/>
              </a:ext>
            </a:extLst>
          </p:cNvPr>
          <p:cNvSpPr txBox="1"/>
          <p:nvPr/>
        </p:nvSpPr>
        <p:spPr>
          <a:xfrm>
            <a:off x="5378963" y="1066936"/>
            <a:ext cx="173565" cy="369332"/>
          </a:xfrm>
          <a:prstGeom prst="rect">
            <a:avLst/>
          </a:prstGeom>
          <a:noFill/>
        </p:spPr>
        <p:txBody>
          <a:bodyPr wrap="square" rtlCol="0">
            <a:spAutoFit/>
          </a:bodyPr>
          <a:lstStyle/>
          <a:p>
            <a:pPr algn="ctr"/>
            <a:r>
              <a:rPr lang="en-US" dirty="0"/>
              <a:t>B</a:t>
            </a:r>
          </a:p>
        </p:txBody>
      </p:sp>
      <p:sp>
        <p:nvSpPr>
          <p:cNvPr id="52" name="TextBox 51">
            <a:extLst>
              <a:ext uri="{FF2B5EF4-FFF2-40B4-BE49-F238E27FC236}">
                <a16:creationId xmlns:a16="http://schemas.microsoft.com/office/drawing/2014/main" id="{4B337322-3900-B046-8B75-98B4A082A704}"/>
              </a:ext>
            </a:extLst>
          </p:cNvPr>
          <p:cNvSpPr txBox="1"/>
          <p:nvPr/>
        </p:nvSpPr>
        <p:spPr>
          <a:xfrm>
            <a:off x="1687556" y="1073506"/>
            <a:ext cx="173565" cy="369332"/>
          </a:xfrm>
          <a:prstGeom prst="rect">
            <a:avLst/>
          </a:prstGeom>
          <a:noFill/>
        </p:spPr>
        <p:txBody>
          <a:bodyPr wrap="square" rtlCol="0">
            <a:spAutoFit/>
          </a:bodyPr>
          <a:lstStyle/>
          <a:p>
            <a:pPr algn="ctr"/>
            <a:r>
              <a:rPr lang="en-US" dirty="0"/>
              <a:t>A</a:t>
            </a:r>
          </a:p>
        </p:txBody>
      </p:sp>
      <p:sp>
        <p:nvSpPr>
          <p:cNvPr id="53" name="TextBox 52">
            <a:extLst>
              <a:ext uri="{FF2B5EF4-FFF2-40B4-BE49-F238E27FC236}">
                <a16:creationId xmlns:a16="http://schemas.microsoft.com/office/drawing/2014/main" id="{8D591A06-2D23-7642-97F5-DDFDEA6CAB31}"/>
              </a:ext>
            </a:extLst>
          </p:cNvPr>
          <p:cNvSpPr txBox="1"/>
          <p:nvPr/>
        </p:nvSpPr>
        <p:spPr>
          <a:xfrm>
            <a:off x="1687556" y="3552600"/>
            <a:ext cx="173565" cy="369332"/>
          </a:xfrm>
          <a:prstGeom prst="rect">
            <a:avLst/>
          </a:prstGeom>
          <a:noFill/>
        </p:spPr>
        <p:txBody>
          <a:bodyPr wrap="square" rtlCol="0">
            <a:spAutoFit/>
          </a:bodyPr>
          <a:lstStyle/>
          <a:p>
            <a:pPr algn="ctr"/>
            <a:r>
              <a:rPr lang="en-US" dirty="0"/>
              <a:t>C</a:t>
            </a:r>
          </a:p>
        </p:txBody>
      </p:sp>
      <p:sp>
        <p:nvSpPr>
          <p:cNvPr id="54" name="TextBox 53">
            <a:extLst>
              <a:ext uri="{FF2B5EF4-FFF2-40B4-BE49-F238E27FC236}">
                <a16:creationId xmlns:a16="http://schemas.microsoft.com/office/drawing/2014/main" id="{8A390ADD-52E0-B649-8499-EA73FAC95F91}"/>
              </a:ext>
            </a:extLst>
          </p:cNvPr>
          <p:cNvSpPr txBox="1"/>
          <p:nvPr/>
        </p:nvSpPr>
        <p:spPr>
          <a:xfrm>
            <a:off x="5378962" y="3552600"/>
            <a:ext cx="173565" cy="369332"/>
          </a:xfrm>
          <a:prstGeom prst="rect">
            <a:avLst/>
          </a:prstGeom>
          <a:noFill/>
        </p:spPr>
        <p:txBody>
          <a:bodyPr wrap="square" rtlCol="0">
            <a:spAutoFit/>
          </a:bodyPr>
          <a:lstStyle/>
          <a:p>
            <a:pPr algn="ctr"/>
            <a:r>
              <a:rPr lang="en-US" dirty="0"/>
              <a:t>D</a:t>
            </a:r>
          </a:p>
        </p:txBody>
      </p:sp>
    </p:spTree>
    <p:extLst>
      <p:ext uri="{BB962C8B-B14F-4D97-AF65-F5344CB8AC3E}">
        <p14:creationId xmlns:p14="http://schemas.microsoft.com/office/powerpoint/2010/main" val="29795989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10325</TotalTime>
  <Words>206</Words>
  <Application>Microsoft Macintosh PowerPoint</Application>
  <PresentationFormat>Letter Paper (8.5x11 in)</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Dennis</dc:creator>
  <cp:lastModifiedBy>Jessica Dennis</cp:lastModifiedBy>
  <cp:revision>290</cp:revision>
  <dcterms:created xsi:type="dcterms:W3CDTF">2018-03-13T15:26:08Z</dcterms:created>
  <dcterms:modified xsi:type="dcterms:W3CDTF">2019-04-06T14:21:33Z</dcterms:modified>
</cp:coreProperties>
</file>