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736" r:id="rId2"/>
    <p:sldId id="732" r:id="rId3"/>
    <p:sldId id="859" r:id="rId4"/>
    <p:sldId id="811" r:id="rId5"/>
    <p:sldId id="742" r:id="rId6"/>
    <p:sldId id="863" r:id="rId7"/>
    <p:sldId id="781" r:id="rId8"/>
    <p:sldId id="864" r:id="rId9"/>
    <p:sldId id="865" r:id="rId10"/>
  </p:sldIdLst>
  <p:sldSz cx="9144000" cy="6858000" type="screen4x3"/>
  <p:notesSz cx="6797675" cy="99298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4">
          <p15:clr>
            <a:srgbClr val="A4A3A4"/>
          </p15:clr>
        </p15:guide>
        <p15:guide id="2" pos="277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368" autoAdjust="0"/>
  </p:normalViewPr>
  <p:slideViewPr>
    <p:cSldViewPr>
      <p:cViewPr varScale="1">
        <p:scale>
          <a:sx n="114" d="100"/>
          <a:sy n="114" d="100"/>
        </p:scale>
        <p:origin x="1386" y="108"/>
      </p:cViewPr>
      <p:guideLst>
        <p:guide orient="horz" pos="2304"/>
        <p:guide pos="2778"/>
      </p:guideLst>
    </p:cSldViewPr>
  </p:slideViewPr>
  <p:notesTextViewPr>
    <p:cViewPr>
      <p:scale>
        <a:sx n="20" d="100"/>
        <a:sy n="20" d="100"/>
      </p:scale>
      <p:origin x="0" y="0"/>
    </p:cViewPr>
  </p:notesTextViewPr>
  <p:sorterViewPr>
    <p:cViewPr varScale="1">
      <p:scale>
        <a:sx n="1" d="1"/>
        <a:sy n="1" d="1"/>
      </p:scale>
      <p:origin x="0" y="-4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91"/>
          </a:xfrm>
          <a:prstGeom prst="rect">
            <a:avLst/>
          </a:prstGeom>
        </p:spPr>
        <p:txBody>
          <a:bodyPr vert="horz" lIns="91440" tIns="45720" rIns="91440" bIns="45720" rtlCol="0"/>
          <a:lstStyle>
            <a:lvl1pPr algn="r">
              <a:defRPr sz="1200"/>
            </a:lvl1pPr>
          </a:lstStyle>
          <a:p>
            <a:fld id="{957CD477-D7A7-4E52-8ABC-D9B0213A7AE4}" type="datetimeFigureOut">
              <a:rPr lang="zh-CN" altLang="en-US" smtClean="0"/>
              <a:t>2021/9/5</a:t>
            </a:fld>
            <a:endParaRPr lang="zh-CN" altLang="en-US"/>
          </a:p>
        </p:txBody>
      </p:sp>
      <p:sp>
        <p:nvSpPr>
          <p:cNvPr id="4" name="幻灯片图像占位符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6661"/>
            <a:ext cx="5438140" cy="446841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31599"/>
            <a:ext cx="2945659" cy="496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1599"/>
            <a:ext cx="2945659" cy="496491"/>
          </a:xfrm>
          <a:prstGeom prst="rect">
            <a:avLst/>
          </a:prstGeom>
        </p:spPr>
        <p:txBody>
          <a:bodyPr vert="horz" lIns="91440" tIns="45720" rIns="91440" bIns="45720" rtlCol="0" anchor="b"/>
          <a:lstStyle>
            <a:lvl1pPr algn="r">
              <a:defRPr sz="1200"/>
            </a:lvl1pPr>
          </a:lstStyle>
          <a:p>
            <a:fld id="{407E8718-E8E9-4214-B48C-8AA001F71E42}" type="slidenum">
              <a:rPr lang="zh-CN" altLang="en-US" smtClean="0"/>
              <a:t>‹#›</a:t>
            </a:fld>
            <a:endParaRPr lang="zh-CN" altLang="en-US"/>
          </a:p>
        </p:txBody>
      </p:sp>
    </p:spTree>
    <p:extLst>
      <p:ext uri="{BB962C8B-B14F-4D97-AF65-F5344CB8AC3E}">
        <p14:creationId xmlns:p14="http://schemas.microsoft.com/office/powerpoint/2010/main" val="2317000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07E8718-E8E9-4214-B48C-8AA001F71E42}" type="slidenum">
              <a:rPr lang="zh-CN" altLang="en-US" smtClean="0"/>
              <a:t>5</a:t>
            </a:fld>
            <a:endParaRPr lang="zh-CN" altLang="en-US"/>
          </a:p>
        </p:txBody>
      </p:sp>
    </p:spTree>
    <p:extLst>
      <p:ext uri="{BB962C8B-B14F-4D97-AF65-F5344CB8AC3E}">
        <p14:creationId xmlns:p14="http://schemas.microsoft.com/office/powerpoint/2010/main" val="1395370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96E5E07-C864-4DC8-93D6-B007B1B8ABFD}" type="datetimeFigureOut">
              <a:rPr lang="zh-CN" altLang="en-US" smtClean="0"/>
              <a:t>2021/9/5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0A5805-1707-491C-AA8F-B0418FDEC0C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6E5E07-C864-4DC8-93D6-B007B1B8ABFD}" type="datetimeFigureOut">
              <a:rPr lang="zh-CN" altLang="en-US" smtClean="0"/>
              <a:t>2021/9/5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0A5805-1707-491C-AA8F-B0418FDEC0C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ti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jpe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12.jpeg"/><Relationship Id="rId10" Type="http://schemas.openxmlformats.org/officeDocument/2006/relationships/image" Target="../media/image15.jpeg"/><Relationship Id="rId4" Type="http://schemas.microsoft.com/office/2007/relationships/hdphoto" Target="../media/hdphoto1.wdp"/><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9.tif"/><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8571A837-91A8-4A87-AD14-5F6246051E20}"/>
              </a:ext>
            </a:extLst>
          </p:cNvPr>
          <p:cNvSpPr>
            <a:spLocks noChangeArrowheads="1"/>
          </p:cNvSpPr>
          <p:nvPr/>
        </p:nvSpPr>
        <p:spPr bwMode="auto">
          <a:xfrm>
            <a:off x="719137" y="4275369"/>
            <a:ext cx="8245351" cy="10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04000"/>
              </a:lnSpc>
              <a:spcBef>
                <a:spcPts val="150"/>
              </a:spcBef>
              <a:buNone/>
            </a:pPr>
            <a:r>
              <a:rPr lang="en-US" altLang="zh-CN" sz="1200" b="1" dirty="0">
                <a:latin typeface="Times New Roman" panose="02020603050405020304" pitchFamily="18" charset="0"/>
                <a:cs typeface="Times New Roman" panose="02020603050405020304" pitchFamily="18" charset="0"/>
              </a:rPr>
              <a:t>Supplementary Figure 1 .</a:t>
            </a:r>
            <a:r>
              <a:rPr lang="en-CA" altLang="zh-CN" sz="1200" dirty="0">
                <a:cs typeface="Times New Roman" panose="02020603050405020304" pitchFamily="18" charset="0"/>
              </a:rPr>
              <a:t> </a:t>
            </a:r>
            <a:r>
              <a:rPr lang="en-CA" altLang="zh-CN" sz="1200" b="1" dirty="0">
                <a:latin typeface="Times New Roman" panose="02020603050405020304" pitchFamily="18" charset="0"/>
                <a:cs typeface="Times New Roman" panose="02020603050405020304" pitchFamily="18" charset="0"/>
              </a:rPr>
              <a:t>Z-VAD-FMK decreased Cisplatin induced apoptosis. </a:t>
            </a:r>
            <a:r>
              <a:rPr lang="en-US" altLang="zh-CN" sz="1200" dirty="0">
                <a:latin typeface="Times New Roman" panose="02020603050405020304" pitchFamily="18" charset="0"/>
                <a:cs typeface="Times New Roman" panose="02020603050405020304" pitchFamily="18" charset="0"/>
              </a:rPr>
              <a:t>MDA-MB-231 cells were treated with an apoptotic control cisplatin (0.2mM) in the presence or absence apoptosis inhibitors Z-VAD-FMK (10µM),</a:t>
            </a:r>
            <a:r>
              <a:rPr lang="zh-CN" altLang="en-US" sz="12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apoptosis was quantified by flow cytometry by using Annexin V /PI assay. These results were representative of three independent experiments, Error bars are means</a:t>
            </a:r>
            <a:r>
              <a:rPr lang="zh-CN"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SD, p values were calculated using two-tailed unpaired Student’s t-test. *</a:t>
            </a:r>
            <a:r>
              <a:rPr lang="zh-CN" altLang="en-US"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*represents statistical significance of </a:t>
            </a:r>
            <a:r>
              <a:rPr lang="en-US" altLang="zh-CN" sz="1200" i="1" dirty="0">
                <a:latin typeface="Times New Roman" panose="02020603050405020304" pitchFamily="18" charset="0"/>
                <a:cs typeface="Times New Roman" panose="02020603050405020304" pitchFamily="18" charset="0"/>
              </a:rPr>
              <a:t>p</a:t>
            </a:r>
            <a:r>
              <a:rPr lang="en-US" altLang="zh-CN" sz="1200" dirty="0">
                <a:latin typeface="Times New Roman" panose="02020603050405020304" pitchFamily="18" charset="0"/>
                <a:cs typeface="Times New Roman" panose="02020603050405020304" pitchFamily="18" charset="0"/>
              </a:rPr>
              <a:t>&lt;0.001.</a:t>
            </a:r>
            <a:endParaRPr lang="en-CA" altLang="zh-CN" sz="1200" dirty="0">
              <a:latin typeface="Times New Roman" panose="02020603050405020304" pitchFamily="18" charset="0"/>
              <a:cs typeface="Times New Roman" panose="02020603050405020304" pitchFamily="18" charset="0"/>
            </a:endParaRPr>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6179" t="17315" r="18434" b="8231"/>
          <a:stretch/>
        </p:blipFill>
        <p:spPr>
          <a:xfrm>
            <a:off x="2555776" y="1484784"/>
            <a:ext cx="3384376" cy="2385708"/>
          </a:xfrm>
          <a:prstGeom prst="rect">
            <a:avLst/>
          </a:prstGeom>
        </p:spPr>
      </p:pic>
    </p:spTree>
    <p:extLst>
      <p:ext uri="{BB962C8B-B14F-4D97-AF65-F5344CB8AC3E}">
        <p14:creationId xmlns:p14="http://schemas.microsoft.com/office/powerpoint/2010/main" val="3653043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5EBE3426-B209-4FAB-8475-0F296853C98A}"/>
              </a:ext>
            </a:extLst>
          </p:cNvPr>
          <p:cNvSpPr>
            <a:spLocks noChangeArrowheads="1"/>
          </p:cNvSpPr>
          <p:nvPr/>
        </p:nvSpPr>
        <p:spPr bwMode="auto">
          <a:xfrm>
            <a:off x="719137" y="5157192"/>
            <a:ext cx="77057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en-US" altLang="zh-CN" sz="1200" b="1" dirty="0">
                <a:latin typeface="Times New Roman" panose="02020603050405020304" pitchFamily="18" charset="0"/>
                <a:cs typeface="Times New Roman" panose="02020603050405020304" pitchFamily="18" charset="0"/>
              </a:rPr>
              <a:t>Supplementary Figure 2 .</a:t>
            </a:r>
            <a:r>
              <a:rPr lang="en-CA" altLang="zh-CN" sz="1200" dirty="0">
                <a:cs typeface="Times New Roman" panose="02020603050405020304" pitchFamily="18" charset="0"/>
              </a:rPr>
              <a:t> </a:t>
            </a:r>
            <a:r>
              <a:rPr lang="en-US" altLang="zh-CN" sz="1200" b="1" dirty="0">
                <a:latin typeface="Times New Roman" panose="02020603050405020304" pitchFamily="18" charset="0"/>
                <a:cs typeface="Times New Roman" panose="02020603050405020304" pitchFamily="18" charset="0"/>
              </a:rPr>
              <a:t>Radiation induced cell death in Brest Cancer Cells .(A-C</a:t>
            </a:r>
            <a:r>
              <a:rPr lang="en-US" altLang="zh-CN" sz="1200" dirty="0">
                <a:latin typeface="Times New Roman" panose="02020603050405020304" pitchFamily="18" charset="0"/>
                <a:cs typeface="Times New Roman" panose="02020603050405020304" pitchFamily="18" charset="0"/>
              </a:rPr>
              <a:t>) Zr-75, </a:t>
            </a:r>
            <a:r>
              <a:rPr lang="en-CA" altLang="zh-CN" sz="1200" dirty="0">
                <a:latin typeface="Times New Roman" panose="02020603050405020304" pitchFamily="18" charset="0"/>
                <a:cs typeface="Times New Roman" panose="02020603050405020304" pitchFamily="18" charset="0"/>
              </a:rPr>
              <a:t>MCF-7 </a:t>
            </a:r>
            <a:r>
              <a:rPr lang="en-US" altLang="zh-CN" sz="1200" dirty="0">
                <a:latin typeface="Times New Roman" panose="02020603050405020304" pitchFamily="18" charset="0"/>
                <a:cs typeface="Times New Roman" panose="02020603050405020304" pitchFamily="18" charset="0"/>
              </a:rPr>
              <a:t>and MDA-MB-231were treated with radiation in the presence or absence different inhibitors of cell death, 3MA(2mM), z-VAD-FMK(10µM), Ferrostain-1(10µm), DFO (0.1 mM) at 8Gy for 48h ,cell death was quantified by CCK8. </a:t>
            </a:r>
            <a:r>
              <a:rPr lang="en-US" altLang="zh-CN" sz="1200" b="1" dirty="0">
                <a:latin typeface="Times New Roman" panose="02020603050405020304" pitchFamily="18" charset="0"/>
                <a:cs typeface="Times New Roman" panose="02020603050405020304" pitchFamily="18" charset="0"/>
              </a:rPr>
              <a:t>(D)</a:t>
            </a:r>
            <a:r>
              <a:rPr lang="en-US" altLang="zh-CN" sz="1200" dirty="0">
                <a:latin typeface="Times New Roman" panose="02020603050405020304" pitchFamily="18" charset="0"/>
                <a:cs typeface="Times New Roman" panose="02020603050405020304" pitchFamily="18" charset="0"/>
              </a:rPr>
              <a:t> Normal breast cell MCF-10A</a:t>
            </a:r>
            <a:r>
              <a:rPr lang="zh-CN" altLang="en-US"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 MCF-7 and Zr75-1cells cells were treated with radiation and  total cell death was quantified by flow cytometry by trypan blue exclusion assay at 48 hours. These results were representative of three independent experiments, P values were calculated using repeated measure ANOVA .The data was represented as mean </a:t>
            </a:r>
            <a:r>
              <a:rPr lang="zh-CN"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S.D. *represents statistical significance of </a:t>
            </a:r>
            <a:r>
              <a:rPr lang="en-US" altLang="zh-CN" sz="1200" i="1" dirty="0">
                <a:latin typeface="Times New Roman" panose="02020603050405020304" pitchFamily="18" charset="0"/>
                <a:cs typeface="Times New Roman" panose="02020603050405020304" pitchFamily="18" charset="0"/>
              </a:rPr>
              <a:t>p</a:t>
            </a:r>
            <a:r>
              <a:rPr lang="en-US" altLang="zh-CN" sz="1200" dirty="0">
                <a:latin typeface="Times New Roman" panose="02020603050405020304" pitchFamily="18" charset="0"/>
                <a:cs typeface="Times New Roman" panose="02020603050405020304" pitchFamily="18" charset="0"/>
              </a:rPr>
              <a:t>&lt;0.05. **represents statistical significance of </a:t>
            </a:r>
            <a:r>
              <a:rPr lang="en-US" altLang="zh-CN" sz="1200" i="1" dirty="0">
                <a:latin typeface="Times New Roman" panose="02020603050405020304" pitchFamily="18" charset="0"/>
                <a:cs typeface="Times New Roman" panose="02020603050405020304" pitchFamily="18" charset="0"/>
              </a:rPr>
              <a:t>p</a:t>
            </a:r>
            <a:r>
              <a:rPr lang="en-US" altLang="zh-CN" sz="1200" dirty="0">
                <a:latin typeface="Times New Roman" panose="02020603050405020304" pitchFamily="18" charset="0"/>
                <a:cs typeface="Times New Roman" panose="02020603050405020304" pitchFamily="18" charset="0"/>
              </a:rPr>
              <a:t>&lt;0.01.</a:t>
            </a:r>
            <a:endParaRPr lang="zh-CN" altLang="zh-CN" sz="1200" dirty="0">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8F816F61-E654-4B5E-9492-FAEFC6E76045}"/>
              </a:ext>
            </a:extLst>
          </p:cNvPr>
          <p:cNvPicPr>
            <a:picLocks noChangeAspect="1"/>
          </p:cNvPicPr>
          <p:nvPr/>
        </p:nvPicPr>
        <p:blipFill rotWithShape="1">
          <a:blip r:embed="rId2"/>
          <a:srcRect l="6752" t="8130" r="5372" b="7074"/>
          <a:stretch/>
        </p:blipFill>
        <p:spPr>
          <a:xfrm>
            <a:off x="1191127" y="436170"/>
            <a:ext cx="3086697" cy="2259904"/>
          </a:xfrm>
          <a:prstGeom prst="rect">
            <a:avLst/>
          </a:prstGeom>
        </p:spPr>
      </p:pic>
      <p:pic>
        <p:nvPicPr>
          <p:cNvPr id="6" name="图片 5">
            <a:extLst>
              <a:ext uri="{FF2B5EF4-FFF2-40B4-BE49-F238E27FC236}">
                <a16:creationId xmlns:a16="http://schemas.microsoft.com/office/drawing/2014/main" id="{80D2FC4A-DEF3-49C7-A07E-A27B3804E27E}"/>
              </a:ext>
            </a:extLst>
          </p:cNvPr>
          <p:cNvPicPr>
            <a:picLocks noChangeAspect="1"/>
          </p:cNvPicPr>
          <p:nvPr/>
        </p:nvPicPr>
        <p:blipFill rotWithShape="1">
          <a:blip r:embed="rId3"/>
          <a:srcRect l="9035" t="12556" r="4314" b="6781"/>
          <a:stretch/>
        </p:blipFill>
        <p:spPr>
          <a:xfrm>
            <a:off x="4684790" y="515556"/>
            <a:ext cx="3086697" cy="2101133"/>
          </a:xfrm>
          <a:prstGeom prst="rect">
            <a:avLst/>
          </a:prstGeom>
        </p:spPr>
      </p:pic>
      <p:pic>
        <p:nvPicPr>
          <p:cNvPr id="2" name="图片 1">
            <a:extLst>
              <a:ext uri="{FF2B5EF4-FFF2-40B4-BE49-F238E27FC236}">
                <a16:creationId xmlns:a16="http://schemas.microsoft.com/office/drawing/2014/main" id="{8348EEB4-E910-42C5-BC48-1F802AEF7757}"/>
              </a:ext>
            </a:extLst>
          </p:cNvPr>
          <p:cNvPicPr>
            <a:picLocks noChangeAspect="1"/>
          </p:cNvPicPr>
          <p:nvPr/>
        </p:nvPicPr>
        <p:blipFill rotWithShape="1">
          <a:blip r:embed="rId4"/>
          <a:srcRect t="1149" r="4702"/>
          <a:stretch/>
        </p:blipFill>
        <p:spPr>
          <a:xfrm>
            <a:off x="1444508" y="2622973"/>
            <a:ext cx="2860933" cy="2101133"/>
          </a:xfrm>
          <a:prstGeom prst="rect">
            <a:avLst/>
          </a:prstGeom>
        </p:spPr>
      </p:pic>
      <p:pic>
        <p:nvPicPr>
          <p:cNvPr id="8" name="图片 7">
            <a:extLst>
              <a:ext uri="{FF2B5EF4-FFF2-40B4-BE49-F238E27FC236}">
                <a16:creationId xmlns:a16="http://schemas.microsoft.com/office/drawing/2014/main" id="{6424706B-5FDA-444C-A17E-26B9A69B75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9317" y="2616689"/>
            <a:ext cx="3032170" cy="2105305"/>
          </a:xfrm>
          <a:prstGeom prst="rect">
            <a:avLst/>
          </a:prstGeom>
        </p:spPr>
      </p:pic>
      <p:sp>
        <p:nvSpPr>
          <p:cNvPr id="11" name="文本框 10">
            <a:extLst>
              <a:ext uri="{FF2B5EF4-FFF2-40B4-BE49-F238E27FC236}">
                <a16:creationId xmlns:a16="http://schemas.microsoft.com/office/drawing/2014/main" id="{41843C2D-2C2F-4CDB-8997-FB710547019F}"/>
              </a:ext>
            </a:extLst>
          </p:cNvPr>
          <p:cNvSpPr txBox="1"/>
          <p:nvPr/>
        </p:nvSpPr>
        <p:spPr>
          <a:xfrm>
            <a:off x="549759" y="484649"/>
            <a:ext cx="382626" cy="523220"/>
          </a:xfrm>
          <a:prstGeom prst="rect">
            <a:avLst/>
          </a:prstGeom>
          <a:noFill/>
        </p:spPr>
        <p:txBody>
          <a:bodyPr wrap="square">
            <a:spAutoFit/>
          </a:bodyPr>
          <a:lstStyle/>
          <a:p>
            <a:r>
              <a:rPr lang="en-US" altLang="zh-CN" sz="2800" b="1" dirty="0"/>
              <a:t>A</a:t>
            </a:r>
            <a:endParaRPr lang="zh-CN" altLang="en-US" sz="2800" b="1" dirty="0"/>
          </a:p>
        </p:txBody>
      </p:sp>
      <p:sp>
        <p:nvSpPr>
          <p:cNvPr id="12" name="文本框 11">
            <a:extLst>
              <a:ext uri="{FF2B5EF4-FFF2-40B4-BE49-F238E27FC236}">
                <a16:creationId xmlns:a16="http://schemas.microsoft.com/office/drawing/2014/main" id="{61485BB2-378C-4DCF-A32A-51CC8405A8B3}"/>
              </a:ext>
            </a:extLst>
          </p:cNvPr>
          <p:cNvSpPr txBox="1"/>
          <p:nvPr/>
        </p:nvSpPr>
        <p:spPr>
          <a:xfrm>
            <a:off x="4380687" y="490401"/>
            <a:ext cx="382626" cy="523220"/>
          </a:xfrm>
          <a:prstGeom prst="rect">
            <a:avLst/>
          </a:prstGeom>
          <a:noFill/>
        </p:spPr>
        <p:txBody>
          <a:bodyPr wrap="square">
            <a:spAutoFit/>
          </a:bodyPr>
          <a:lstStyle/>
          <a:p>
            <a:r>
              <a:rPr lang="en-US" altLang="zh-CN" sz="2800" b="1" dirty="0"/>
              <a:t>B</a:t>
            </a:r>
            <a:endParaRPr lang="zh-CN" altLang="en-US" sz="2800" b="1" dirty="0"/>
          </a:p>
        </p:txBody>
      </p:sp>
      <p:sp>
        <p:nvSpPr>
          <p:cNvPr id="13" name="文本框 12">
            <a:extLst>
              <a:ext uri="{FF2B5EF4-FFF2-40B4-BE49-F238E27FC236}">
                <a16:creationId xmlns:a16="http://schemas.microsoft.com/office/drawing/2014/main" id="{43871C2B-58AE-4E2E-A7BA-3EC531E91DBF}"/>
              </a:ext>
            </a:extLst>
          </p:cNvPr>
          <p:cNvSpPr txBox="1"/>
          <p:nvPr/>
        </p:nvSpPr>
        <p:spPr>
          <a:xfrm>
            <a:off x="659057" y="2696074"/>
            <a:ext cx="382626" cy="523220"/>
          </a:xfrm>
          <a:prstGeom prst="rect">
            <a:avLst/>
          </a:prstGeom>
          <a:noFill/>
        </p:spPr>
        <p:txBody>
          <a:bodyPr wrap="square">
            <a:spAutoFit/>
          </a:bodyPr>
          <a:lstStyle/>
          <a:p>
            <a:r>
              <a:rPr lang="en-US" altLang="zh-CN" sz="2800" b="1" dirty="0"/>
              <a:t>C</a:t>
            </a:r>
            <a:endParaRPr lang="zh-CN" altLang="en-US" sz="2800" b="1" dirty="0"/>
          </a:p>
        </p:txBody>
      </p:sp>
      <p:sp>
        <p:nvSpPr>
          <p:cNvPr id="14" name="文本框 13">
            <a:extLst>
              <a:ext uri="{FF2B5EF4-FFF2-40B4-BE49-F238E27FC236}">
                <a16:creationId xmlns:a16="http://schemas.microsoft.com/office/drawing/2014/main" id="{4646CBEF-98D2-47BE-8913-72E2C9FF0B23}"/>
              </a:ext>
            </a:extLst>
          </p:cNvPr>
          <p:cNvSpPr txBox="1"/>
          <p:nvPr/>
        </p:nvSpPr>
        <p:spPr>
          <a:xfrm>
            <a:off x="4331066" y="2685810"/>
            <a:ext cx="382626" cy="523220"/>
          </a:xfrm>
          <a:prstGeom prst="rect">
            <a:avLst/>
          </a:prstGeom>
          <a:noFill/>
        </p:spPr>
        <p:txBody>
          <a:bodyPr wrap="square">
            <a:spAutoFit/>
          </a:bodyPr>
          <a:lstStyle/>
          <a:p>
            <a:r>
              <a:rPr lang="en-US" altLang="zh-CN" sz="2800" b="1" dirty="0"/>
              <a:t>D</a:t>
            </a:r>
            <a:endParaRPr lang="zh-CN" altLang="en-US" sz="2800" b="1" dirty="0"/>
          </a:p>
        </p:txBody>
      </p:sp>
    </p:spTree>
    <p:extLst>
      <p:ext uri="{BB962C8B-B14F-4D97-AF65-F5344CB8AC3E}">
        <p14:creationId xmlns:p14="http://schemas.microsoft.com/office/powerpoint/2010/main" val="308630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1">
            <a:extLst>
              <a:ext uri="{FF2B5EF4-FFF2-40B4-BE49-F238E27FC236}">
                <a16:creationId xmlns:a16="http://schemas.microsoft.com/office/drawing/2014/main" id="{5F343AE7-D621-43C1-9EA1-6BB5F0A7FCE2}"/>
              </a:ext>
            </a:extLst>
          </p:cNvPr>
          <p:cNvPicPr>
            <a:picLocks noChangeAspect="1"/>
          </p:cNvPicPr>
          <p:nvPr/>
        </p:nvPicPr>
        <p:blipFill rotWithShape="1">
          <a:blip r:embed="rId2"/>
          <a:srcRect l="34241" t="14165" r="35292" b="1"/>
          <a:stretch/>
        </p:blipFill>
        <p:spPr>
          <a:xfrm>
            <a:off x="1331640" y="908720"/>
            <a:ext cx="2088233" cy="1745238"/>
          </a:xfrm>
          <a:prstGeom prst="rect">
            <a:avLst/>
          </a:prstGeom>
        </p:spPr>
      </p:pic>
      <p:pic>
        <p:nvPicPr>
          <p:cNvPr id="3" name="图片 2">
            <a:extLst>
              <a:ext uri="{FF2B5EF4-FFF2-40B4-BE49-F238E27FC236}">
                <a16:creationId xmlns:a16="http://schemas.microsoft.com/office/drawing/2014/main" id="{2F8C0360-9A28-4301-98A3-A7632D3FAC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4894078" y="154595"/>
            <a:ext cx="2236163" cy="3456384"/>
          </a:xfrm>
          <a:prstGeom prst="rect">
            <a:avLst/>
          </a:prstGeom>
        </p:spPr>
      </p:pic>
      <p:sp>
        <p:nvSpPr>
          <p:cNvPr id="7" name="文本框 6">
            <a:extLst>
              <a:ext uri="{FF2B5EF4-FFF2-40B4-BE49-F238E27FC236}">
                <a16:creationId xmlns:a16="http://schemas.microsoft.com/office/drawing/2014/main" id="{85E4403B-2F3C-4850-A205-115ECD92C5B1}"/>
              </a:ext>
            </a:extLst>
          </p:cNvPr>
          <p:cNvSpPr txBox="1"/>
          <p:nvPr/>
        </p:nvSpPr>
        <p:spPr>
          <a:xfrm>
            <a:off x="395536" y="263586"/>
            <a:ext cx="43204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1" name="文本框 10">
            <a:extLst>
              <a:ext uri="{FF2B5EF4-FFF2-40B4-BE49-F238E27FC236}">
                <a16:creationId xmlns:a16="http://schemas.microsoft.com/office/drawing/2014/main" id="{76E36BB4-6A3D-4186-9F37-ABD2CD4CD934}"/>
              </a:ext>
            </a:extLst>
          </p:cNvPr>
          <p:cNvSpPr txBox="1"/>
          <p:nvPr/>
        </p:nvSpPr>
        <p:spPr>
          <a:xfrm>
            <a:off x="3851920" y="241485"/>
            <a:ext cx="4572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3" name="文本框 12">
            <a:extLst>
              <a:ext uri="{FF2B5EF4-FFF2-40B4-BE49-F238E27FC236}">
                <a16:creationId xmlns:a16="http://schemas.microsoft.com/office/drawing/2014/main" id="{7BEF9048-4CDA-40C6-BFFA-C647804425B6}"/>
              </a:ext>
            </a:extLst>
          </p:cNvPr>
          <p:cNvSpPr txBox="1"/>
          <p:nvPr/>
        </p:nvSpPr>
        <p:spPr>
          <a:xfrm>
            <a:off x="89756" y="3933056"/>
            <a:ext cx="8442684" cy="11079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Supplementary Figure 3 </a:t>
            </a:r>
            <a:r>
              <a:rPr lang="en-US" altLang="zh-CN" sz="12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en-CA" altLang="zh-CN" sz="12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 siCD71 failed to change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Radiation-induced cell death in Brest Cancer Cells .(A)</a:t>
            </a:r>
            <a:r>
              <a:rPr lang="en-US" altLang="zh-CN" sz="1800" kern="100" dirty="0">
                <a:effectLst/>
                <a:latin typeface="Times New Roman" panose="02020603050405020304" pitchFamily="18" charset="0"/>
                <a:ea typeface="宋体" panose="02010600030101010101" pitchFamily="2" charset="-122"/>
              </a:rPr>
              <a:t>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Knockdown of CD71 by siRNA as demonstrated by western blot.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The amount of Cell death was determined by trypan blue exclusion assay at 72 hours following radiation.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These results were representative of three independent experiments, P values were calculated using repeated measure ANOVA .The data was represented as mean </a:t>
            </a:r>
            <a:r>
              <a:rPr kumimoji="0" lang="zh-CN"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S.D. *represents statistical significance of </a:t>
            </a:r>
            <a:r>
              <a:rPr kumimoji="0" lang="en-US" altLang="zh-CN" sz="12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&lt;0.05. **represents statistical significance of </a:t>
            </a:r>
            <a:r>
              <a:rPr kumimoji="0" lang="en-US" altLang="zh-CN" sz="12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&lt;0.01.</a:t>
            </a:r>
            <a:endParaRPr kumimoji="0" lang="zh-CN"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1019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86F80DD6-A4BD-4F10-BA16-63B238120C93}"/>
              </a:ext>
            </a:extLst>
          </p:cNvPr>
          <p:cNvSpPr txBox="1"/>
          <p:nvPr/>
        </p:nvSpPr>
        <p:spPr>
          <a:xfrm>
            <a:off x="287524" y="4894465"/>
            <a:ext cx="8856476" cy="1200329"/>
          </a:xfrm>
          <a:prstGeom prst="rect">
            <a:avLst/>
          </a:prstGeom>
          <a:noFill/>
        </p:spPr>
        <p:txBody>
          <a:bodyPr wrap="square">
            <a:spAutoFit/>
          </a:bodyPr>
          <a:lstStyle/>
          <a:p>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Supplementary Figure 4. DFO failed to block radiation-induced LMP </a:t>
            </a:r>
            <a:r>
              <a:rPr lang="en-CA" altLang="zh-CN" sz="1200" b="1" dirty="0">
                <a:latin typeface="Times New Roman" panose="02020603050405020304" pitchFamily="18" charset="0"/>
                <a:ea typeface="宋体" panose="02010600030101010101" pitchFamily="2" charset="-122"/>
                <a:cs typeface="Times New Roman" panose="02020603050405020304" pitchFamily="18" charset="0"/>
              </a:rPr>
              <a:t>in MDA-MB-231cell.(A)</a:t>
            </a:r>
            <a:r>
              <a:rPr lang="en-US" altLang="zh-CN" sz="1200" b="1" dirty="0"/>
              <a:t> </a:t>
            </a:r>
            <a:r>
              <a:rPr lang="en-US" altLang="zh-CN" sz="1200" dirty="0" err="1">
                <a:latin typeface="Times New Roman" panose="02020603050405020304" pitchFamily="18" charset="0"/>
                <a:ea typeface="宋体" panose="02010600030101010101" pitchFamily="2" charset="-122"/>
                <a:cs typeface="Times New Roman" panose="02020603050405020304" pitchFamily="18" charset="0"/>
              </a:rPr>
              <a:t>Lyso</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Tracker staining for lysosomal membrane permeabilization (LMP) was performed and was evaluated by flow cytometry after treating cells with </a:t>
            </a:r>
            <a:r>
              <a:rPr lang="en-US" altLang="zh-CN" sz="1200" dirty="0">
                <a:latin typeface="Times New Roman" panose="02020603050405020304" pitchFamily="18" charset="0"/>
                <a:cs typeface="Times New Roman" panose="02020603050405020304" pitchFamily="18" charset="0"/>
              </a:rPr>
              <a:t>8Gy </a:t>
            </a:r>
            <a:r>
              <a:rPr lang="en-US" altLang="zh-CN" sz="1200">
                <a:latin typeface="Times New Roman" panose="02020603050405020304" pitchFamily="18" charset="0"/>
                <a:cs typeface="Times New Roman" panose="02020603050405020304" pitchFamily="18" charset="0"/>
              </a:rPr>
              <a:t>radiation</a:t>
            </a:r>
            <a:r>
              <a:rPr lang="en-US" altLang="zh-CN" sz="1200" b="1">
                <a:latin typeface="Times New Roman" panose="02020603050405020304" pitchFamily="18" charset="0"/>
                <a:ea typeface="宋体" panose="02010600030101010101" pitchFamily="2" charset="-122"/>
                <a:cs typeface="Times New Roman" panose="02020603050405020304" pitchFamily="18" charset="0"/>
              </a:rPr>
              <a:t>.(B) </a:t>
            </a:r>
            <a:r>
              <a:rPr lang="en-US" altLang="zh-CN" sz="1200">
                <a:latin typeface="Times New Roman" panose="02020603050405020304" pitchFamily="18" charset="0"/>
                <a:ea typeface="宋体" panose="02010600030101010101" pitchFamily="2" charset="-122"/>
                <a:cs typeface="Times New Roman" panose="02020603050405020304" pitchFamily="18" charset="0"/>
              </a:rPr>
              <a:t>MDA-MB-231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cells were treated with radiation in the presence or absence DFO (0.1mM). The amount of LMP at 4 hours was evaluated by using a Lysotracker  by  flow cytometry. </a:t>
            </a:r>
            <a:r>
              <a:rPr lang="en-US" altLang="zh-CN" sz="1200" dirty="0">
                <a:latin typeface="Times New Roman" panose="02020603050405020304" pitchFamily="18" charset="0"/>
                <a:cs typeface="Times New Roman" panose="02020603050405020304" pitchFamily="18" charset="0"/>
              </a:rPr>
              <a:t>These results were representative of three independent experiments, Error bars are means</a:t>
            </a:r>
            <a:r>
              <a:rPr lang="zh-CN"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SD, p values were calculated using two-tailed unpaired Student’s t-test.*</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represents statistical significance of </a:t>
            </a:r>
            <a:r>
              <a:rPr lang="en-US" altLang="zh-CN" sz="1200" i="1"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&lt;0.05,*** </a:t>
            </a:r>
            <a:r>
              <a:rPr lang="en-US" altLang="zh-CN" sz="1200" i="1"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&lt;0.05.</a:t>
            </a:r>
            <a:endParaRPr lang="zh-CN" altLang="en-US" sz="12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sz="12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3CF04D36-C721-45AE-87C7-A35655F331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657" y="405498"/>
            <a:ext cx="2896218" cy="4467972"/>
          </a:xfrm>
          <a:prstGeom prst="rect">
            <a:avLst/>
          </a:prstGeom>
        </p:spPr>
      </p:pic>
      <p:pic>
        <p:nvPicPr>
          <p:cNvPr id="7" name="图片 6">
            <a:extLst>
              <a:ext uri="{FF2B5EF4-FFF2-40B4-BE49-F238E27FC236}">
                <a16:creationId xmlns:a16="http://schemas.microsoft.com/office/drawing/2014/main" id="{DF8D185E-CCF1-42F1-BDCD-A4F8D40B11F4}"/>
              </a:ext>
            </a:extLst>
          </p:cNvPr>
          <p:cNvPicPr>
            <a:picLocks noChangeAspect="1"/>
          </p:cNvPicPr>
          <p:nvPr/>
        </p:nvPicPr>
        <p:blipFill rotWithShape="1">
          <a:blip r:embed="rId3">
            <a:extLst>
              <a:ext uri="{28A0092B-C50C-407E-A947-70E740481C1C}">
                <a14:useLocalDpi xmlns:a14="http://schemas.microsoft.com/office/drawing/2010/main" val="0"/>
              </a:ext>
            </a:extLst>
          </a:blip>
          <a:srcRect l="7714" t="10755" r="13238" b="8238"/>
          <a:stretch/>
        </p:blipFill>
        <p:spPr>
          <a:xfrm>
            <a:off x="3563888" y="1412776"/>
            <a:ext cx="2955804" cy="2635295"/>
          </a:xfrm>
          <a:prstGeom prst="rect">
            <a:avLst/>
          </a:prstGeom>
        </p:spPr>
      </p:pic>
      <p:sp>
        <p:nvSpPr>
          <p:cNvPr id="9" name="文本框 8">
            <a:extLst>
              <a:ext uri="{FF2B5EF4-FFF2-40B4-BE49-F238E27FC236}">
                <a16:creationId xmlns:a16="http://schemas.microsoft.com/office/drawing/2014/main" id="{AB60F53D-2C23-4FB4-8DF2-5FD9CDC35E11}"/>
              </a:ext>
            </a:extLst>
          </p:cNvPr>
          <p:cNvSpPr txBox="1"/>
          <p:nvPr/>
        </p:nvSpPr>
        <p:spPr>
          <a:xfrm>
            <a:off x="167029" y="112884"/>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0" name="文本框 9">
            <a:extLst>
              <a:ext uri="{FF2B5EF4-FFF2-40B4-BE49-F238E27FC236}">
                <a16:creationId xmlns:a16="http://schemas.microsoft.com/office/drawing/2014/main" id="{C05F72DD-B3B7-46A0-85DE-3C273CB7615D}"/>
              </a:ext>
            </a:extLst>
          </p:cNvPr>
          <p:cNvSpPr txBox="1"/>
          <p:nvPr/>
        </p:nvSpPr>
        <p:spPr>
          <a:xfrm>
            <a:off x="3341622" y="108779"/>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2" name="图片 1">
            <a:extLst>
              <a:ext uri="{FF2B5EF4-FFF2-40B4-BE49-F238E27FC236}">
                <a16:creationId xmlns:a16="http://schemas.microsoft.com/office/drawing/2014/main" id="{BC39CACC-626C-41C6-A009-35A499F61B0C}"/>
              </a:ext>
            </a:extLst>
          </p:cNvPr>
          <p:cNvPicPr>
            <a:picLocks noChangeAspect="1"/>
          </p:cNvPicPr>
          <p:nvPr/>
        </p:nvPicPr>
        <p:blipFill>
          <a:blip r:embed="rId4"/>
          <a:stretch>
            <a:fillRect/>
          </a:stretch>
        </p:blipFill>
        <p:spPr>
          <a:xfrm>
            <a:off x="6477754" y="1645241"/>
            <a:ext cx="4035902" cy="2170364"/>
          </a:xfrm>
          <a:prstGeom prst="rect">
            <a:avLst/>
          </a:prstGeom>
        </p:spPr>
      </p:pic>
      <p:sp>
        <p:nvSpPr>
          <p:cNvPr id="12" name="文本框 11">
            <a:extLst>
              <a:ext uri="{FF2B5EF4-FFF2-40B4-BE49-F238E27FC236}">
                <a16:creationId xmlns:a16="http://schemas.microsoft.com/office/drawing/2014/main" id="{D89E2496-E0ED-40E1-8755-841C9BECBA41}"/>
              </a:ext>
            </a:extLst>
          </p:cNvPr>
          <p:cNvSpPr txBox="1"/>
          <p:nvPr/>
        </p:nvSpPr>
        <p:spPr>
          <a:xfrm>
            <a:off x="5965671" y="88516"/>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2284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D8F2ECB1-26E9-4AC2-8734-3A159E461012}"/>
              </a:ext>
            </a:extLst>
          </p:cNvPr>
          <p:cNvSpPr/>
          <p:nvPr/>
        </p:nvSpPr>
        <p:spPr>
          <a:xfrm>
            <a:off x="357492" y="3241685"/>
            <a:ext cx="8102940" cy="1661993"/>
          </a:xfrm>
          <a:prstGeom prst="rect">
            <a:avLst/>
          </a:prstGeom>
        </p:spPr>
        <p:txBody>
          <a:bodyPr wrap="square">
            <a:spAutoFit/>
          </a:bodyPr>
          <a:lstStyle/>
          <a:p>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Supplementary Figure 5</a:t>
            </a:r>
            <a:r>
              <a:rPr lang="en-US" altLang="zh-CN" kern="100" dirty="0">
                <a:latin typeface="Times New Roman" panose="02020603050405020304" pitchFamily="18" charset="0"/>
              </a:rPr>
              <a:t>.</a:t>
            </a:r>
            <a:r>
              <a:rPr lang="en-US" altLang="zh-CN" b="1" dirty="0"/>
              <a:t>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Inhibition of Cathepsin B and</a:t>
            </a:r>
            <a:r>
              <a:rPr lang="zh-CN" altLang="en-US" sz="12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Cathepsin</a:t>
            </a:r>
            <a:r>
              <a:rPr lang="zh-CN" altLang="en-US" sz="12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D</a:t>
            </a:r>
            <a:r>
              <a:rPr lang="zh-CN" altLang="en-US" sz="12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failed to block radiation-induced cell death</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Western blot determination of Cathepsin B expression was performed after MDA-MB-231 cells were treated with 8Gy radiation for 0, 6,24,48,72 hours.</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(B)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The amount of cell death was determined by trypan blue exclusion assay at 48 hours following radiation treatment in the presence of CA-074Me (30 mM). </a:t>
            </a:r>
            <a:r>
              <a:rPr lang="en-US" altLang="zh-CN" sz="1200" b="1" dirty="0">
                <a:latin typeface="Times New Roman" panose="02020603050405020304" pitchFamily="18" charset="0"/>
                <a:cs typeface="Times New Roman" panose="02020603050405020304" pitchFamily="18" charset="0"/>
              </a:rPr>
              <a:t>(C)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Western blot determination of Cathepsin D expression was performed after MDA-MB-231 cells were treated with 8Gy radiation for 24 hours.</a:t>
            </a:r>
            <a:r>
              <a:rPr lang="en-US" altLang="zh-CN" sz="1200" dirty="0">
                <a:latin typeface="Times New Roman" panose="02020603050405020304" pitchFamily="18" charset="0"/>
                <a:cs typeface="Times New Roman" panose="02020603050405020304" pitchFamily="18" charset="0"/>
              </a:rPr>
              <a:t> These results were representative of three independent experiments, Error bars are means</a:t>
            </a:r>
            <a:r>
              <a:rPr lang="zh-CN"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SD, p values were calculated using two-tailed unpaired Student’s t-test. *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represents statistical significance of </a:t>
            </a:r>
            <a:r>
              <a:rPr lang="en-US" altLang="zh-CN" sz="1200" i="1"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&lt;0.05.</a:t>
            </a:r>
            <a:endParaRPr lang="zh-CN" altLang="zh-CN" sz="12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200"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a:extLst>
              <a:ext uri="{FF2B5EF4-FFF2-40B4-BE49-F238E27FC236}">
                <a16:creationId xmlns:a16="http://schemas.microsoft.com/office/drawing/2014/main" id="{DD46C1B3-AE14-4015-8D48-529DD4D14CBD}"/>
              </a:ext>
            </a:extLst>
          </p:cNvPr>
          <p:cNvGrpSpPr/>
          <p:nvPr/>
        </p:nvGrpSpPr>
        <p:grpSpPr>
          <a:xfrm>
            <a:off x="-436341" y="756426"/>
            <a:ext cx="4550910" cy="1681194"/>
            <a:chOff x="251520" y="332656"/>
            <a:chExt cx="4550910" cy="1681194"/>
          </a:xfrm>
        </p:grpSpPr>
        <p:sp>
          <p:nvSpPr>
            <p:cNvPr id="7" name="TextBox 28">
              <a:extLst>
                <a:ext uri="{FF2B5EF4-FFF2-40B4-BE49-F238E27FC236}">
                  <a16:creationId xmlns:a16="http://schemas.microsoft.com/office/drawing/2014/main" id="{CFB81F9B-DE0E-4324-A71D-763EA249AC34}"/>
                </a:ext>
              </a:extLst>
            </p:cNvPr>
            <p:cNvSpPr txBox="1"/>
            <p:nvPr/>
          </p:nvSpPr>
          <p:spPr>
            <a:xfrm>
              <a:off x="1390643" y="332656"/>
              <a:ext cx="2052295" cy="303450"/>
            </a:xfrm>
            <a:prstGeom prst="rect">
              <a:avLst/>
            </a:prstGeom>
            <a:noFill/>
          </p:spPr>
          <p:txBody>
            <a:bodyPr wrap="square" rtlCol="0">
              <a:spAutoFit/>
            </a:bodyPr>
            <a:lstStyle/>
            <a:p>
              <a:endParaRPr lang="en-US" sz="1000" b="1" dirty="0"/>
            </a:p>
          </p:txBody>
        </p:sp>
        <p:sp>
          <p:nvSpPr>
            <p:cNvPr id="8" name="TextBox 29">
              <a:extLst>
                <a:ext uri="{FF2B5EF4-FFF2-40B4-BE49-F238E27FC236}">
                  <a16:creationId xmlns:a16="http://schemas.microsoft.com/office/drawing/2014/main" id="{5E34847D-B6AA-4713-9BDE-690153C6B7AA}"/>
                </a:ext>
              </a:extLst>
            </p:cNvPr>
            <p:cNvSpPr txBox="1"/>
            <p:nvPr/>
          </p:nvSpPr>
          <p:spPr>
            <a:xfrm>
              <a:off x="251520" y="650152"/>
              <a:ext cx="1587666" cy="303450"/>
            </a:xfrm>
            <a:prstGeom prst="rect">
              <a:avLst/>
            </a:prstGeom>
            <a:noFill/>
          </p:spPr>
          <p:txBody>
            <a:bodyPr wrap="square" rtlCol="0">
              <a:spAutoFit/>
            </a:bodyPr>
            <a:lstStyle/>
            <a:p>
              <a:endParaRPr lang="en-US" sz="1000" b="1" dirty="0"/>
            </a:p>
          </p:txBody>
        </p:sp>
        <p:sp>
          <p:nvSpPr>
            <p:cNvPr id="9" name="TextBox 1">
              <a:extLst>
                <a:ext uri="{FF2B5EF4-FFF2-40B4-BE49-F238E27FC236}">
                  <a16:creationId xmlns:a16="http://schemas.microsoft.com/office/drawing/2014/main" id="{3FB10B08-5BE8-4F22-BFFD-720A091A0D08}"/>
                </a:ext>
              </a:extLst>
            </p:cNvPr>
            <p:cNvSpPr txBox="1"/>
            <p:nvPr/>
          </p:nvSpPr>
          <p:spPr>
            <a:xfrm>
              <a:off x="3052432" y="1578465"/>
              <a:ext cx="1749998" cy="312934"/>
            </a:xfrm>
            <a:prstGeom prst="rect">
              <a:avLst/>
            </a:prstGeom>
            <a:noFill/>
          </p:spPr>
          <p:txBody>
            <a:bodyPr wrap="square" rtlCol="0">
              <a:spAutoFit/>
            </a:bodyPr>
            <a:lstStyle/>
            <a:p>
              <a:r>
                <a:rPr lang="en-US" sz="1400" b="1" dirty="0"/>
                <a:t>Actin</a:t>
              </a:r>
            </a:p>
          </p:txBody>
        </p:sp>
        <p:grpSp>
          <p:nvGrpSpPr>
            <p:cNvPr id="10" name="组合 9">
              <a:extLst>
                <a:ext uri="{FF2B5EF4-FFF2-40B4-BE49-F238E27FC236}">
                  <a16:creationId xmlns:a16="http://schemas.microsoft.com/office/drawing/2014/main" id="{459373FD-DEDC-4A32-919A-2CEB13D3BB49}"/>
                </a:ext>
              </a:extLst>
            </p:cNvPr>
            <p:cNvGrpSpPr/>
            <p:nvPr/>
          </p:nvGrpSpPr>
          <p:grpSpPr>
            <a:xfrm>
              <a:off x="760786" y="650152"/>
              <a:ext cx="3312008" cy="1363698"/>
              <a:chOff x="758336" y="689846"/>
              <a:chExt cx="3312008" cy="1363698"/>
            </a:xfrm>
          </p:grpSpPr>
          <p:pic>
            <p:nvPicPr>
              <p:cNvPr id="11" name="Picture 24">
                <a:extLst>
                  <a:ext uri="{FF2B5EF4-FFF2-40B4-BE49-F238E27FC236}">
                    <a16:creationId xmlns:a16="http://schemas.microsoft.com/office/drawing/2014/main" id="{B592FDE0-1965-4FB8-ADD1-72072097A688}"/>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46000" contrast="50000"/>
                        </a14:imgEffect>
                      </a14:imgLayer>
                    </a14:imgProps>
                  </a:ext>
                  <a:ext uri="{28A0092B-C50C-407E-A947-70E740481C1C}">
                    <a14:useLocalDpi xmlns:a14="http://schemas.microsoft.com/office/drawing/2010/main" val="0"/>
                  </a:ext>
                </a:extLst>
              </a:blip>
              <a:srcRect l="14584" t="13642" r="70944" b="80196"/>
              <a:stretch/>
            </p:blipFill>
            <p:spPr>
              <a:xfrm>
                <a:off x="1511345" y="1094597"/>
                <a:ext cx="1503616" cy="520748"/>
              </a:xfrm>
              <a:prstGeom prst="rect">
                <a:avLst/>
              </a:prstGeom>
            </p:spPr>
          </p:pic>
          <p:sp>
            <p:nvSpPr>
              <p:cNvPr id="12" name="Rectangle 25">
                <a:extLst>
                  <a:ext uri="{FF2B5EF4-FFF2-40B4-BE49-F238E27FC236}">
                    <a16:creationId xmlns:a16="http://schemas.microsoft.com/office/drawing/2014/main" id="{DFE1B58E-3C14-414E-A8ED-3D39018EB5D4}"/>
                  </a:ext>
                </a:extLst>
              </p:cNvPr>
              <p:cNvSpPr/>
              <p:nvPr/>
            </p:nvSpPr>
            <p:spPr>
              <a:xfrm>
                <a:off x="3006592" y="1134155"/>
                <a:ext cx="1063752" cy="307778"/>
              </a:xfrm>
              <a:prstGeom prst="rect">
                <a:avLst/>
              </a:prstGeom>
            </p:spPr>
            <p:txBody>
              <a:bodyPr wrap="none">
                <a:spAutoFit/>
              </a:bodyPr>
              <a:lstStyle/>
              <a:p>
                <a:r>
                  <a:rPr lang="en-US" sz="1400" b="1" dirty="0" err="1"/>
                  <a:t>Cathepsin</a:t>
                </a:r>
                <a:r>
                  <a:rPr lang="en-US" sz="1400" b="1" dirty="0"/>
                  <a:t> B</a:t>
                </a:r>
              </a:p>
            </p:txBody>
          </p:sp>
          <p:sp>
            <p:nvSpPr>
              <p:cNvPr id="13" name="Rectangle 26">
                <a:extLst>
                  <a:ext uri="{FF2B5EF4-FFF2-40B4-BE49-F238E27FC236}">
                    <a16:creationId xmlns:a16="http://schemas.microsoft.com/office/drawing/2014/main" id="{B0025544-D31A-42F2-B53D-77ED51006787}"/>
                  </a:ext>
                </a:extLst>
              </p:cNvPr>
              <p:cNvSpPr/>
              <p:nvPr/>
            </p:nvSpPr>
            <p:spPr>
              <a:xfrm>
                <a:off x="1513719" y="1038657"/>
                <a:ext cx="1503616" cy="475079"/>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30">
                <a:extLst>
                  <a:ext uri="{FF2B5EF4-FFF2-40B4-BE49-F238E27FC236}">
                    <a16:creationId xmlns:a16="http://schemas.microsoft.com/office/drawing/2014/main" id="{C0A963B6-D46B-49E4-91CB-C1E0C2550B25}"/>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48000" contrast="-1000"/>
                        </a14:imgEffect>
                      </a14:imgLayer>
                    </a14:imgProps>
                  </a:ext>
                  <a:ext uri="{28A0092B-C50C-407E-A947-70E740481C1C}">
                    <a14:useLocalDpi xmlns:a14="http://schemas.microsoft.com/office/drawing/2010/main" val="0"/>
                  </a:ext>
                </a:extLst>
              </a:blip>
              <a:srcRect l="45204" t="46769" r="33696" b="48513"/>
              <a:stretch/>
            </p:blipFill>
            <p:spPr>
              <a:xfrm>
                <a:off x="1374734" y="1672504"/>
                <a:ext cx="1604010" cy="291758"/>
              </a:xfrm>
              <a:prstGeom prst="rect">
                <a:avLst/>
              </a:prstGeom>
            </p:spPr>
          </p:pic>
          <p:sp>
            <p:nvSpPr>
              <p:cNvPr id="15" name="Rectangle 31">
                <a:extLst>
                  <a:ext uri="{FF2B5EF4-FFF2-40B4-BE49-F238E27FC236}">
                    <a16:creationId xmlns:a16="http://schemas.microsoft.com/office/drawing/2014/main" id="{95C17BCB-C7D7-4B93-8E41-0B6A6C79AD01}"/>
                  </a:ext>
                </a:extLst>
              </p:cNvPr>
              <p:cNvSpPr/>
              <p:nvPr/>
            </p:nvSpPr>
            <p:spPr>
              <a:xfrm>
                <a:off x="1525358" y="1578465"/>
                <a:ext cx="1503616" cy="475079"/>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43">
                <a:extLst>
                  <a:ext uri="{FF2B5EF4-FFF2-40B4-BE49-F238E27FC236}">
                    <a16:creationId xmlns:a16="http://schemas.microsoft.com/office/drawing/2014/main" id="{A915C0F1-666E-4ABA-9DF1-6849D7071599}"/>
                  </a:ext>
                </a:extLst>
              </p:cNvPr>
              <p:cNvSpPr txBox="1"/>
              <p:nvPr/>
            </p:nvSpPr>
            <p:spPr>
              <a:xfrm>
                <a:off x="758336" y="718116"/>
                <a:ext cx="1071570" cy="307777"/>
              </a:xfrm>
              <a:prstGeom prst="rect">
                <a:avLst/>
              </a:prstGeom>
              <a:noFill/>
            </p:spPr>
            <p:txBody>
              <a:bodyPr wrap="square" rtlCol="0">
                <a:spAutoFit/>
              </a:bodyPr>
              <a:lstStyle/>
              <a:p>
                <a:r>
                  <a:rPr lang="en-US" altLang="zh-CN" sz="1400" b="1" dirty="0"/>
                  <a:t>8Gy</a:t>
                </a:r>
                <a:endParaRPr lang="zh-CN" altLang="en-US" sz="1400" b="1" dirty="0"/>
              </a:p>
            </p:txBody>
          </p:sp>
          <p:sp>
            <p:nvSpPr>
              <p:cNvPr id="17" name="TextBox 46">
                <a:extLst>
                  <a:ext uri="{FF2B5EF4-FFF2-40B4-BE49-F238E27FC236}">
                    <a16:creationId xmlns:a16="http://schemas.microsoft.com/office/drawing/2014/main" id="{F271BA9E-32BD-424E-9773-D370E1B6D0A0}"/>
                  </a:ext>
                </a:extLst>
              </p:cNvPr>
              <p:cNvSpPr txBox="1"/>
              <p:nvPr/>
            </p:nvSpPr>
            <p:spPr>
              <a:xfrm>
                <a:off x="1596092" y="708397"/>
                <a:ext cx="1500198" cy="307777"/>
              </a:xfrm>
              <a:prstGeom prst="rect">
                <a:avLst/>
              </a:prstGeom>
              <a:noFill/>
            </p:spPr>
            <p:txBody>
              <a:bodyPr wrap="square" rtlCol="0">
                <a:spAutoFit/>
              </a:bodyPr>
              <a:lstStyle/>
              <a:p>
                <a:r>
                  <a:rPr lang="en-US" altLang="zh-CN" sz="1400" b="1" dirty="0"/>
                  <a:t>0    6   24   48   72 </a:t>
                </a:r>
                <a:endParaRPr lang="zh-CN" altLang="en-US" sz="1400" b="1" dirty="0"/>
              </a:p>
            </p:txBody>
          </p:sp>
          <p:sp>
            <p:nvSpPr>
              <p:cNvPr id="18" name="TextBox 47">
                <a:extLst>
                  <a:ext uri="{FF2B5EF4-FFF2-40B4-BE49-F238E27FC236}">
                    <a16:creationId xmlns:a16="http://schemas.microsoft.com/office/drawing/2014/main" id="{9FAA0803-7BA0-44BC-8D04-B19023448645}"/>
                  </a:ext>
                </a:extLst>
              </p:cNvPr>
              <p:cNvSpPr txBox="1"/>
              <p:nvPr/>
            </p:nvSpPr>
            <p:spPr>
              <a:xfrm>
                <a:off x="3109040" y="689846"/>
                <a:ext cx="785818" cy="307777"/>
              </a:xfrm>
              <a:prstGeom prst="rect">
                <a:avLst/>
              </a:prstGeom>
              <a:noFill/>
            </p:spPr>
            <p:txBody>
              <a:bodyPr wrap="square" rtlCol="0">
                <a:spAutoFit/>
              </a:bodyPr>
              <a:lstStyle/>
              <a:p>
                <a:r>
                  <a:rPr lang="en-US" altLang="zh-CN" sz="1400" b="1" dirty="0"/>
                  <a:t>(h)</a:t>
                </a:r>
                <a:endParaRPr lang="zh-CN" altLang="en-US" sz="1400" b="1" dirty="0"/>
              </a:p>
            </p:txBody>
          </p:sp>
        </p:grpSp>
      </p:grpSp>
      <p:pic>
        <p:nvPicPr>
          <p:cNvPr id="21" name="图片 30" descr="7JULY2014Ca-074me.tif">
            <a:extLst>
              <a:ext uri="{FF2B5EF4-FFF2-40B4-BE49-F238E27FC236}">
                <a16:creationId xmlns:a16="http://schemas.microsoft.com/office/drawing/2014/main" id="{01EF6CD3-A8A2-453F-B412-7AFCBCB75DD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453" t="6822" r="9432"/>
          <a:stretch/>
        </p:blipFill>
        <p:spPr bwMode="auto">
          <a:xfrm>
            <a:off x="3643964" y="773995"/>
            <a:ext cx="2645063" cy="212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6" name="直接连接符 45">
            <a:extLst>
              <a:ext uri="{FF2B5EF4-FFF2-40B4-BE49-F238E27FC236}">
                <a16:creationId xmlns:a16="http://schemas.microsoft.com/office/drawing/2014/main" id="{800E3660-B265-47B5-AE64-AB3D10C85FCF}"/>
              </a:ext>
            </a:extLst>
          </p:cNvPr>
          <p:cNvCxnSpPr>
            <a:cxnSpLocks/>
          </p:cNvCxnSpPr>
          <p:nvPr/>
        </p:nvCxnSpPr>
        <p:spPr>
          <a:xfrm>
            <a:off x="651505" y="2200080"/>
            <a:ext cx="1626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文本框 49">
            <a:extLst>
              <a:ext uri="{FF2B5EF4-FFF2-40B4-BE49-F238E27FC236}">
                <a16:creationId xmlns:a16="http://schemas.microsoft.com/office/drawing/2014/main" id="{41B4A88C-ABDA-4369-A791-AA1BE0924099}"/>
              </a:ext>
            </a:extLst>
          </p:cNvPr>
          <p:cNvSpPr txBox="1"/>
          <p:nvPr/>
        </p:nvSpPr>
        <p:spPr>
          <a:xfrm>
            <a:off x="6545503" y="2089665"/>
            <a:ext cx="4910136" cy="307777"/>
          </a:xfrm>
          <a:prstGeom prst="rect">
            <a:avLst/>
          </a:prstGeom>
          <a:noFill/>
        </p:spPr>
        <p:txBody>
          <a:bodyPr wrap="square">
            <a:spAutoFit/>
          </a:bodyPr>
          <a:lstStyle/>
          <a:p>
            <a:r>
              <a:rPr lang="en-US" altLang="zh-CN" sz="1400" b="1" dirty="0"/>
              <a:t>45</a:t>
            </a:r>
            <a:endParaRPr lang="zh-CN" altLang="en-US" sz="1400" b="1" dirty="0"/>
          </a:p>
        </p:txBody>
      </p:sp>
      <p:sp>
        <p:nvSpPr>
          <p:cNvPr id="52" name="文本框 51">
            <a:extLst>
              <a:ext uri="{FF2B5EF4-FFF2-40B4-BE49-F238E27FC236}">
                <a16:creationId xmlns:a16="http://schemas.microsoft.com/office/drawing/2014/main" id="{9FF15D19-17CC-4652-B51B-26929B23FF5A}"/>
              </a:ext>
            </a:extLst>
          </p:cNvPr>
          <p:cNvSpPr txBox="1"/>
          <p:nvPr/>
        </p:nvSpPr>
        <p:spPr>
          <a:xfrm>
            <a:off x="332125" y="2062563"/>
            <a:ext cx="6000750" cy="307777"/>
          </a:xfrm>
          <a:prstGeom prst="rect">
            <a:avLst/>
          </a:prstGeom>
          <a:noFill/>
        </p:spPr>
        <p:txBody>
          <a:bodyPr wrap="square">
            <a:spAutoFit/>
          </a:bodyPr>
          <a:lstStyle/>
          <a:p>
            <a:r>
              <a:rPr lang="en-US" altLang="zh-CN" sz="1400" b="1" dirty="0"/>
              <a:t>45</a:t>
            </a:r>
            <a:endParaRPr lang="zh-CN" altLang="en-US" sz="1400" b="1" dirty="0"/>
          </a:p>
        </p:txBody>
      </p:sp>
      <p:grpSp>
        <p:nvGrpSpPr>
          <p:cNvPr id="63" name="组合 62">
            <a:extLst>
              <a:ext uri="{FF2B5EF4-FFF2-40B4-BE49-F238E27FC236}">
                <a16:creationId xmlns:a16="http://schemas.microsoft.com/office/drawing/2014/main" id="{5DDDCE0B-17B6-4FD6-9E39-4F663206177A}"/>
              </a:ext>
            </a:extLst>
          </p:cNvPr>
          <p:cNvGrpSpPr/>
          <p:nvPr/>
        </p:nvGrpSpPr>
        <p:grpSpPr>
          <a:xfrm>
            <a:off x="6501658" y="1096213"/>
            <a:ext cx="2744011" cy="1346595"/>
            <a:chOff x="6636148" y="1038111"/>
            <a:chExt cx="2744011" cy="1346595"/>
          </a:xfrm>
        </p:grpSpPr>
        <p:sp>
          <p:nvSpPr>
            <p:cNvPr id="32" name="矩形 43">
              <a:extLst>
                <a:ext uri="{FF2B5EF4-FFF2-40B4-BE49-F238E27FC236}">
                  <a16:creationId xmlns:a16="http://schemas.microsoft.com/office/drawing/2014/main" id="{93C14ECB-F6F1-4FFD-9298-B3A47E04CF31}"/>
                </a:ext>
              </a:extLst>
            </p:cNvPr>
            <p:cNvSpPr>
              <a:spLocks noChangeArrowheads="1"/>
            </p:cNvSpPr>
            <p:nvPr/>
          </p:nvSpPr>
          <p:spPr bwMode="auto">
            <a:xfrm>
              <a:off x="8127984" y="1476566"/>
              <a:ext cx="1116652" cy="307777"/>
            </a:xfrm>
            <a:prstGeom prst="rect">
              <a:avLst/>
            </a:prstGeom>
            <a:noFill/>
            <a:ln w="9525">
              <a:noFill/>
              <a:miter lim="800000"/>
            </a:ln>
          </p:spPr>
          <p:txBody>
            <a:bodyPr wrap="none">
              <a:spAutoFit/>
            </a:bodyPr>
            <a:lstStyle/>
            <a:p>
              <a:r>
                <a:rPr lang="en-US" altLang="zh-CN" sz="1400" b="1" dirty="0"/>
                <a:t>Cathepsin D</a:t>
              </a:r>
            </a:p>
          </p:txBody>
        </p:sp>
        <p:pic>
          <p:nvPicPr>
            <p:cNvPr id="35" name="Picture 22">
              <a:extLst>
                <a:ext uri="{FF2B5EF4-FFF2-40B4-BE49-F238E27FC236}">
                  <a16:creationId xmlns:a16="http://schemas.microsoft.com/office/drawing/2014/main" id="{F2D07A58-7689-4E9C-8C2E-038005D49A27}"/>
                </a:ext>
              </a:extLst>
            </p:cNvPr>
            <p:cNvPicPr>
              <a:picLocks noChangeAspect="1"/>
            </p:cNvPicPr>
            <p:nvPr/>
          </p:nvPicPr>
          <p:blipFill>
            <a:blip r:embed="rId8">
              <a:grayscl/>
              <a:extLst>
                <a:ext uri="{BEBA8EAE-BF5A-486C-A8C5-ECC9F3942E4B}">
                  <a14:imgProps xmlns:a14="http://schemas.microsoft.com/office/drawing/2010/main">
                    <a14:imgLayer r:embed="rId9">
                      <a14:imgEffect>
                        <a14:colorTemperature colorTemp="5983"/>
                      </a14:imgEffect>
                      <a14:imgEffect>
                        <a14:saturation sat="400000"/>
                      </a14:imgEffect>
                    </a14:imgLayer>
                  </a14:imgProps>
                </a:ext>
              </a:extLst>
            </a:blip>
            <a:srcRect l="19154" t="11308" r="72066" b="85925"/>
            <a:stretch>
              <a:fillRect/>
            </a:stretch>
          </p:blipFill>
          <p:spPr bwMode="auto">
            <a:xfrm>
              <a:off x="7303174" y="2069560"/>
              <a:ext cx="850289" cy="315146"/>
            </a:xfrm>
            <a:prstGeom prst="rect">
              <a:avLst/>
            </a:prstGeom>
            <a:noFill/>
            <a:ln w="25400">
              <a:solidFill>
                <a:schemeClr val="tx1"/>
              </a:solidFill>
              <a:miter lim="800000"/>
              <a:headEnd/>
              <a:tailEnd/>
            </a:ln>
          </p:spPr>
        </p:pic>
        <p:sp>
          <p:nvSpPr>
            <p:cNvPr id="36" name="Rectangle 24">
              <a:extLst>
                <a:ext uri="{FF2B5EF4-FFF2-40B4-BE49-F238E27FC236}">
                  <a16:creationId xmlns:a16="http://schemas.microsoft.com/office/drawing/2014/main" id="{4EF32092-7912-4745-BA2C-3B4AD3B1AC3F}"/>
                </a:ext>
              </a:extLst>
            </p:cNvPr>
            <p:cNvSpPr>
              <a:spLocks noChangeArrowheads="1"/>
            </p:cNvSpPr>
            <p:nvPr/>
          </p:nvSpPr>
          <p:spPr bwMode="auto">
            <a:xfrm rot="10800000" flipV="1">
              <a:off x="8201637" y="2075754"/>
              <a:ext cx="1178522" cy="307777"/>
            </a:xfrm>
            <a:prstGeom prst="rect">
              <a:avLst/>
            </a:prstGeom>
            <a:noFill/>
            <a:ln w="9525">
              <a:noFill/>
              <a:miter lim="800000"/>
            </a:ln>
          </p:spPr>
          <p:txBody>
            <a:bodyPr>
              <a:spAutoFit/>
            </a:bodyPr>
            <a:lstStyle/>
            <a:p>
              <a:r>
                <a:rPr lang="en-US" altLang="zh-CN" sz="1400" b="1" dirty="0"/>
                <a:t>Actin</a:t>
              </a:r>
            </a:p>
          </p:txBody>
        </p:sp>
        <p:sp>
          <p:nvSpPr>
            <p:cNvPr id="37" name="矩形 58">
              <a:extLst>
                <a:ext uri="{FF2B5EF4-FFF2-40B4-BE49-F238E27FC236}">
                  <a16:creationId xmlns:a16="http://schemas.microsoft.com/office/drawing/2014/main" id="{098CB052-8337-458B-844A-2FD53CF4E4A6}"/>
                </a:ext>
              </a:extLst>
            </p:cNvPr>
            <p:cNvSpPr>
              <a:spLocks noChangeArrowheads="1"/>
            </p:cNvSpPr>
            <p:nvPr/>
          </p:nvSpPr>
          <p:spPr bwMode="auto">
            <a:xfrm>
              <a:off x="7262949" y="1038111"/>
              <a:ext cx="879921" cy="307777"/>
            </a:xfrm>
            <a:prstGeom prst="rect">
              <a:avLst/>
            </a:prstGeom>
            <a:noFill/>
            <a:ln w="9525">
              <a:noFill/>
              <a:miter lim="800000"/>
            </a:ln>
          </p:spPr>
          <p:txBody>
            <a:bodyPr wrap="none">
              <a:spAutoFit/>
            </a:bodyPr>
            <a:lstStyle/>
            <a:p>
              <a:r>
                <a:rPr lang="en-US" altLang="zh-CN" sz="1400" b="1" dirty="0">
                  <a:solidFill>
                    <a:schemeClr val="tx1"/>
                  </a:solidFill>
                </a:rPr>
                <a:t>0Gy   8Gy</a:t>
              </a:r>
              <a:endParaRPr lang="zh-CN" altLang="en-US" sz="1400" b="1" dirty="0">
                <a:solidFill>
                  <a:schemeClr val="tx1"/>
                </a:solidFill>
              </a:endParaRPr>
            </a:p>
          </p:txBody>
        </p:sp>
        <p:sp>
          <p:nvSpPr>
            <p:cNvPr id="24" name="文本框 23">
              <a:extLst>
                <a:ext uri="{FF2B5EF4-FFF2-40B4-BE49-F238E27FC236}">
                  <a16:creationId xmlns:a16="http://schemas.microsoft.com/office/drawing/2014/main" id="{2783EB04-8FB8-40F5-8D5A-A899BB8E2543}"/>
                </a:ext>
              </a:extLst>
            </p:cNvPr>
            <p:cNvSpPr txBox="1"/>
            <p:nvPr/>
          </p:nvSpPr>
          <p:spPr>
            <a:xfrm>
              <a:off x="6636148" y="1323128"/>
              <a:ext cx="425545" cy="307777"/>
            </a:xfrm>
            <a:prstGeom prst="rect">
              <a:avLst/>
            </a:prstGeom>
            <a:noFill/>
          </p:spPr>
          <p:txBody>
            <a:bodyPr wrap="square" rtlCol="0">
              <a:spAutoFit/>
            </a:bodyPr>
            <a:lstStyle/>
            <a:p>
              <a:r>
                <a:rPr lang="en-US" altLang="zh-CN" sz="1400" b="1" dirty="0"/>
                <a:t>46</a:t>
              </a:r>
              <a:endParaRPr lang="zh-CN" altLang="en-US" sz="1400" b="1" dirty="0"/>
            </a:p>
          </p:txBody>
        </p:sp>
        <p:sp>
          <p:nvSpPr>
            <p:cNvPr id="41" name="文本框 40">
              <a:extLst>
                <a:ext uri="{FF2B5EF4-FFF2-40B4-BE49-F238E27FC236}">
                  <a16:creationId xmlns:a16="http://schemas.microsoft.com/office/drawing/2014/main" id="{80979F0B-8FC1-4E1F-A152-2A6C6D0AA45C}"/>
                </a:ext>
              </a:extLst>
            </p:cNvPr>
            <p:cNvSpPr txBox="1"/>
            <p:nvPr/>
          </p:nvSpPr>
          <p:spPr>
            <a:xfrm>
              <a:off x="6638640" y="1642011"/>
              <a:ext cx="425545" cy="307777"/>
            </a:xfrm>
            <a:prstGeom prst="rect">
              <a:avLst/>
            </a:prstGeom>
            <a:noFill/>
          </p:spPr>
          <p:txBody>
            <a:bodyPr wrap="square" rtlCol="0">
              <a:spAutoFit/>
            </a:bodyPr>
            <a:lstStyle/>
            <a:p>
              <a:r>
                <a:rPr lang="en-US" altLang="zh-CN" sz="1400" b="1" dirty="0"/>
                <a:t>28</a:t>
              </a:r>
              <a:endParaRPr lang="zh-CN" altLang="en-US" sz="1400" b="1" dirty="0"/>
            </a:p>
          </p:txBody>
        </p:sp>
        <p:cxnSp>
          <p:nvCxnSpPr>
            <p:cNvPr id="42" name="直接连接符 41">
              <a:extLst>
                <a:ext uri="{FF2B5EF4-FFF2-40B4-BE49-F238E27FC236}">
                  <a16:creationId xmlns:a16="http://schemas.microsoft.com/office/drawing/2014/main" id="{21456F04-138F-4241-991B-8C3064471090}"/>
                </a:ext>
              </a:extLst>
            </p:cNvPr>
            <p:cNvCxnSpPr>
              <a:cxnSpLocks/>
            </p:cNvCxnSpPr>
            <p:nvPr/>
          </p:nvCxnSpPr>
          <p:spPr>
            <a:xfrm>
              <a:off x="7061693" y="1477103"/>
              <a:ext cx="1626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140CABD2-9EE8-4EAE-809B-A0143A23CC8C}"/>
                </a:ext>
              </a:extLst>
            </p:cNvPr>
            <p:cNvCxnSpPr>
              <a:cxnSpLocks/>
            </p:cNvCxnSpPr>
            <p:nvPr/>
          </p:nvCxnSpPr>
          <p:spPr>
            <a:xfrm>
              <a:off x="7073157" y="1784343"/>
              <a:ext cx="1626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9CD6F9FA-6FC3-4C99-A397-959E406DCEE8}"/>
                </a:ext>
              </a:extLst>
            </p:cNvPr>
            <p:cNvCxnSpPr>
              <a:cxnSpLocks/>
            </p:cNvCxnSpPr>
            <p:nvPr/>
          </p:nvCxnSpPr>
          <p:spPr>
            <a:xfrm>
              <a:off x="7075038" y="2200080"/>
              <a:ext cx="1626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62" name="Picture 19">
              <a:extLst>
                <a:ext uri="{FF2B5EF4-FFF2-40B4-BE49-F238E27FC236}">
                  <a16:creationId xmlns:a16="http://schemas.microsoft.com/office/drawing/2014/main" id="{97218A98-B329-4461-BC65-1A92F03375B5}"/>
                </a:ext>
              </a:extLst>
            </p:cNvPr>
            <p:cNvPicPr>
              <a:picLocks noChangeAspect="1"/>
            </p:cNvPicPr>
            <p:nvPr/>
          </p:nvPicPr>
          <p:blipFill>
            <a:blip r:embed="rId10">
              <a:grayscl/>
            </a:blip>
            <a:srcRect l="31264" t="17398" r="60880" b="74954"/>
            <a:stretch>
              <a:fillRect/>
            </a:stretch>
          </p:blipFill>
          <p:spPr bwMode="auto">
            <a:xfrm>
              <a:off x="7311923" y="1436422"/>
              <a:ext cx="824809" cy="441166"/>
            </a:xfrm>
            <a:prstGeom prst="rect">
              <a:avLst/>
            </a:prstGeom>
            <a:noFill/>
            <a:ln w="25400">
              <a:solidFill>
                <a:schemeClr val="tx1"/>
              </a:solidFill>
              <a:miter lim="800000"/>
              <a:headEnd/>
              <a:tailEnd/>
            </a:ln>
          </p:spPr>
        </p:pic>
      </p:grpSp>
      <p:sp>
        <p:nvSpPr>
          <p:cNvPr id="39" name="文本框 38">
            <a:extLst>
              <a:ext uri="{FF2B5EF4-FFF2-40B4-BE49-F238E27FC236}">
                <a16:creationId xmlns:a16="http://schemas.microsoft.com/office/drawing/2014/main" id="{9D691889-AB8C-45F2-9956-AAF48F4537A5}"/>
              </a:ext>
            </a:extLst>
          </p:cNvPr>
          <p:cNvSpPr txBox="1"/>
          <p:nvPr/>
        </p:nvSpPr>
        <p:spPr>
          <a:xfrm>
            <a:off x="104069" y="316412"/>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40" name="文本框 39">
            <a:extLst>
              <a:ext uri="{FF2B5EF4-FFF2-40B4-BE49-F238E27FC236}">
                <a16:creationId xmlns:a16="http://schemas.microsoft.com/office/drawing/2014/main" id="{40BB6D29-6DC3-4215-AB18-70F5EB297036}"/>
              </a:ext>
            </a:extLst>
          </p:cNvPr>
          <p:cNvSpPr txBox="1"/>
          <p:nvPr/>
        </p:nvSpPr>
        <p:spPr>
          <a:xfrm>
            <a:off x="3131524" y="288142"/>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44" name="文本框 43">
            <a:extLst>
              <a:ext uri="{FF2B5EF4-FFF2-40B4-BE49-F238E27FC236}">
                <a16:creationId xmlns:a16="http://schemas.microsoft.com/office/drawing/2014/main" id="{91768B26-33FD-4015-92E1-353C570721D0}"/>
              </a:ext>
            </a:extLst>
          </p:cNvPr>
          <p:cNvSpPr txBox="1"/>
          <p:nvPr/>
        </p:nvSpPr>
        <p:spPr>
          <a:xfrm>
            <a:off x="6246557" y="255613"/>
            <a:ext cx="44453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8264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9C36A95F-4F8C-4B6D-A43E-6DBA618ADB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004049" y="624962"/>
            <a:ext cx="4248472" cy="3164078"/>
          </a:xfrm>
          <a:prstGeom prst="rect">
            <a:avLst/>
          </a:prstGeom>
        </p:spPr>
      </p:pic>
      <p:pic>
        <p:nvPicPr>
          <p:cNvPr id="6" name="图片 5">
            <a:extLst>
              <a:ext uri="{FF2B5EF4-FFF2-40B4-BE49-F238E27FC236}">
                <a16:creationId xmlns:a16="http://schemas.microsoft.com/office/drawing/2014/main" id="{459007A1-221A-474B-9655-D0E39BA9F8B8}"/>
              </a:ext>
            </a:extLst>
          </p:cNvPr>
          <p:cNvPicPr/>
          <p:nvPr/>
        </p:nvPicPr>
        <p:blipFill rotWithShape="1">
          <a:blip r:embed="rId3" cstate="print">
            <a:extLst>
              <a:ext uri="{28A0092B-C50C-407E-A947-70E740481C1C}">
                <a14:useLocalDpi xmlns:a14="http://schemas.microsoft.com/office/drawing/2010/main" val="0"/>
              </a:ext>
            </a:extLst>
          </a:blip>
          <a:srcRect l="4181" t="3196" r="49276"/>
          <a:stretch/>
        </p:blipFill>
        <p:spPr>
          <a:xfrm>
            <a:off x="395536" y="772114"/>
            <a:ext cx="2448272" cy="2880320"/>
          </a:xfrm>
          <a:prstGeom prst="rect">
            <a:avLst/>
          </a:prstGeom>
        </p:spPr>
      </p:pic>
      <p:pic>
        <p:nvPicPr>
          <p:cNvPr id="8" name="图片 7">
            <a:extLst>
              <a:ext uri="{FF2B5EF4-FFF2-40B4-BE49-F238E27FC236}">
                <a16:creationId xmlns:a16="http://schemas.microsoft.com/office/drawing/2014/main" id="{7B174068-1204-4F19-8538-2D18F401C879}"/>
              </a:ext>
            </a:extLst>
          </p:cNvPr>
          <p:cNvPicPr/>
          <p:nvPr/>
        </p:nvPicPr>
        <p:blipFill rotWithShape="1">
          <a:blip r:embed="rId3" cstate="print">
            <a:extLst>
              <a:ext uri="{28A0092B-C50C-407E-A947-70E740481C1C}">
                <a14:useLocalDpi xmlns:a14="http://schemas.microsoft.com/office/drawing/2010/main" val="0"/>
              </a:ext>
            </a:extLst>
          </a:blip>
          <a:srcRect l="50000" t="8871"/>
          <a:stretch/>
        </p:blipFill>
        <p:spPr>
          <a:xfrm>
            <a:off x="2554635" y="908674"/>
            <a:ext cx="2448272" cy="2711467"/>
          </a:xfrm>
          <a:prstGeom prst="rect">
            <a:avLst/>
          </a:prstGeom>
        </p:spPr>
      </p:pic>
      <p:sp>
        <p:nvSpPr>
          <p:cNvPr id="16" name="文本框 15">
            <a:extLst>
              <a:ext uri="{FF2B5EF4-FFF2-40B4-BE49-F238E27FC236}">
                <a16:creationId xmlns:a16="http://schemas.microsoft.com/office/drawing/2014/main" id="{93C0131F-4DC8-4391-A037-6B3C5EAD74DE}"/>
              </a:ext>
            </a:extLst>
          </p:cNvPr>
          <p:cNvSpPr txBox="1"/>
          <p:nvPr/>
        </p:nvSpPr>
        <p:spPr>
          <a:xfrm>
            <a:off x="30164" y="204794"/>
            <a:ext cx="50405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0" name="文本框 19">
            <a:extLst>
              <a:ext uri="{FF2B5EF4-FFF2-40B4-BE49-F238E27FC236}">
                <a16:creationId xmlns:a16="http://schemas.microsoft.com/office/drawing/2014/main" id="{3EC59A61-3199-4539-89E0-8607D4237968}"/>
              </a:ext>
            </a:extLst>
          </p:cNvPr>
          <p:cNvSpPr txBox="1"/>
          <p:nvPr/>
        </p:nvSpPr>
        <p:spPr>
          <a:xfrm>
            <a:off x="2867347" y="261470"/>
            <a:ext cx="394742"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5" name="文本框 24">
            <a:extLst>
              <a:ext uri="{FF2B5EF4-FFF2-40B4-BE49-F238E27FC236}">
                <a16:creationId xmlns:a16="http://schemas.microsoft.com/office/drawing/2014/main" id="{B3B66805-4F21-4BE2-8DBB-FE026C980EC4}"/>
              </a:ext>
            </a:extLst>
          </p:cNvPr>
          <p:cNvSpPr txBox="1"/>
          <p:nvPr/>
        </p:nvSpPr>
        <p:spPr>
          <a:xfrm>
            <a:off x="4854091" y="248894"/>
            <a:ext cx="48006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C</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9" name="文本框 28">
            <a:extLst>
              <a:ext uri="{FF2B5EF4-FFF2-40B4-BE49-F238E27FC236}">
                <a16:creationId xmlns:a16="http://schemas.microsoft.com/office/drawing/2014/main" id="{B7DBE4F7-1BC6-42D4-A215-667A50268932}"/>
              </a:ext>
            </a:extLst>
          </p:cNvPr>
          <p:cNvSpPr txBox="1"/>
          <p:nvPr/>
        </p:nvSpPr>
        <p:spPr>
          <a:xfrm>
            <a:off x="395536" y="4077072"/>
            <a:ext cx="8064896" cy="1233415"/>
          </a:xfrm>
          <a:prstGeom prst="rect">
            <a:avLst/>
          </a:prstGeom>
          <a:noFill/>
        </p:spPr>
        <p:txBody>
          <a:bodyPr wrap="square">
            <a:spAutoFit/>
          </a:bodyPr>
          <a:lstStyle/>
          <a:p>
            <a:pPr algn="just"/>
            <a:r>
              <a:rPr lang="en-US" altLang="zh-CN" sz="1200" b="1" kern="100" dirty="0">
                <a:effectLst/>
                <a:latin typeface="Times New Roman" panose="02020603050405020304" pitchFamily="18" charset="0"/>
                <a:ea typeface="等线" panose="02010600030101010101" pitchFamily="2" charset="-122"/>
                <a:cs typeface="Times New Roman" panose="02020603050405020304" pitchFamily="18" charset="0"/>
              </a:rPr>
              <a:t>Supplementary Figure 6. Radiation induced a loss of transmembrane mitochondrial potential (</a:t>
            </a:r>
            <a:r>
              <a:rPr lang="en-US" altLang="zh-CN" sz="1200" b="1" kern="100" dirty="0" err="1">
                <a:effectLst/>
                <a:latin typeface="Times New Roman" panose="02020603050405020304" pitchFamily="18" charset="0"/>
                <a:ea typeface="等线" panose="02010600030101010101" pitchFamily="2" charset="-122"/>
                <a:cs typeface="Times New Roman" panose="02020603050405020304" pitchFamily="18" charset="0"/>
              </a:rPr>
              <a:t>ΔΨm</a:t>
            </a:r>
            <a:r>
              <a:rPr lang="en-US" altLang="zh-CN" sz="1200" b="1" kern="100" dirty="0">
                <a:effectLst/>
                <a:latin typeface="Times New Roman" panose="02020603050405020304" pitchFamily="18" charset="0"/>
                <a:ea typeface="等线" panose="02010600030101010101" pitchFamily="2" charset="-122"/>
                <a:cs typeface="Times New Roman" panose="02020603050405020304" pitchFamily="18" charset="0"/>
              </a:rPr>
              <a:t>) at 24h in MDA-MB-231 cell.</a:t>
            </a:r>
            <a:r>
              <a:rPr kumimoji="0" lang="en-US" altLang="zh-CN" sz="1200" b="0" i="0" u="none" strike="noStrike" kern="1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err="1">
                <a:latin typeface="Times New Roman" panose="02020603050405020304" pitchFamily="18" charset="0"/>
                <a:ea typeface="宋体" panose="02010600030101010101" pitchFamily="2" charset="-122"/>
                <a:cs typeface="Times New Roman" panose="02020603050405020304" pitchFamily="18" charset="0"/>
              </a:rPr>
              <a:t>Biparametric</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flow cytometric analyses of the mitochondrial membrane potential [</a:t>
            </a:r>
            <a:r>
              <a:rPr lang="en-US" altLang="zh-CN" sz="1200" dirty="0" err="1">
                <a:latin typeface="Times New Roman" panose="02020603050405020304" pitchFamily="18" charset="0"/>
                <a:ea typeface="宋体" panose="02010600030101010101" pitchFamily="2" charset="-122"/>
                <a:cs typeface="Times New Roman" panose="02020603050405020304" pitchFamily="18" charset="0"/>
              </a:rPr>
              <a:t>ΔΨm</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DiOC6(3)] and permeability of the plasma membrane to propidium iodide (PI) at 24 h after 8Gy treatment. </a:t>
            </a:r>
            <a:r>
              <a:rPr lang="en-US" altLang="zh-CN" sz="1200" b="1" dirty="0">
                <a:latin typeface="Times New Roman" panose="02020603050405020304" pitchFamily="18" charset="0"/>
                <a:cs typeface="Times New Roman" panose="02020603050405020304" pitchFamily="18" charset="0"/>
              </a:rPr>
              <a:t>(B)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DiOC6(3) staining were performed and observed by Confocal microscopy. The Scale bar represents 50 µm.(</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C</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Intact mitochondria was quantified by flow cytometry using Mito tracker green following 8Gy at 4,8 and 24h.</a:t>
            </a:r>
            <a:endParaRPr lang="zh-CN" altLang="zh-CN" sz="12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endParaRPr lang="zh-CN" altLang="zh-CN" sz="105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18620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1" descr="LAMP2LC3.png">
            <a:extLst>
              <a:ext uri="{FF2B5EF4-FFF2-40B4-BE49-F238E27FC236}">
                <a16:creationId xmlns:a16="http://schemas.microsoft.com/office/drawing/2014/main" id="{879EA419-F1B0-424D-827C-3748CB393695}"/>
              </a:ext>
            </a:extLst>
          </p:cNvPr>
          <p:cNvPicPr>
            <a:picLocks noChangeAspect="1"/>
          </p:cNvPicPr>
          <p:nvPr/>
        </p:nvPicPr>
        <p:blipFill>
          <a:blip r:embed="rId2">
            <a:lum bright="42000" contrast="54000"/>
          </a:blip>
          <a:srcRect/>
          <a:stretch>
            <a:fillRect/>
          </a:stretch>
        </p:blipFill>
        <p:spPr bwMode="auto">
          <a:xfrm>
            <a:off x="1115616" y="1473918"/>
            <a:ext cx="2572841" cy="1809029"/>
          </a:xfrm>
          <a:prstGeom prst="rect">
            <a:avLst/>
          </a:prstGeom>
          <a:noFill/>
          <a:ln w="9525">
            <a:noFill/>
            <a:miter lim="800000"/>
            <a:headEnd/>
            <a:tailEnd/>
          </a:ln>
        </p:spPr>
      </p:pic>
      <p:pic>
        <p:nvPicPr>
          <p:cNvPr id="5" name="图片 4">
            <a:extLst>
              <a:ext uri="{FF2B5EF4-FFF2-40B4-BE49-F238E27FC236}">
                <a16:creationId xmlns:a16="http://schemas.microsoft.com/office/drawing/2014/main" id="{779D9E90-466D-4541-B20C-BD938D63FBCF}"/>
              </a:ext>
            </a:extLst>
          </p:cNvPr>
          <p:cNvPicPr>
            <a:picLocks noChangeAspect="1"/>
          </p:cNvPicPr>
          <p:nvPr/>
        </p:nvPicPr>
        <p:blipFill rotWithShape="1">
          <a:blip r:embed="rId3">
            <a:extLst>
              <a:ext uri="{28A0092B-C50C-407E-A947-70E740481C1C}">
                <a14:useLocalDpi xmlns:a14="http://schemas.microsoft.com/office/drawing/2010/main" val="0"/>
              </a:ext>
            </a:extLst>
          </a:blip>
          <a:srcRect r="37665"/>
          <a:stretch/>
        </p:blipFill>
        <p:spPr>
          <a:xfrm>
            <a:off x="4796102" y="1124744"/>
            <a:ext cx="2638146" cy="2507378"/>
          </a:xfrm>
          <a:prstGeom prst="rect">
            <a:avLst/>
          </a:prstGeom>
        </p:spPr>
      </p:pic>
      <p:sp>
        <p:nvSpPr>
          <p:cNvPr id="7" name="文本框 6">
            <a:extLst>
              <a:ext uri="{FF2B5EF4-FFF2-40B4-BE49-F238E27FC236}">
                <a16:creationId xmlns:a16="http://schemas.microsoft.com/office/drawing/2014/main" id="{6B5A0CF9-86B0-4FB8-8D07-BEA741E1AC2C}"/>
              </a:ext>
            </a:extLst>
          </p:cNvPr>
          <p:cNvSpPr txBox="1"/>
          <p:nvPr/>
        </p:nvSpPr>
        <p:spPr>
          <a:xfrm>
            <a:off x="755576" y="3962609"/>
            <a:ext cx="7056784" cy="830997"/>
          </a:xfrm>
          <a:prstGeom prst="rect">
            <a:avLst/>
          </a:prstGeom>
          <a:noFill/>
        </p:spPr>
        <p:txBody>
          <a:bodyPr wrap="square">
            <a:spAutoFit/>
          </a:bodyPr>
          <a:lstStyle/>
          <a:p>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Supplementary Figure 7.</a:t>
            </a:r>
            <a:r>
              <a:rPr lang="en-CA" altLang="zh-CN" sz="12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Radiation induced autophagy. </a:t>
            </a:r>
            <a:r>
              <a:rPr lang="en-US" altLang="zh-CN" sz="1200" dirty="0">
                <a:latin typeface="Times New Roman" panose="02020603050405020304" pitchFamily="18" charset="0"/>
                <a:cs typeface="Times New Roman" panose="02020603050405020304" pitchFamily="18" charset="0"/>
              </a:rPr>
              <a:t>(</a:t>
            </a:r>
            <a:r>
              <a:rPr lang="en-US" altLang="zh-CN" sz="1200" b="1" dirty="0">
                <a:latin typeface="Times New Roman" panose="02020603050405020304" pitchFamily="18" charset="0"/>
                <a:cs typeface="Times New Roman" panose="02020603050405020304" pitchFamily="18" charset="0"/>
              </a:rPr>
              <a:t>A</a:t>
            </a:r>
            <a:r>
              <a:rPr lang="en-US"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Confocal microscopy analysis of autophagosome in </a:t>
            </a:r>
            <a:r>
              <a:rPr lang="en-US" altLang="zh-CN" sz="1200" dirty="0">
                <a:latin typeface="Times New Roman" panose="02020603050405020304" pitchFamily="18" charset="0"/>
                <a:cs typeface="Times New Roman" panose="02020603050405020304" pitchFamily="18" charset="0"/>
              </a:rPr>
              <a:t>the  RFP-LC3 transfected MDA-MB-231 cells following radiation treatment, LAMP2 as a lysosomal marker. (</a:t>
            </a:r>
            <a:r>
              <a:rPr lang="en-US" altLang="zh-CN" sz="1200" b="1" dirty="0">
                <a:latin typeface="Times New Roman" panose="02020603050405020304" pitchFamily="18" charset="0"/>
                <a:cs typeface="Times New Roman" panose="02020603050405020304" pitchFamily="18" charset="0"/>
              </a:rPr>
              <a:t>B</a:t>
            </a:r>
            <a:r>
              <a:rPr lang="en-US" altLang="zh-CN" sz="12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Western blot determination of LC3 and P62 expression was performed after 8Gy radiation treatment for 0, 8,24,48 hours. </a:t>
            </a:r>
            <a:endParaRPr lang="zh-CN" altLang="en-US" sz="12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5D2682D7-E6D0-4DAB-9CDF-5D6969AD5966}"/>
              </a:ext>
            </a:extLst>
          </p:cNvPr>
          <p:cNvSpPr txBox="1"/>
          <p:nvPr/>
        </p:nvSpPr>
        <p:spPr>
          <a:xfrm>
            <a:off x="611560" y="620211"/>
            <a:ext cx="50405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2" name="文本框 11">
            <a:extLst>
              <a:ext uri="{FF2B5EF4-FFF2-40B4-BE49-F238E27FC236}">
                <a16:creationId xmlns:a16="http://schemas.microsoft.com/office/drawing/2014/main" id="{CEC5A76C-B22F-4038-BE85-D9265E02ED44}"/>
              </a:ext>
            </a:extLst>
          </p:cNvPr>
          <p:cNvSpPr txBox="1"/>
          <p:nvPr/>
        </p:nvSpPr>
        <p:spPr>
          <a:xfrm>
            <a:off x="4211960" y="620211"/>
            <a:ext cx="4572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83043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81800DAE-33DA-430E-8559-3DB7EE1B32F1}"/>
              </a:ext>
            </a:extLst>
          </p:cNvPr>
          <p:cNvPicPr/>
          <p:nvPr/>
        </p:nvPicPr>
        <p:blipFill rotWithShape="1">
          <a:blip r:embed="rId2" cstate="print">
            <a:extLst>
              <a:ext uri="{28A0092B-C50C-407E-A947-70E740481C1C}">
                <a14:useLocalDpi xmlns:a14="http://schemas.microsoft.com/office/drawing/2010/main" val="0"/>
              </a:ext>
            </a:extLst>
          </a:blip>
          <a:srcRect t="43717"/>
          <a:stretch/>
        </p:blipFill>
        <p:spPr>
          <a:xfrm>
            <a:off x="727760" y="2636695"/>
            <a:ext cx="6673599" cy="2720276"/>
          </a:xfrm>
          <a:prstGeom prst="rect">
            <a:avLst/>
          </a:prstGeom>
        </p:spPr>
      </p:pic>
      <p:pic>
        <p:nvPicPr>
          <p:cNvPr id="3" name="图片 2">
            <a:extLst>
              <a:ext uri="{FF2B5EF4-FFF2-40B4-BE49-F238E27FC236}">
                <a16:creationId xmlns:a16="http://schemas.microsoft.com/office/drawing/2014/main" id="{21E3749C-CDD1-4447-AD41-447105ECD150}"/>
              </a:ext>
            </a:extLst>
          </p:cNvPr>
          <p:cNvPicPr/>
          <p:nvPr/>
        </p:nvPicPr>
        <p:blipFill rotWithShape="1">
          <a:blip r:embed="rId2" cstate="print">
            <a:extLst>
              <a:ext uri="{28A0092B-C50C-407E-A947-70E740481C1C}">
                <a14:useLocalDpi xmlns:a14="http://schemas.microsoft.com/office/drawing/2010/main" val="0"/>
              </a:ext>
            </a:extLst>
          </a:blip>
          <a:srcRect l="9474" r="53684" b="60546"/>
          <a:stretch/>
        </p:blipFill>
        <p:spPr>
          <a:xfrm>
            <a:off x="1173577" y="564599"/>
            <a:ext cx="2520280" cy="1949574"/>
          </a:xfrm>
          <a:prstGeom prst="rect">
            <a:avLst/>
          </a:prstGeom>
        </p:spPr>
      </p:pic>
      <p:grpSp>
        <p:nvGrpSpPr>
          <p:cNvPr id="8" name="组合 7">
            <a:extLst>
              <a:ext uri="{FF2B5EF4-FFF2-40B4-BE49-F238E27FC236}">
                <a16:creationId xmlns:a16="http://schemas.microsoft.com/office/drawing/2014/main" id="{70A81C95-8ADF-448D-864F-4492EC6B1D3E}"/>
              </a:ext>
            </a:extLst>
          </p:cNvPr>
          <p:cNvGrpSpPr/>
          <p:nvPr/>
        </p:nvGrpSpPr>
        <p:grpSpPr>
          <a:xfrm>
            <a:off x="4543044" y="531377"/>
            <a:ext cx="3240360" cy="2016017"/>
            <a:chOff x="4067944" y="774393"/>
            <a:chExt cx="3240360" cy="2016017"/>
          </a:xfrm>
        </p:grpSpPr>
        <p:pic>
          <p:nvPicPr>
            <p:cNvPr id="4" name="图片 3">
              <a:extLst>
                <a:ext uri="{FF2B5EF4-FFF2-40B4-BE49-F238E27FC236}">
                  <a16:creationId xmlns:a16="http://schemas.microsoft.com/office/drawing/2014/main" id="{3A31398E-7976-47DC-B442-7900D1072449}"/>
                </a:ext>
              </a:extLst>
            </p:cNvPr>
            <p:cNvPicPr/>
            <p:nvPr/>
          </p:nvPicPr>
          <p:blipFill rotWithShape="1">
            <a:blip r:embed="rId2" cstate="print">
              <a:extLst>
                <a:ext uri="{28A0092B-C50C-407E-A947-70E740481C1C}">
                  <a14:useLocalDpi xmlns:a14="http://schemas.microsoft.com/office/drawing/2010/main" val="0"/>
                </a:ext>
              </a:extLst>
            </a:blip>
            <a:srcRect l="52632" t="7286" b="64832"/>
            <a:stretch/>
          </p:blipFill>
          <p:spPr>
            <a:xfrm>
              <a:off x="4067944" y="980728"/>
              <a:ext cx="3240360" cy="1555766"/>
            </a:xfrm>
            <a:prstGeom prst="rect">
              <a:avLst/>
            </a:prstGeom>
          </p:spPr>
        </p:pic>
        <p:sp>
          <p:nvSpPr>
            <p:cNvPr id="5" name="文本框 4">
              <a:extLst>
                <a:ext uri="{FF2B5EF4-FFF2-40B4-BE49-F238E27FC236}">
                  <a16:creationId xmlns:a16="http://schemas.microsoft.com/office/drawing/2014/main" id="{B08BA07E-BC4F-45CE-A596-7D79103D684D}"/>
                </a:ext>
              </a:extLst>
            </p:cNvPr>
            <p:cNvSpPr txBox="1"/>
            <p:nvPr/>
          </p:nvSpPr>
          <p:spPr>
            <a:xfrm>
              <a:off x="4788024" y="2536494"/>
              <a:ext cx="792088" cy="253916"/>
            </a:xfrm>
            <a:prstGeom prst="rect">
              <a:avLst/>
            </a:prstGeom>
            <a:noFill/>
          </p:spPr>
          <p:txBody>
            <a:bodyPr wrap="square" rtlCol="0">
              <a:spAutoFit/>
            </a:bodyPr>
            <a:lstStyle/>
            <a:p>
              <a:r>
                <a:rPr lang="en-US" altLang="zh-CN" sz="1050" b="1" dirty="0"/>
                <a:t>-3MA</a:t>
              </a:r>
              <a:endParaRPr lang="zh-CN" altLang="en-US" sz="1050" b="1" dirty="0"/>
            </a:p>
          </p:txBody>
        </p:sp>
        <p:sp>
          <p:nvSpPr>
            <p:cNvPr id="6" name="文本框 5">
              <a:extLst>
                <a:ext uri="{FF2B5EF4-FFF2-40B4-BE49-F238E27FC236}">
                  <a16:creationId xmlns:a16="http://schemas.microsoft.com/office/drawing/2014/main" id="{A1DE1BFF-9D56-446E-BAC6-408CB0FBE622}"/>
                </a:ext>
              </a:extLst>
            </p:cNvPr>
            <p:cNvSpPr txBox="1"/>
            <p:nvPr/>
          </p:nvSpPr>
          <p:spPr>
            <a:xfrm>
              <a:off x="5688124" y="2503274"/>
              <a:ext cx="792088" cy="253916"/>
            </a:xfrm>
            <a:prstGeom prst="rect">
              <a:avLst/>
            </a:prstGeom>
            <a:noFill/>
          </p:spPr>
          <p:txBody>
            <a:bodyPr wrap="square" rtlCol="0">
              <a:spAutoFit/>
            </a:bodyPr>
            <a:lstStyle/>
            <a:p>
              <a:r>
                <a:rPr lang="en-US" altLang="zh-CN" sz="1050" b="1" dirty="0"/>
                <a:t>+3MA</a:t>
              </a:r>
              <a:endParaRPr lang="zh-CN" altLang="en-US" sz="1050" b="1" dirty="0"/>
            </a:p>
          </p:txBody>
        </p:sp>
        <p:sp>
          <p:nvSpPr>
            <p:cNvPr id="7" name="文本框 6">
              <a:extLst>
                <a:ext uri="{FF2B5EF4-FFF2-40B4-BE49-F238E27FC236}">
                  <a16:creationId xmlns:a16="http://schemas.microsoft.com/office/drawing/2014/main" id="{7692D67B-A17D-4FB6-8A36-14FB3EA0F775}"/>
                </a:ext>
              </a:extLst>
            </p:cNvPr>
            <p:cNvSpPr txBox="1"/>
            <p:nvPr/>
          </p:nvSpPr>
          <p:spPr>
            <a:xfrm>
              <a:off x="5558383" y="774393"/>
              <a:ext cx="216024" cy="246221"/>
            </a:xfrm>
            <a:prstGeom prst="rect">
              <a:avLst/>
            </a:prstGeom>
            <a:noFill/>
          </p:spPr>
          <p:txBody>
            <a:bodyPr wrap="square" rtlCol="0">
              <a:spAutoFit/>
            </a:bodyPr>
            <a:lstStyle/>
            <a:p>
              <a:r>
                <a:rPr lang="en-US" altLang="zh-CN" sz="1000" dirty="0"/>
                <a:t>#</a:t>
              </a:r>
              <a:endParaRPr lang="zh-CN" altLang="en-US" sz="1000" dirty="0"/>
            </a:p>
          </p:txBody>
        </p:sp>
      </p:grpSp>
      <p:sp>
        <p:nvSpPr>
          <p:cNvPr id="12" name="文本框 11">
            <a:extLst>
              <a:ext uri="{FF2B5EF4-FFF2-40B4-BE49-F238E27FC236}">
                <a16:creationId xmlns:a16="http://schemas.microsoft.com/office/drawing/2014/main" id="{D3E4B3A8-4843-4480-9174-22E1DFE7C0D9}"/>
              </a:ext>
            </a:extLst>
          </p:cNvPr>
          <p:cNvSpPr txBox="1"/>
          <p:nvPr/>
        </p:nvSpPr>
        <p:spPr>
          <a:xfrm>
            <a:off x="295822" y="365240"/>
            <a:ext cx="39129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a:extLst>
              <a:ext uri="{FF2B5EF4-FFF2-40B4-BE49-F238E27FC236}">
                <a16:creationId xmlns:a16="http://schemas.microsoft.com/office/drawing/2014/main" id="{32D70702-F08E-4D63-9E43-942597110AE4}"/>
              </a:ext>
            </a:extLst>
          </p:cNvPr>
          <p:cNvSpPr txBox="1"/>
          <p:nvPr/>
        </p:nvSpPr>
        <p:spPr>
          <a:xfrm>
            <a:off x="4147617" y="365240"/>
            <a:ext cx="39129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7" name="文本框 16">
            <a:extLst>
              <a:ext uri="{FF2B5EF4-FFF2-40B4-BE49-F238E27FC236}">
                <a16:creationId xmlns:a16="http://schemas.microsoft.com/office/drawing/2014/main" id="{A58000DF-7E15-40C1-A690-AF8036FD9322}"/>
              </a:ext>
            </a:extLst>
          </p:cNvPr>
          <p:cNvSpPr txBox="1"/>
          <p:nvPr/>
        </p:nvSpPr>
        <p:spPr>
          <a:xfrm>
            <a:off x="315419" y="2661331"/>
            <a:ext cx="39129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C</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8" name="文本框 17">
            <a:extLst>
              <a:ext uri="{FF2B5EF4-FFF2-40B4-BE49-F238E27FC236}">
                <a16:creationId xmlns:a16="http://schemas.microsoft.com/office/drawing/2014/main" id="{723B8FB5-2276-42E9-9D94-EB6C6CBB2E45}"/>
              </a:ext>
            </a:extLst>
          </p:cNvPr>
          <p:cNvSpPr txBox="1"/>
          <p:nvPr/>
        </p:nvSpPr>
        <p:spPr>
          <a:xfrm>
            <a:off x="4267282" y="2632565"/>
            <a:ext cx="39129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b="1" dirty="0">
                <a:solidFill>
                  <a:prstClr val="black"/>
                </a:solidFill>
                <a:latin typeface="Calibri"/>
                <a:ea typeface="宋体" panose="02010600030101010101" pitchFamily="2" charset="-122"/>
              </a:rPr>
              <a:t>D</a:t>
            </a:r>
            <a:endParaRPr kumimoji="0" lang="zh-CN" altLang="en-US" sz="28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2" name="文本框 21">
            <a:extLst>
              <a:ext uri="{FF2B5EF4-FFF2-40B4-BE49-F238E27FC236}">
                <a16:creationId xmlns:a16="http://schemas.microsoft.com/office/drawing/2014/main" id="{55834E28-317A-40BA-8D1D-A107A185CD22}"/>
              </a:ext>
            </a:extLst>
          </p:cNvPr>
          <p:cNvSpPr txBox="1"/>
          <p:nvPr/>
        </p:nvSpPr>
        <p:spPr>
          <a:xfrm>
            <a:off x="522866" y="5444751"/>
            <a:ext cx="7488832" cy="1741246"/>
          </a:xfrm>
          <a:prstGeom prst="rect">
            <a:avLst/>
          </a:prstGeom>
          <a:noFill/>
        </p:spPr>
        <p:txBody>
          <a:bodyPr wrap="square">
            <a:spAutoFit/>
          </a:bodyPr>
          <a:lstStyle/>
          <a:p>
            <a:pPr algn="just"/>
            <a:r>
              <a:rPr lang="en-US" altLang="zh-CN" sz="1200" b="1" kern="100" dirty="0">
                <a:effectLst/>
                <a:latin typeface="Times New Roman" panose="02020603050405020304" pitchFamily="18" charset="0"/>
                <a:ea typeface="等线" panose="02010600030101010101" pitchFamily="2" charset="-122"/>
                <a:cs typeface="Times New Roman" panose="02020603050405020304" pitchFamily="18" charset="0"/>
              </a:rPr>
              <a:t>Supplementary Figure 8.</a:t>
            </a:r>
            <a:r>
              <a:rPr lang="en-US" altLang="zh-CN" sz="1200" b="1" kern="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Blockage of autophagy response failed to affect IR- induced ROS in MDA-MB-231 Breast cancer cells.</a:t>
            </a:r>
            <a:endParaRPr lang="zh-CN" altLang="zh-CN" sz="1200" kern="100" dirty="0">
              <a:effectLst/>
              <a:latin typeface="Times New Roman" panose="02020603050405020304" pitchFamily="18" charset="0"/>
              <a:ea typeface="等线" panose="02010600030101010101" pitchFamily="2" charset="-122"/>
              <a:cs typeface="Times New Roman" panose="02020603050405020304" pitchFamily="18" charset="0"/>
            </a:endParaRPr>
          </a:p>
          <a:p>
            <a:pPr algn="just"/>
            <a:r>
              <a:rPr lang="en-US" altLang="zh-CN" sz="1200" b="1" dirty="0">
                <a:latin typeface="Times New Roman" panose="02020603050405020304" pitchFamily="18" charset="0"/>
                <a:cs typeface="Times New Roman" panose="02020603050405020304" pitchFamily="18" charset="0"/>
              </a:rPr>
              <a:t>(A)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effects of knockdown of Atg5 </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Beclin1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radiation-induced ROS generation. </a:t>
            </a:r>
            <a:r>
              <a:rPr lang="en-US" altLang="zh-CN" sz="1200" b="1" dirty="0">
                <a:latin typeface="Times New Roman" panose="02020603050405020304" pitchFamily="18" charset="0"/>
                <a:cs typeface="Times New Roman" panose="02020603050405020304" pitchFamily="18" charset="0"/>
              </a:rPr>
              <a:t>(B)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effects of 3MA on radiation-induced ROS generation by DHE staining.</a:t>
            </a:r>
            <a:r>
              <a:rPr lang="en-US" altLang="zh-CN" sz="1200" b="1" dirty="0">
                <a:latin typeface="Times New Roman" panose="02020603050405020304" pitchFamily="18" charset="0"/>
                <a:cs typeface="Times New Roman" panose="02020603050405020304" pitchFamily="18" charset="0"/>
              </a:rPr>
              <a:t> (C-D)</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effects of 3MA on radiation-induced ROS generation by </a:t>
            </a:r>
            <a:r>
              <a:rPr lang="en-US" altLang="zh-CN" sz="12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MitoSOX</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/TOPRO-3 staining.</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 These results were representative of three independent experiments and expressed as means ± SD. </a:t>
            </a:r>
            <a:r>
              <a:rPr lang="en-US" altLang="zh-CN" sz="1200" i="1" kern="100" dirty="0">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 values were calculated using repeated measure ANOVA with </a:t>
            </a:r>
            <a:r>
              <a:rPr lang="en-US" altLang="zh-CN" sz="1200" i="1" kern="100" dirty="0">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&lt;0.05 being considered as statistical significance, </a:t>
            </a:r>
            <a:r>
              <a:rPr lang="en-US" altLang="zh-CN" sz="1200" kern="100" baseline="30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200" i="1" kern="100" dirty="0">
                <a:effectLst/>
                <a:latin typeface="Times New Roman" panose="02020603050405020304" pitchFamily="18" charset="0"/>
                <a:ea typeface="宋体" panose="02010600030101010101" pitchFamily="2" charset="-122"/>
                <a:cs typeface="Times New Roman" panose="02020603050405020304" pitchFamily="18" charset="0"/>
              </a:rPr>
              <a:t> P</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&lt;0.05, </a:t>
            </a:r>
            <a:r>
              <a:rPr lang="en-US" altLang="zh-CN" sz="1200" kern="100" baseline="30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200" i="1" kern="100" dirty="0">
                <a:effectLst/>
                <a:latin typeface="Times New Roman" panose="02020603050405020304" pitchFamily="18" charset="0"/>
                <a:ea typeface="宋体" panose="02010600030101010101" pitchFamily="2" charset="-122"/>
                <a:cs typeface="Times New Roman" panose="02020603050405020304" pitchFamily="18" charset="0"/>
              </a:rPr>
              <a:t> P</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&lt;0.01,</a:t>
            </a:r>
            <a:r>
              <a:rPr lang="en-US" altLang="zh-CN" sz="1200" i="1" kern="100" baseline="30000"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baseline="30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200" i="1" kern="100" dirty="0">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&gt;0.05.</a:t>
            </a:r>
            <a:endParaRPr lang="zh-CN" altLang="zh-CN" sz="1200" kern="100" dirty="0">
              <a:effectLst/>
              <a:latin typeface="Times New Roman" panose="02020603050405020304" pitchFamily="18" charset="0"/>
              <a:ea typeface="等线" panose="02010600030101010101" pitchFamily="2" charset="-122"/>
              <a:cs typeface="Times New Roman" panose="02020603050405020304" pitchFamily="18" charset="0"/>
            </a:endParaRPr>
          </a:p>
          <a:p>
            <a:pPr algn="just"/>
            <a:r>
              <a:rPr lang="en-US" altLang="zh-CN" sz="9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zh-CN" altLang="zh-CN" sz="9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150000"/>
              </a:lnSpc>
            </a:pPr>
            <a:endParaRPr lang="zh-CN" altLang="zh-CN" sz="105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1149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961CE131-29B1-49F6-9605-995E2654D347}"/>
              </a:ext>
            </a:extLst>
          </p:cNvPr>
          <p:cNvSpPr txBox="1"/>
          <p:nvPr/>
        </p:nvSpPr>
        <p:spPr>
          <a:xfrm>
            <a:off x="70992" y="5157807"/>
            <a:ext cx="9073008" cy="1754326"/>
          </a:xfrm>
          <a:prstGeom prst="rect">
            <a:avLst/>
          </a:prstGeom>
          <a:noFill/>
        </p:spPr>
        <p:txBody>
          <a:bodyPr wrap="square">
            <a:spAutoFit/>
          </a:bodyPr>
          <a:lstStyle/>
          <a:p>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Supplementary Figure 9. Radiation </a:t>
            </a:r>
            <a:r>
              <a:rPr kumimoji="0" lang="en-CA"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induced autophagic cell death </a:t>
            </a:r>
            <a:r>
              <a:rPr kumimoji="0" lang="en-CA"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in BT549 cell.</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effects of 3MA on radiation-induced </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Cell</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death by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trypan blue exclusion assay at 72 hours following radiation</a:t>
            </a:r>
            <a:r>
              <a:rPr lang="en-US" altLang="zh-CN" sz="1200" dirty="0">
                <a:solidFill>
                  <a:prstClr val="black"/>
                </a:solidFill>
                <a:latin typeface="Calibri"/>
                <a:ea typeface="宋体" panose="02010600030101010101" pitchFamily="2" charset="-122"/>
              </a:rPr>
              <a:t>.</a:t>
            </a:r>
            <a:r>
              <a:rPr lang="en-US" altLang="zh-CN" sz="12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presence or absence of NH</a:t>
            </a:r>
            <a:r>
              <a:rPr lang="en-US" altLang="zh-CN" sz="1200" kern="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 the Ferritin (FTH)</a:t>
            </a:r>
            <a:r>
              <a:rPr lang="en-US" altLang="zh-CN" sz="1200" kern="100" dirty="0">
                <a:solidFill>
                  <a:srgbClr val="000000"/>
                </a:solidFill>
                <a:latin typeface="Times New Roman" panose="02020603050405020304" pitchFamily="18" charset="0"/>
                <a:cs typeface="Times New Roman" panose="02020603050405020304" pitchFamily="18" charset="0"/>
              </a:rPr>
              <a:t> and LC3I/II </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expression were detected after 8Gy treatment at 24h. (</a:t>
            </a:r>
            <a:r>
              <a:rPr lang="en-US" altLang="zh-CN" sz="12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C</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Cells were pretreated with 3MA(2mM) or MG132(1µM) for 1h before 8Gy radiation, the Ferritin (FTH) </a:t>
            </a:r>
            <a:r>
              <a:rPr lang="en-US" altLang="zh-CN" sz="1200" kern="100" dirty="0">
                <a:solidFill>
                  <a:srgbClr val="000000"/>
                </a:solidFill>
                <a:latin typeface="Times New Roman" panose="02020603050405020304" pitchFamily="18" charset="0"/>
                <a:cs typeface="Times New Roman" panose="02020603050405020304" pitchFamily="18" charset="0"/>
              </a:rPr>
              <a:t>and LC3I/II </a:t>
            </a:r>
            <a:r>
              <a:rPr lang="en-US" altLang="zh-CN" sz="1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expression were detected at 24h.(</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D-F) </a:t>
            </a:r>
            <a:r>
              <a:rPr lang="en-US" altLang="zh-CN" sz="1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effects of NAC on radiation-induced autophagy and ROS generation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at 24 hours following radiation.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(G) </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Western blot determination of Cathepsin L and Cathepsin B expression was performed after MDA-MB-231 cells were treated with 8Gy radiation for 24 hours. (</a:t>
            </a:r>
            <a:r>
              <a:rPr lang="en-US" altLang="zh-CN" sz="1200" b="1" dirty="0">
                <a:latin typeface="Times New Roman" panose="02020603050405020304" pitchFamily="18" charset="0"/>
                <a:ea typeface="宋体" panose="02010600030101010101" pitchFamily="2" charset="-122"/>
                <a:cs typeface="Times New Roman" panose="02020603050405020304" pitchFamily="18" charset="0"/>
              </a:rPr>
              <a:t>H</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 Intracellular cheatable iron was determined using the fluorescent indicator </a:t>
            </a:r>
            <a:r>
              <a:rPr lang="en-US" altLang="zh-CN" sz="1200" dirty="0" err="1">
                <a:latin typeface="Times New Roman" panose="02020603050405020304" pitchFamily="18" charset="0"/>
                <a:ea typeface="宋体" panose="02010600030101010101" pitchFamily="2" charset="-122"/>
                <a:cs typeface="Times New Roman" panose="02020603050405020304" pitchFamily="18" charset="0"/>
              </a:rPr>
              <a:t>Phen</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 green SK following 8Gy at 24 h in MDA-MB-231 cells, the fluorescence of which is quenched by iron. Samples were examined using a BD FACS Cali bur.</a:t>
            </a:r>
            <a:r>
              <a:rPr lang="en-US" altLang="zh-CN" sz="1200" dirty="0">
                <a:latin typeface="Times New Roman" panose="02020603050405020304" pitchFamily="18" charset="0"/>
                <a:cs typeface="Times New Roman" panose="02020603050405020304" pitchFamily="18" charset="0"/>
              </a:rPr>
              <a:t> These results were representative of three independent experiments, Error bars are means</a:t>
            </a:r>
            <a:r>
              <a:rPr lang="zh-CN" altLang="zh-CN" sz="12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SD, p values were calculated using two-tailed unpaired Student’s t-test,</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 represents statistical significance of </a:t>
            </a:r>
            <a:r>
              <a:rPr lang="en-US" altLang="zh-CN" sz="1200" i="1"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dirty="0">
                <a:latin typeface="Times New Roman" panose="02020603050405020304" pitchFamily="18" charset="0"/>
                <a:ea typeface="宋体" panose="02010600030101010101" pitchFamily="2" charset="-122"/>
                <a:cs typeface="Times New Roman" panose="02020603050405020304" pitchFamily="18" charset="0"/>
              </a:rPr>
              <a:t>&lt;0.01</a:t>
            </a:r>
            <a:r>
              <a:rPr lang="en-US" altLang="zh-CN" sz="1200" kern="100" dirty="0">
                <a:latin typeface="Times New Roman" panose="02020603050405020304" pitchFamily="18" charset="0"/>
              </a:rPr>
              <a:t>. </a:t>
            </a:r>
            <a:endParaRPr lang="zh-CN" altLang="en-US" sz="1200" dirty="0"/>
          </a:p>
        </p:txBody>
      </p:sp>
      <p:pic>
        <p:nvPicPr>
          <p:cNvPr id="4" name="图片 3">
            <a:extLst>
              <a:ext uri="{FF2B5EF4-FFF2-40B4-BE49-F238E27FC236}">
                <a16:creationId xmlns:a16="http://schemas.microsoft.com/office/drawing/2014/main" id="{A2AA0B82-314C-45A1-87FE-0F9D92BAE35B}"/>
              </a:ext>
            </a:extLst>
          </p:cNvPr>
          <p:cNvPicPr>
            <a:picLocks noChangeAspect="1"/>
          </p:cNvPicPr>
          <p:nvPr/>
        </p:nvPicPr>
        <p:blipFill>
          <a:blip r:embed="rId2"/>
          <a:stretch>
            <a:fillRect/>
          </a:stretch>
        </p:blipFill>
        <p:spPr>
          <a:xfrm>
            <a:off x="899592" y="188640"/>
            <a:ext cx="7200800" cy="4969167"/>
          </a:xfrm>
          <a:prstGeom prst="rect">
            <a:avLst/>
          </a:prstGeom>
        </p:spPr>
      </p:pic>
    </p:spTree>
    <p:extLst>
      <p:ext uri="{BB962C8B-B14F-4D97-AF65-F5344CB8AC3E}">
        <p14:creationId xmlns:p14="http://schemas.microsoft.com/office/powerpoint/2010/main" val="2359641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14808</TotalTime>
  <Words>1105</Words>
  <Application>Microsoft Office PowerPoint</Application>
  <PresentationFormat>全屏显示(4:3)</PresentationFormat>
  <Paragraphs>48</Paragraphs>
  <Slides>9</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9</vt:i4>
      </vt:variant>
    </vt:vector>
  </HeadingPairs>
  <TitlesOfParts>
    <vt:vector size="14" baseType="lpstr">
      <vt:lpstr>等线</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samsung</dc:creator>
  <cp:lastModifiedBy>ma 1</cp:lastModifiedBy>
  <cp:revision>887</cp:revision>
  <cp:lastPrinted>2020-10-12T09:03:42Z</cp:lastPrinted>
  <dcterms:created xsi:type="dcterms:W3CDTF">2015-11-03T17:23:00Z</dcterms:created>
  <dcterms:modified xsi:type="dcterms:W3CDTF">2021-09-05T06:53:28Z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