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4" r:id="rId2"/>
    <p:sldId id="259" r:id="rId3"/>
    <p:sldId id="265" r:id="rId4"/>
    <p:sldId id="260" r:id="rId5"/>
    <p:sldId id="266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CFAED73-4922-4990-AB78-1C970FF5C479}">
          <p14:sldIdLst>
            <p14:sldId id="264"/>
            <p14:sldId id="259"/>
            <p14:sldId id="265"/>
            <p14:sldId id="260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39" autoAdjust="0"/>
    <p:restoredTop sz="94660"/>
  </p:normalViewPr>
  <p:slideViewPr>
    <p:cSldViewPr snapToGrid="0">
      <p:cViewPr varScale="1">
        <p:scale>
          <a:sx n="99" d="100"/>
          <a:sy n="99" d="100"/>
        </p:scale>
        <p:origin x="294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85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4500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8640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2950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3855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4747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2967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393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26265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38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41575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AC6F2-C0FA-4459-A90F-BCE2CC0980F0}" type="datetimeFigureOut">
              <a:rPr lang="en-CA" smtClean="0"/>
              <a:t>2020-12-30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679E2-6010-4AC7-8B31-54B11A0A4F4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11808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emf"/><Relationship Id="rId7" Type="http://schemas.openxmlformats.org/officeDocument/2006/relationships/image" Target="../media/image20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CD16F3-99B1-4E09-AB71-A964616A9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308" y="2584711"/>
            <a:ext cx="3058160" cy="298704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05A44D-04C4-42FE-985D-35BE7C2C1B74}"/>
              </a:ext>
            </a:extLst>
          </p:cNvPr>
          <p:cNvSpPr txBox="1"/>
          <p:nvPr/>
        </p:nvSpPr>
        <p:spPr>
          <a:xfrm>
            <a:off x="3199590" y="2859201"/>
            <a:ext cx="681597" cy="256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067" dirty="0">
                <a:latin typeface="Arial" panose="020B0604020202020204" pitchFamily="34" charset="0"/>
                <a:cs typeface="Arial" panose="020B0604020202020204" pitchFamily="34" charset="0"/>
              </a:rPr>
              <a:t>p &lt; 0.01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D78A37-ACCF-4595-AD0C-64D097FCCEDA}"/>
              </a:ext>
            </a:extLst>
          </p:cNvPr>
          <p:cNvSpPr txBox="1"/>
          <p:nvPr/>
        </p:nvSpPr>
        <p:spPr>
          <a:xfrm>
            <a:off x="576583" y="5820503"/>
            <a:ext cx="60263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S1.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HBsAg IC reduction and HBsAg decline during TDF monotherapy.  </a:t>
            </a:r>
            <a:endParaRPr lang="en-CA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76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>
            <a:extLst>
              <a:ext uri="{FF2B5EF4-FFF2-40B4-BE49-F238E27FC236}">
                <a16:creationId xmlns:a16="http://schemas.microsoft.com/office/drawing/2014/main" id="{949EF015-70B1-4F63-800E-74FB71084478}"/>
              </a:ext>
            </a:extLst>
          </p:cNvPr>
          <p:cNvSpPr txBox="1"/>
          <p:nvPr/>
        </p:nvSpPr>
        <p:spPr>
          <a:xfrm>
            <a:off x="5647385" y="2429203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LLOQ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13EB764-8AC8-43EB-828A-9F7300868DFB}"/>
              </a:ext>
            </a:extLst>
          </p:cNvPr>
          <p:cNvSpPr txBox="1"/>
          <p:nvPr/>
        </p:nvSpPr>
        <p:spPr>
          <a:xfrm>
            <a:off x="5647384" y="2588764"/>
            <a:ext cx="3946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TND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C307A99-1B6C-462F-B117-AC1F35DC67CD}"/>
              </a:ext>
            </a:extLst>
          </p:cNvPr>
          <p:cNvSpPr txBox="1"/>
          <p:nvPr/>
        </p:nvSpPr>
        <p:spPr>
          <a:xfrm>
            <a:off x="5635164" y="4013402"/>
            <a:ext cx="9012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Seroconversion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5B35527-D346-450B-90EE-9C1CDF54BD17}"/>
              </a:ext>
            </a:extLst>
          </p:cNvPr>
          <p:cNvSpPr txBox="1"/>
          <p:nvPr/>
        </p:nvSpPr>
        <p:spPr>
          <a:xfrm>
            <a:off x="5609497" y="4447717"/>
            <a:ext cx="8050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&lt; 0.1 </a:t>
            </a:r>
            <a:r>
              <a:rPr lang="en-CA" sz="800" dirty="0" err="1">
                <a:latin typeface="Arial" panose="020B0604020202020204" pitchFamily="34" charset="0"/>
                <a:cs typeface="Arial" panose="020B0604020202020204" pitchFamily="34" charset="0"/>
              </a:rPr>
              <a:t>mIU</a:t>
            </a: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/mL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29CB9DE-10A1-41F1-A6B7-CBA462B163B1}"/>
              </a:ext>
            </a:extLst>
          </p:cNvPr>
          <p:cNvSpPr txBox="1"/>
          <p:nvPr/>
        </p:nvSpPr>
        <p:spPr>
          <a:xfrm>
            <a:off x="442762" y="7200162"/>
            <a:ext cx="591953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C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qHBsAg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(top), anti-HBs (middle) and HBsAg IC dynamics (bottom) in participants experiencing viral rebound (n=11) during follow-up.  Individual participant responses during the first 48 weeks of therapy (left), during 48 weeks of NAP combination therapy (middle) and during 48 weeks of treatment free follow-up (right) are provided. Treatment paradigms are indicated at the top. HBsAg and anti-HBs responses were previously published</a:t>
            </a:r>
            <a:r>
              <a:rPr lang="en-CA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3156DD-6183-461A-A838-44BDEB37F0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001"/>
          <a:stretch/>
        </p:blipFill>
        <p:spPr>
          <a:xfrm>
            <a:off x="516154" y="1062109"/>
            <a:ext cx="2304288" cy="19024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7F45E1-D1D3-498A-B872-133F82FAA5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71" b="17807"/>
          <a:stretch/>
        </p:blipFill>
        <p:spPr>
          <a:xfrm>
            <a:off x="2666197" y="1062108"/>
            <a:ext cx="1685994" cy="19069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B383932-B74F-470B-B6DC-0A9A05284FD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861" b="17937"/>
          <a:stretch/>
        </p:blipFill>
        <p:spPr>
          <a:xfrm>
            <a:off x="4225493" y="1071252"/>
            <a:ext cx="1662290" cy="18919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40B5B9-2A96-4F0D-989C-1BBABD8EE9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7587"/>
          <a:stretch/>
        </p:blipFill>
        <p:spPr>
          <a:xfrm>
            <a:off x="516154" y="2929409"/>
            <a:ext cx="2304288" cy="19120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FA4027-9D5B-45B9-B706-B820AA6D037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308" b="17878"/>
          <a:stretch/>
        </p:blipFill>
        <p:spPr>
          <a:xfrm>
            <a:off x="4215867" y="2938555"/>
            <a:ext cx="1675036" cy="189332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AA4CD7-F7E8-4632-8B3C-9A9899A6810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205" b="17807"/>
          <a:stretch/>
        </p:blipFill>
        <p:spPr>
          <a:xfrm>
            <a:off x="2675823" y="2929410"/>
            <a:ext cx="1678294" cy="1906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04321B9-1ED3-4D40-B463-707B5364FE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5768" y="4806336"/>
            <a:ext cx="2305507" cy="23201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2B98CDF-CC45-45D3-9C11-6D62659E18A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8530"/>
          <a:stretch/>
        </p:blipFill>
        <p:spPr>
          <a:xfrm>
            <a:off x="4244739" y="4815481"/>
            <a:ext cx="1646874" cy="230550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6E89575-0ABC-4C05-B7B4-1CBBF5D9298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8143"/>
          <a:stretch/>
        </p:blipFill>
        <p:spPr>
          <a:xfrm>
            <a:off x="2695072" y="4806335"/>
            <a:ext cx="1655786" cy="2320138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2A4DCD34-D2F2-4793-B931-CA09B6A0E643}"/>
              </a:ext>
            </a:extLst>
          </p:cNvPr>
          <p:cNvCxnSpPr>
            <a:cxnSpLocks/>
          </p:cNvCxnSpPr>
          <p:nvPr/>
        </p:nvCxnSpPr>
        <p:spPr>
          <a:xfrm>
            <a:off x="1302024" y="1100359"/>
            <a:ext cx="124922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C6974B5-0A80-4B29-8419-4A0B6C4682D1}"/>
              </a:ext>
            </a:extLst>
          </p:cNvPr>
          <p:cNvSpPr txBox="1"/>
          <p:nvPr/>
        </p:nvSpPr>
        <p:spPr>
          <a:xfrm>
            <a:off x="1193799" y="907278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11 TDF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E5D94405-3306-4DDC-993A-6D90BBDFCDB5}"/>
              </a:ext>
            </a:extLst>
          </p:cNvPr>
          <p:cNvCxnSpPr>
            <a:cxnSpLocks/>
          </p:cNvCxnSpPr>
          <p:nvPr/>
        </p:nvCxnSpPr>
        <p:spPr>
          <a:xfrm>
            <a:off x="1921079" y="991214"/>
            <a:ext cx="6301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12815587-72F8-4F61-97E0-0D5829CDC037}"/>
              </a:ext>
            </a:extLst>
          </p:cNvPr>
          <p:cNvSpPr txBox="1"/>
          <p:nvPr/>
        </p:nvSpPr>
        <p:spPr>
          <a:xfrm>
            <a:off x="1829533" y="807030"/>
            <a:ext cx="5309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8 pegIFN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23074D1-AA29-402D-93D2-A23B273BA185}"/>
              </a:ext>
            </a:extLst>
          </p:cNvPr>
          <p:cNvSpPr txBox="1"/>
          <p:nvPr/>
        </p:nvSpPr>
        <p:spPr>
          <a:xfrm>
            <a:off x="1829532" y="644838"/>
            <a:ext cx="7777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3 pegIFN+ NAP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9F3307FA-84C3-4893-87A0-CE70B62B665C}"/>
              </a:ext>
            </a:extLst>
          </p:cNvPr>
          <p:cNvSpPr txBox="1"/>
          <p:nvPr/>
        </p:nvSpPr>
        <p:spPr>
          <a:xfrm>
            <a:off x="2691411" y="804910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4 TDF + pegIFN + REP 2139-Mg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B52F75C-8DB5-49A1-9145-A587057ECC1F}"/>
              </a:ext>
            </a:extLst>
          </p:cNvPr>
          <p:cNvSpPr txBox="1"/>
          <p:nvPr/>
        </p:nvSpPr>
        <p:spPr>
          <a:xfrm>
            <a:off x="4210792" y="780279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Post therapy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9AF36E1-B641-4024-BCEF-8B219FBC3D66}"/>
              </a:ext>
            </a:extLst>
          </p:cNvPr>
          <p:cNvSpPr txBox="1"/>
          <p:nvPr/>
        </p:nvSpPr>
        <p:spPr>
          <a:xfrm>
            <a:off x="2691271" y="920112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7 TDF + pegIFN + REP 2165-Mg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5E2FAC-CAFD-407B-B918-B4A18C5287EE}"/>
              </a:ext>
            </a:extLst>
          </p:cNvPr>
          <p:cNvSpPr txBox="1"/>
          <p:nvPr/>
        </p:nvSpPr>
        <p:spPr>
          <a:xfrm>
            <a:off x="4204278" y="907796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11 with HBV DNA &gt; 2000 IU/mL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8DA0157-817F-427F-BDE7-012B0072A5D5}"/>
              </a:ext>
            </a:extLst>
          </p:cNvPr>
          <p:cNvCxnSpPr>
            <a:cxnSpLocks/>
          </p:cNvCxnSpPr>
          <p:nvPr/>
        </p:nvCxnSpPr>
        <p:spPr>
          <a:xfrm>
            <a:off x="1921079" y="834196"/>
            <a:ext cx="6301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C1413E4-2ECA-41F0-9297-2DA68E7A1A0E}"/>
              </a:ext>
            </a:extLst>
          </p:cNvPr>
          <p:cNvCxnSpPr>
            <a:cxnSpLocks/>
          </p:cNvCxnSpPr>
          <p:nvPr/>
        </p:nvCxnSpPr>
        <p:spPr>
          <a:xfrm>
            <a:off x="2789078" y="1100359"/>
            <a:ext cx="130771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603C00F-4C4F-47BD-A209-DB25604F7B73}"/>
              </a:ext>
            </a:extLst>
          </p:cNvPr>
          <p:cNvCxnSpPr>
            <a:cxnSpLocks/>
          </p:cNvCxnSpPr>
          <p:nvPr/>
        </p:nvCxnSpPr>
        <p:spPr>
          <a:xfrm>
            <a:off x="4300763" y="1100359"/>
            <a:ext cx="136313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162C724-B9BC-48B0-855D-45738A0A2D62}"/>
              </a:ext>
            </a:extLst>
          </p:cNvPr>
          <p:cNvSpPr txBox="1"/>
          <p:nvPr/>
        </p:nvSpPr>
        <p:spPr>
          <a:xfrm>
            <a:off x="433137" y="8158593"/>
            <a:ext cx="58329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Bazinet M, Pantea V,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Placinta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G, et al. Safety and Efficacy of 48 Weeks REP 2139 or REP 2165, Tenofovir Disoproxil, and Pegylated Interferon Alfa-2a in Patients With Chronic HBV Infection Naive to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Nucleos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(t)ide Therapy. Gastroenterology 2020.;158: 2180-2194.</a:t>
            </a:r>
          </a:p>
        </p:txBody>
      </p:sp>
    </p:spTree>
    <p:extLst>
      <p:ext uri="{BB962C8B-B14F-4D97-AF65-F5344CB8AC3E}">
        <p14:creationId xmlns:p14="http://schemas.microsoft.com/office/powerpoint/2010/main" val="414930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596871D9-2C1A-4502-AC89-1A0ADF3CD598}"/>
              </a:ext>
            </a:extLst>
          </p:cNvPr>
          <p:cNvCxnSpPr>
            <a:cxnSpLocks/>
          </p:cNvCxnSpPr>
          <p:nvPr/>
        </p:nvCxnSpPr>
        <p:spPr>
          <a:xfrm>
            <a:off x="1795629" y="831993"/>
            <a:ext cx="1248292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A154F83-4AD4-4C2F-8A58-3D071677EE8C}"/>
              </a:ext>
            </a:extLst>
          </p:cNvPr>
          <p:cNvSpPr txBox="1"/>
          <p:nvPr/>
        </p:nvSpPr>
        <p:spPr>
          <a:xfrm>
            <a:off x="1671739" y="632069"/>
            <a:ext cx="38343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TDF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B0D107D-1E8D-4768-86CF-B989DB68AF6D}"/>
              </a:ext>
            </a:extLst>
          </p:cNvPr>
          <p:cNvCxnSpPr>
            <a:cxnSpLocks/>
          </p:cNvCxnSpPr>
          <p:nvPr/>
        </p:nvCxnSpPr>
        <p:spPr>
          <a:xfrm>
            <a:off x="2417380" y="701418"/>
            <a:ext cx="62653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C286E689-9AB1-4498-A31A-1D1873CFB5FA}"/>
              </a:ext>
            </a:extLst>
          </p:cNvPr>
          <p:cNvSpPr txBox="1"/>
          <p:nvPr/>
        </p:nvSpPr>
        <p:spPr>
          <a:xfrm>
            <a:off x="2291966" y="490889"/>
            <a:ext cx="5229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pegIFN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404814-F304-4B2B-8612-4F20D03E07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139"/>
          <a:stretch/>
        </p:blipFill>
        <p:spPr>
          <a:xfrm>
            <a:off x="993014" y="2670614"/>
            <a:ext cx="2301240" cy="18838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62A8F3F-C38A-473C-8544-6581D5E2A2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7721"/>
          <a:stretch/>
        </p:blipFill>
        <p:spPr>
          <a:xfrm>
            <a:off x="993014" y="4525123"/>
            <a:ext cx="2270760" cy="18871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983F8A-6BA4-4DC8-9550-670A0845D1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-110"/>
          <a:stretch/>
        </p:blipFill>
        <p:spPr>
          <a:xfrm>
            <a:off x="993014" y="6366617"/>
            <a:ext cx="2270760" cy="228086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F41F06-BE1D-4E18-9202-BADA9E75E67A}"/>
              </a:ext>
            </a:extLst>
          </p:cNvPr>
          <p:cNvSpPr txBox="1"/>
          <p:nvPr/>
        </p:nvSpPr>
        <p:spPr>
          <a:xfrm>
            <a:off x="3268731" y="1709648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02-001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4F791C2-F9B2-4B27-8FAF-DA04BA3AB09C}"/>
              </a:ext>
            </a:extLst>
          </p:cNvPr>
          <p:cNvSpPr txBox="1"/>
          <p:nvPr/>
        </p:nvSpPr>
        <p:spPr>
          <a:xfrm>
            <a:off x="3268731" y="1409686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02-036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DCFDE55-BAFD-471B-8245-F3BED6627D60}"/>
              </a:ext>
            </a:extLst>
          </p:cNvPr>
          <p:cNvSpPr txBox="1"/>
          <p:nvPr/>
        </p:nvSpPr>
        <p:spPr>
          <a:xfrm>
            <a:off x="3268731" y="1312924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01-063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4FDC8EC-75FF-45B4-AD10-B1B73724FB0B}"/>
              </a:ext>
            </a:extLst>
          </p:cNvPr>
          <p:cNvCxnSpPr/>
          <p:nvPr/>
        </p:nvCxnSpPr>
        <p:spPr>
          <a:xfrm flipH="1">
            <a:off x="3055857" y="1429038"/>
            <a:ext cx="270933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BACDF25-96CF-47E0-88EB-CE0593E25E05}"/>
              </a:ext>
            </a:extLst>
          </p:cNvPr>
          <p:cNvCxnSpPr/>
          <p:nvPr/>
        </p:nvCxnSpPr>
        <p:spPr>
          <a:xfrm flipH="1">
            <a:off x="3055857" y="1506448"/>
            <a:ext cx="270933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10C87013-6C03-417B-AFA9-980A3C3FDAEE}"/>
              </a:ext>
            </a:extLst>
          </p:cNvPr>
          <p:cNvCxnSpPr/>
          <p:nvPr/>
        </p:nvCxnSpPr>
        <p:spPr>
          <a:xfrm flipH="1">
            <a:off x="3055857" y="1816086"/>
            <a:ext cx="270933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090D7888-23F9-4E96-910F-78CC70D9BADF}"/>
              </a:ext>
            </a:extLst>
          </p:cNvPr>
          <p:cNvSpPr txBox="1"/>
          <p:nvPr/>
        </p:nvSpPr>
        <p:spPr>
          <a:xfrm>
            <a:off x="3253251" y="5536445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02-036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0012454-4DFA-45F8-A1C5-C50EE65205E0}"/>
              </a:ext>
            </a:extLst>
          </p:cNvPr>
          <p:cNvSpPr txBox="1"/>
          <p:nvPr/>
        </p:nvSpPr>
        <p:spPr>
          <a:xfrm>
            <a:off x="3253251" y="6011961"/>
            <a:ext cx="506870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01-063</a:t>
            </a:r>
          </a:p>
          <a:p>
            <a:pPr>
              <a:lnSpc>
                <a:spcPts val="800"/>
              </a:lnSpc>
            </a:pP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02-001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DFEDDA4-A7C4-4FC3-A962-DEC6C783A4D8}"/>
              </a:ext>
            </a:extLst>
          </p:cNvPr>
          <p:cNvCxnSpPr>
            <a:cxnSpLocks/>
          </p:cNvCxnSpPr>
          <p:nvPr/>
        </p:nvCxnSpPr>
        <p:spPr>
          <a:xfrm flipH="1">
            <a:off x="3033188" y="6162908"/>
            <a:ext cx="312956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F4F00097-1478-41E7-8CDA-DB9CC28310F9}"/>
              </a:ext>
            </a:extLst>
          </p:cNvPr>
          <p:cNvCxnSpPr>
            <a:cxnSpLocks/>
          </p:cNvCxnSpPr>
          <p:nvPr/>
        </p:nvCxnSpPr>
        <p:spPr>
          <a:xfrm flipH="1">
            <a:off x="3033188" y="5660298"/>
            <a:ext cx="312956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D4A5A51A-1509-4CDC-B269-8EA00105BFA4}"/>
              </a:ext>
            </a:extLst>
          </p:cNvPr>
          <p:cNvSpPr txBox="1"/>
          <p:nvPr/>
        </p:nvSpPr>
        <p:spPr>
          <a:xfrm>
            <a:off x="3253251" y="7561810"/>
            <a:ext cx="5068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02-036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1EDE178-8618-44A9-A819-D76297632E14}"/>
              </a:ext>
            </a:extLst>
          </p:cNvPr>
          <p:cNvCxnSpPr>
            <a:cxnSpLocks/>
          </p:cNvCxnSpPr>
          <p:nvPr/>
        </p:nvCxnSpPr>
        <p:spPr>
          <a:xfrm flipH="1">
            <a:off x="3033188" y="7685664"/>
            <a:ext cx="312956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0E8DE600-B8D2-4015-9C3E-C25E5851DD7B}"/>
              </a:ext>
            </a:extLst>
          </p:cNvPr>
          <p:cNvSpPr txBox="1"/>
          <p:nvPr/>
        </p:nvSpPr>
        <p:spPr>
          <a:xfrm>
            <a:off x="3253252" y="7878082"/>
            <a:ext cx="6511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800"/>
              </a:lnSpc>
            </a:pP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01-063</a:t>
            </a:r>
          </a:p>
          <a:p>
            <a:pPr>
              <a:lnSpc>
                <a:spcPts val="800"/>
              </a:lnSpc>
            </a:pP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02-001</a:t>
            </a:r>
          </a:p>
          <a:p>
            <a:pPr>
              <a:lnSpc>
                <a:spcPts val="800"/>
              </a:lnSpc>
            </a:pPr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(total n=6)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949BD355-ADF7-4EE4-B1B0-4155F4298976}"/>
              </a:ext>
            </a:extLst>
          </p:cNvPr>
          <p:cNvCxnSpPr>
            <a:cxnSpLocks/>
          </p:cNvCxnSpPr>
          <p:nvPr/>
        </p:nvCxnSpPr>
        <p:spPr>
          <a:xfrm flipH="1">
            <a:off x="3033188" y="8029030"/>
            <a:ext cx="312956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A70F4532-3DCB-4CCC-9DC2-F562CC40C9D7}"/>
              </a:ext>
            </a:extLst>
          </p:cNvPr>
          <p:cNvSpPr txBox="1"/>
          <p:nvPr/>
        </p:nvSpPr>
        <p:spPr>
          <a:xfrm>
            <a:off x="3878980" y="3146464"/>
            <a:ext cx="251219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Correlation between reductions in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qHBsAg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(A) during TDF monotherapy in all 11 participants (all in the control group) experiencing declines in both HBV RNA (C) and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HBcrAg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(D).  HBsAg (A) and HBV DNA declines (B) previously published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 provided for comparison. Participants with HBsAg reduction &gt; 0.4 log</a:t>
            </a:r>
            <a:r>
              <a:rPr lang="en-US" sz="11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IU/mL from baseline are indicated on the right.</a:t>
            </a:r>
          </a:p>
          <a:p>
            <a:pPr algn="just"/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Bazinet M, Pantea V,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Placinta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G, et al. Safety and Efficacy of 48 Weeks REP 2139 or REP 2165, Tenofovir Disoproxil, and Pegylated Interferon Alfa-2a in Patients With Chronic HBV Infection Naive to </a:t>
            </a:r>
            <a:r>
              <a:rPr lang="en-US" sz="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Nucleos</a:t>
            </a:r>
            <a:r>
              <a:rPr lang="en-US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(t)ide Therapy. Gastroenterology 2020.;158: 2180-2194.</a:t>
            </a:r>
          </a:p>
          <a:p>
            <a:pPr algn="just"/>
            <a:endParaRPr lang="en-CA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A2FCBB3-7353-4CA3-AF64-C1BB9108344C}"/>
              </a:ext>
            </a:extLst>
          </p:cNvPr>
          <p:cNvSpPr txBox="1"/>
          <p:nvPr/>
        </p:nvSpPr>
        <p:spPr>
          <a:xfrm>
            <a:off x="960609" y="561218"/>
            <a:ext cx="35779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67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84A9C3-3461-4C3C-BD5D-FF068D1D4573}"/>
              </a:ext>
            </a:extLst>
          </p:cNvPr>
          <p:cNvSpPr txBox="1"/>
          <p:nvPr/>
        </p:nvSpPr>
        <p:spPr>
          <a:xfrm>
            <a:off x="960609" y="2519114"/>
            <a:ext cx="35779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67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647BE23-3202-4F8D-A2C1-83F0A7C4AD94}"/>
              </a:ext>
            </a:extLst>
          </p:cNvPr>
          <p:cNvSpPr txBox="1"/>
          <p:nvPr/>
        </p:nvSpPr>
        <p:spPr>
          <a:xfrm>
            <a:off x="960609" y="4391338"/>
            <a:ext cx="35779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67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CEEBD50-2ABE-45DA-97B3-A8233945B7F8}"/>
              </a:ext>
            </a:extLst>
          </p:cNvPr>
          <p:cNvSpPr txBox="1"/>
          <p:nvPr/>
        </p:nvSpPr>
        <p:spPr>
          <a:xfrm>
            <a:off x="960609" y="6249166"/>
            <a:ext cx="35779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867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6B60101-4631-43C8-9FA9-3A7CAD52A4E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7718"/>
          <a:stretch/>
        </p:blipFill>
        <p:spPr>
          <a:xfrm>
            <a:off x="994826" y="822906"/>
            <a:ext cx="2301240" cy="1893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2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9384CC89-D3F6-4F6F-9274-39853108EA63}"/>
              </a:ext>
            </a:extLst>
          </p:cNvPr>
          <p:cNvSpPr txBox="1"/>
          <p:nvPr/>
        </p:nvSpPr>
        <p:spPr>
          <a:xfrm>
            <a:off x="5678132" y="2418331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LLOQ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62A400-56DE-480C-A973-ED4BE349860B}"/>
              </a:ext>
            </a:extLst>
          </p:cNvPr>
          <p:cNvSpPr txBox="1"/>
          <p:nvPr/>
        </p:nvSpPr>
        <p:spPr>
          <a:xfrm>
            <a:off x="5678131" y="2597142"/>
            <a:ext cx="3946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TND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A02B2F0-55B3-4774-8495-0A5EEDE5FFBF}"/>
              </a:ext>
            </a:extLst>
          </p:cNvPr>
          <p:cNvSpPr txBox="1"/>
          <p:nvPr/>
        </p:nvSpPr>
        <p:spPr>
          <a:xfrm>
            <a:off x="5690967" y="4314507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LLOQ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82A0B0-DDD3-4414-8588-B62C5A806FA5}"/>
              </a:ext>
            </a:extLst>
          </p:cNvPr>
          <p:cNvSpPr txBox="1"/>
          <p:nvPr/>
        </p:nvSpPr>
        <p:spPr>
          <a:xfrm>
            <a:off x="5690966" y="4445191"/>
            <a:ext cx="39466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TND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A4D7A6C-1C4D-476A-9DCD-9EF31A717C29}"/>
              </a:ext>
            </a:extLst>
          </p:cNvPr>
          <p:cNvSpPr txBox="1"/>
          <p:nvPr/>
        </p:nvSpPr>
        <p:spPr>
          <a:xfrm>
            <a:off x="5703799" y="6188228"/>
            <a:ext cx="4603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LLOQ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F3FF77B-A910-4E07-AEEC-B10200E5B44C}"/>
              </a:ext>
            </a:extLst>
          </p:cNvPr>
          <p:cNvSpPr txBox="1"/>
          <p:nvPr/>
        </p:nvSpPr>
        <p:spPr>
          <a:xfrm>
            <a:off x="5703798" y="5106129"/>
            <a:ext cx="4764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ULOQ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5A07A29-F387-49CF-949A-AE8BBD4F27D1}"/>
              </a:ext>
            </a:extLst>
          </p:cNvPr>
          <p:cNvSpPr txBox="1"/>
          <p:nvPr/>
        </p:nvSpPr>
        <p:spPr>
          <a:xfrm>
            <a:off x="5909137" y="6313357"/>
            <a:ext cx="3593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" panose="020B0604020202020204" pitchFamily="34" charset="0"/>
                <a:cs typeface="Arial" panose="020B0604020202020204" pitchFamily="34" charset="0"/>
              </a:rPr>
              <a:t>n=4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6D36D2E-BC39-4B48-AE8F-0650BFC7B5CA}"/>
              </a:ext>
            </a:extLst>
          </p:cNvPr>
          <p:cNvCxnSpPr/>
          <p:nvPr/>
        </p:nvCxnSpPr>
        <p:spPr>
          <a:xfrm flipH="1">
            <a:off x="5754237" y="6425062"/>
            <a:ext cx="218172" cy="0"/>
          </a:xfrm>
          <a:prstGeom prst="straightConnector1">
            <a:avLst/>
          </a:prstGeom>
          <a:ln w="12700">
            <a:solidFill>
              <a:schemeClr val="tx1"/>
            </a:solidFill>
            <a:headEnd w="sm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EAC2CD7-5B8E-4D99-8013-C41708B8CC00}"/>
              </a:ext>
            </a:extLst>
          </p:cNvPr>
          <p:cNvSpPr txBox="1"/>
          <p:nvPr/>
        </p:nvSpPr>
        <p:spPr>
          <a:xfrm>
            <a:off x="510139" y="7229037"/>
            <a:ext cx="58906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 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HBV DNA (top), HBV RNA (middle) and </a:t>
            </a:r>
            <a:r>
              <a:rPr lang="en-CA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HBcrAg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 dynamics (bottom) in participants experiencing viral rebound (n=11) during follow-up.  Individual participant responses during the first 48 weeks of therapy (left), during 48 weeks of NAP combination therapy (middle) and during 48 weeks of treatment free follow-up (right) are provided. Treatment paradigms are indicated at the top. HBV DNA responses were previously published</a:t>
            </a:r>
            <a:r>
              <a:rPr lang="en-CA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CA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E940D4-D104-453A-AF76-37700004C9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878"/>
          <a:stretch/>
        </p:blipFill>
        <p:spPr>
          <a:xfrm>
            <a:off x="515393" y="1052003"/>
            <a:ext cx="2305507" cy="189332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1BA64A-A7D0-4D94-92D3-14BC7B4F4C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744" b="17460"/>
          <a:stretch/>
        </p:blipFill>
        <p:spPr>
          <a:xfrm>
            <a:off x="4235117" y="1042377"/>
            <a:ext cx="1665869" cy="1902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C86450-F2ED-4B5C-83B7-A764FCE7A6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43" b="17878"/>
          <a:stretch/>
        </p:blipFill>
        <p:spPr>
          <a:xfrm>
            <a:off x="2723950" y="1042378"/>
            <a:ext cx="1655786" cy="18933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DDC045E-C937-4CB6-AA36-04346D4D14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7878"/>
          <a:stretch/>
        </p:blipFill>
        <p:spPr>
          <a:xfrm>
            <a:off x="497105" y="2900053"/>
            <a:ext cx="2334768" cy="1893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54962F-A13F-41A3-913E-01A108FDB7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579" b="18295"/>
          <a:stretch/>
        </p:blipFill>
        <p:spPr>
          <a:xfrm>
            <a:off x="4235116" y="2890428"/>
            <a:ext cx="1646619" cy="18837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CA940E-318A-4CB4-AFE3-50148068BD4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8996" b="17878"/>
          <a:stretch/>
        </p:blipFill>
        <p:spPr>
          <a:xfrm>
            <a:off x="2723949" y="2890428"/>
            <a:ext cx="1636993" cy="189332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E5DA4B-1E60-452F-A7A3-BAB24B6C8E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6144" y="4748103"/>
            <a:ext cx="2305507" cy="23055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5E921C-9E4B-49F7-AB35-7BE2B0D31DF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8161"/>
          <a:stretch/>
        </p:blipFill>
        <p:spPr>
          <a:xfrm>
            <a:off x="4225491" y="4748104"/>
            <a:ext cx="1656244" cy="230550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E074EF-A8E3-4AA2-BE7F-722A6A8B698E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28978"/>
          <a:stretch/>
        </p:blipFill>
        <p:spPr>
          <a:xfrm>
            <a:off x="2723948" y="4748103"/>
            <a:ext cx="1636535" cy="2305507"/>
          </a:xfrm>
          <a:prstGeom prst="rect">
            <a:avLst/>
          </a:prstGeom>
        </p:spPr>
      </p:pic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CF99951F-6BF4-4ABE-95DA-4FFB087042F7}"/>
              </a:ext>
            </a:extLst>
          </p:cNvPr>
          <p:cNvCxnSpPr>
            <a:cxnSpLocks/>
          </p:cNvCxnSpPr>
          <p:nvPr/>
        </p:nvCxnSpPr>
        <p:spPr>
          <a:xfrm>
            <a:off x="1302024" y="1100359"/>
            <a:ext cx="124922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DBA8CF13-4C37-4911-AC08-54CB0D534965}"/>
              </a:ext>
            </a:extLst>
          </p:cNvPr>
          <p:cNvSpPr txBox="1"/>
          <p:nvPr/>
        </p:nvSpPr>
        <p:spPr>
          <a:xfrm>
            <a:off x="1193799" y="907278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11 TDF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0CCB827-6910-4563-98F8-ABB502D8FEF6}"/>
              </a:ext>
            </a:extLst>
          </p:cNvPr>
          <p:cNvCxnSpPr>
            <a:cxnSpLocks/>
          </p:cNvCxnSpPr>
          <p:nvPr/>
        </p:nvCxnSpPr>
        <p:spPr>
          <a:xfrm>
            <a:off x="1921079" y="991214"/>
            <a:ext cx="6301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711786C-D2F7-4B3D-A84A-254254A045F4}"/>
              </a:ext>
            </a:extLst>
          </p:cNvPr>
          <p:cNvSpPr txBox="1"/>
          <p:nvPr/>
        </p:nvSpPr>
        <p:spPr>
          <a:xfrm>
            <a:off x="1829533" y="807030"/>
            <a:ext cx="53091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8 pegIFN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B0DF7C5-D999-474E-93C4-8F7F343DAA6C}"/>
              </a:ext>
            </a:extLst>
          </p:cNvPr>
          <p:cNvSpPr txBox="1"/>
          <p:nvPr/>
        </p:nvSpPr>
        <p:spPr>
          <a:xfrm>
            <a:off x="1829532" y="644838"/>
            <a:ext cx="77777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3 pegIFN+ NAP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14F3257-B7DF-4039-9E9B-F71163FC1D13}"/>
              </a:ext>
            </a:extLst>
          </p:cNvPr>
          <p:cNvSpPr txBox="1"/>
          <p:nvPr/>
        </p:nvSpPr>
        <p:spPr>
          <a:xfrm>
            <a:off x="2691411" y="804910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4 TDF + pegIFN + REP 2139-Mg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5F383E5-1955-43D2-8C5B-A01CED2CEE28}"/>
              </a:ext>
            </a:extLst>
          </p:cNvPr>
          <p:cNvSpPr txBox="1"/>
          <p:nvPr/>
        </p:nvSpPr>
        <p:spPr>
          <a:xfrm>
            <a:off x="4210792" y="780279"/>
            <a:ext cx="65594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Post therapy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57FEC7A8-579E-43EE-8DC0-EAC5C65936A8}"/>
              </a:ext>
            </a:extLst>
          </p:cNvPr>
          <p:cNvSpPr txBox="1"/>
          <p:nvPr/>
        </p:nvSpPr>
        <p:spPr>
          <a:xfrm>
            <a:off x="2691271" y="920112"/>
            <a:ext cx="14173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7 TDF + pegIFN + REP 2165-Mg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CD526FD-D3C4-4233-B068-E3FC8873084D}"/>
              </a:ext>
            </a:extLst>
          </p:cNvPr>
          <p:cNvSpPr txBox="1"/>
          <p:nvPr/>
        </p:nvSpPr>
        <p:spPr>
          <a:xfrm>
            <a:off x="4204278" y="907796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800" dirty="0">
                <a:latin typeface="Arial Narrow" panose="020B0606020202030204" pitchFamily="34" charset="0"/>
                <a:cs typeface="Arial" panose="020B0604020202020204" pitchFamily="34" charset="0"/>
              </a:rPr>
              <a:t>11 with HBV DNA &gt; 2000 IU/mL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DCC3FBC-9DA5-4A69-A759-B1ED9F986B79}"/>
              </a:ext>
            </a:extLst>
          </p:cNvPr>
          <p:cNvCxnSpPr>
            <a:cxnSpLocks/>
          </p:cNvCxnSpPr>
          <p:nvPr/>
        </p:nvCxnSpPr>
        <p:spPr>
          <a:xfrm>
            <a:off x="1921079" y="834196"/>
            <a:ext cx="6301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B380DA5-3757-4538-B60A-9D32495699DD}"/>
              </a:ext>
            </a:extLst>
          </p:cNvPr>
          <p:cNvCxnSpPr>
            <a:cxnSpLocks/>
          </p:cNvCxnSpPr>
          <p:nvPr/>
        </p:nvCxnSpPr>
        <p:spPr>
          <a:xfrm>
            <a:off x="2789078" y="1100359"/>
            <a:ext cx="1307719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4D83FC81-2CDE-4A80-B2DA-7A8B881E432B}"/>
              </a:ext>
            </a:extLst>
          </p:cNvPr>
          <p:cNvCxnSpPr>
            <a:cxnSpLocks/>
          </p:cNvCxnSpPr>
          <p:nvPr/>
        </p:nvCxnSpPr>
        <p:spPr>
          <a:xfrm>
            <a:off x="4300763" y="1100359"/>
            <a:ext cx="136313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D8D2A6F-D872-4E67-98B0-0CE62422E653}"/>
              </a:ext>
            </a:extLst>
          </p:cNvPr>
          <p:cNvSpPr txBox="1"/>
          <p:nvPr/>
        </p:nvSpPr>
        <p:spPr>
          <a:xfrm>
            <a:off x="529388" y="8312599"/>
            <a:ext cx="583291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 Bazinet M, Pantea V,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Placinta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G, et al. Safety and Efficacy of 48 Weeks REP 2139 or REP 2165, Tenofovir Disoproxil, and Pegylated Interferon Alfa-2a in Patients With Chronic HBV Infection Naive to </a:t>
            </a:r>
            <a:r>
              <a:rPr kumimoji="0" lang="en-US" sz="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Nucleos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(t)ide Therapy. Gastroenterology 2020.;158: 2180-2194.</a:t>
            </a:r>
          </a:p>
        </p:txBody>
      </p:sp>
    </p:spTree>
    <p:extLst>
      <p:ext uri="{BB962C8B-B14F-4D97-AF65-F5344CB8AC3E}">
        <p14:creationId xmlns:p14="http://schemas.microsoft.com/office/powerpoint/2010/main" val="4264934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034A46D-90C8-48C8-B0A6-26C45B0412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054810"/>
              </p:ext>
            </p:extLst>
          </p:nvPr>
        </p:nvGraphicFramePr>
        <p:xfrm>
          <a:off x="452237" y="1058780"/>
          <a:ext cx="5915025" cy="28761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70685">
                  <a:extLst>
                    <a:ext uri="{9D8B030D-6E8A-4147-A177-3AD203B41FA5}">
                      <a16:colId xmlns:a16="http://schemas.microsoft.com/office/drawing/2014/main" val="34644150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2884386859"/>
                    </a:ext>
                  </a:extLst>
                </a:gridCol>
                <a:gridCol w="885525">
                  <a:extLst>
                    <a:ext uri="{9D8B030D-6E8A-4147-A177-3AD203B41FA5}">
                      <a16:colId xmlns:a16="http://schemas.microsoft.com/office/drawing/2014/main" val="3871100891"/>
                    </a:ext>
                  </a:extLst>
                </a:gridCol>
                <a:gridCol w="856648">
                  <a:extLst>
                    <a:ext uri="{9D8B030D-6E8A-4147-A177-3AD203B41FA5}">
                      <a16:colId xmlns:a16="http://schemas.microsoft.com/office/drawing/2014/main" val="3177642163"/>
                    </a:ext>
                  </a:extLst>
                </a:gridCol>
                <a:gridCol w="760396">
                  <a:extLst>
                    <a:ext uri="{9D8B030D-6E8A-4147-A177-3AD203B41FA5}">
                      <a16:colId xmlns:a16="http://schemas.microsoft.com/office/drawing/2014/main" val="3951175545"/>
                    </a:ext>
                  </a:extLst>
                </a:gridCol>
                <a:gridCol w="794235">
                  <a:extLst>
                    <a:ext uri="{9D8B030D-6E8A-4147-A177-3AD203B41FA5}">
                      <a16:colId xmlns:a16="http://schemas.microsoft.com/office/drawing/2014/main" val="4291107928"/>
                    </a:ext>
                  </a:extLst>
                </a:gridCol>
              </a:tblGrid>
              <a:tr h="17960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 therapy milestone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Specificity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PPV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NPV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extLst>
                  <a:ext uri="{0D108BD9-81ED-4DB2-BD59-A6C34878D82A}">
                    <a16:rowId xmlns:a16="http://schemas.microsoft.com/office/drawing/2014/main" val="3720647195"/>
                  </a:ext>
                </a:extLst>
              </a:tr>
              <a:tr h="18580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HBsAg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06011299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0.05 IU/mL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1703267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0.005 IU/mL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61.1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4190666"/>
                  </a:ext>
                </a:extLst>
              </a:tr>
              <a:tr h="18580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Anti-HBs 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7079285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16524097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59869168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3875578"/>
                  </a:ext>
                </a:extLst>
              </a:tr>
              <a:tr h="1858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DNA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8418116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TND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8995367"/>
                  </a:ext>
                </a:extLst>
              </a:tr>
              <a:tr h="1858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91619726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TND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42519720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HBcrAg 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72142097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 &lt;LLOQ + HBcrAg 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53053830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 TND + </a:t>
                      </a:r>
                      <a:r>
                        <a:rPr lang="en-CA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HBcrAg</a:t>
                      </a: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&lt; LLOQ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7530077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2AA2EC5-22AA-4762-A750-8A6533053E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205118"/>
              </p:ext>
            </p:extLst>
          </p:nvPr>
        </p:nvGraphicFramePr>
        <p:xfrm>
          <a:off x="452237" y="5111015"/>
          <a:ext cx="5915025" cy="287616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70685">
                  <a:extLst>
                    <a:ext uri="{9D8B030D-6E8A-4147-A177-3AD203B41FA5}">
                      <a16:colId xmlns:a16="http://schemas.microsoft.com/office/drawing/2014/main" val="34644150"/>
                    </a:ext>
                  </a:extLst>
                </a:gridCol>
                <a:gridCol w="1347536">
                  <a:extLst>
                    <a:ext uri="{9D8B030D-6E8A-4147-A177-3AD203B41FA5}">
                      <a16:colId xmlns:a16="http://schemas.microsoft.com/office/drawing/2014/main" val="2884386859"/>
                    </a:ext>
                  </a:extLst>
                </a:gridCol>
                <a:gridCol w="885525">
                  <a:extLst>
                    <a:ext uri="{9D8B030D-6E8A-4147-A177-3AD203B41FA5}">
                      <a16:colId xmlns:a16="http://schemas.microsoft.com/office/drawing/2014/main" val="3871100891"/>
                    </a:ext>
                  </a:extLst>
                </a:gridCol>
                <a:gridCol w="856648">
                  <a:extLst>
                    <a:ext uri="{9D8B030D-6E8A-4147-A177-3AD203B41FA5}">
                      <a16:colId xmlns:a16="http://schemas.microsoft.com/office/drawing/2014/main" val="3177642163"/>
                    </a:ext>
                  </a:extLst>
                </a:gridCol>
                <a:gridCol w="760396">
                  <a:extLst>
                    <a:ext uri="{9D8B030D-6E8A-4147-A177-3AD203B41FA5}">
                      <a16:colId xmlns:a16="http://schemas.microsoft.com/office/drawing/2014/main" val="3951175545"/>
                    </a:ext>
                  </a:extLst>
                </a:gridCol>
                <a:gridCol w="794235">
                  <a:extLst>
                    <a:ext uri="{9D8B030D-6E8A-4147-A177-3AD203B41FA5}">
                      <a16:colId xmlns:a16="http://schemas.microsoft.com/office/drawing/2014/main" val="4291107928"/>
                    </a:ext>
                  </a:extLst>
                </a:gridCol>
              </a:tblGrid>
              <a:tr h="17960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On therapy milestone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Sensitivity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Specificity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PPV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NPV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extLst>
                  <a:ext uri="{0D108BD9-81ED-4DB2-BD59-A6C34878D82A}">
                    <a16:rowId xmlns:a16="http://schemas.microsoft.com/office/drawing/2014/main" val="3720647195"/>
                  </a:ext>
                </a:extLst>
              </a:tr>
              <a:tr h="185800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HBsAg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 IU/mL</a:t>
                      </a:r>
                      <a:endParaRPr lang="en-CA" sz="1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06011299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0.05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31703267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0.005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54190666"/>
                  </a:ext>
                </a:extLst>
              </a:tr>
              <a:tr h="18580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Anti-HBs 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7079285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6524097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9869168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10000 IU/mL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23875578"/>
                  </a:ext>
                </a:extLst>
              </a:tr>
              <a:tr h="1858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DNA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85.7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418116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TND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73.3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8995367"/>
                  </a:ext>
                </a:extLst>
              </a:tr>
              <a:tr h="1858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1619726"/>
                  </a:ext>
                </a:extLst>
              </a:tr>
              <a:tr h="185800">
                <a:tc v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TND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2519720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HBcrAg 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72142097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 &lt;LLOQ + HBcrAg 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3053830"/>
                  </a:ext>
                </a:extLst>
              </a:tr>
              <a:tr h="185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CA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HBV RNA TND + HBcrAg &lt; LLOQ</a:t>
                      </a:r>
                      <a:endParaRPr lang="en-CA" sz="1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62" marR="68462" marT="0" marB="0" anchor="ctr"/>
                </a:tc>
                <a:tc hMerge="1">
                  <a:txBody>
                    <a:bodyPr/>
                    <a:lstStyle/>
                    <a:p>
                      <a:endParaRPr lang="en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753007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424657F-EF36-4554-B125-A21D5E88E565}"/>
              </a:ext>
            </a:extLst>
          </p:cNvPr>
          <p:cNvSpPr txBox="1"/>
          <p:nvPr/>
        </p:nvSpPr>
        <p:spPr>
          <a:xfrm>
            <a:off x="406666" y="637505"/>
            <a:ext cx="6128887" cy="319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CA" sz="1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S1.  </a:t>
            </a:r>
            <a:r>
              <a:rPr lang="en-CA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Predictive ability of on-therapy virologic milestones for virologic </a:t>
            </a:r>
            <a:r>
              <a:rPr lang="en-CA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control </a:t>
            </a:r>
            <a:r>
              <a:rPr lang="en-CA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REP 401 study</a:t>
            </a:r>
            <a:endParaRPr lang="en-C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874B6F-AB97-4069-A360-979CEC22C7A5}"/>
              </a:ext>
            </a:extLst>
          </p:cNvPr>
          <p:cNvSpPr txBox="1"/>
          <p:nvPr/>
        </p:nvSpPr>
        <p:spPr>
          <a:xfrm>
            <a:off x="406666" y="4689740"/>
            <a:ext cx="6128887" cy="3191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en-CA" sz="11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Table S2.  </a:t>
            </a:r>
            <a:r>
              <a:rPr lang="en-CA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Predictive ability of on-therapy virologic milestones for viral </a:t>
            </a:r>
            <a:r>
              <a:rPr lang="en-CA" sz="11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rebound </a:t>
            </a:r>
            <a:r>
              <a:rPr lang="en-CA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the REP 401 study</a:t>
            </a:r>
            <a:endParaRPr lang="en-CA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70831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13412</TotalTime>
  <Words>821</Words>
  <Application>Microsoft Office PowerPoint</Application>
  <PresentationFormat>Letter Paper (8.5x11 in)</PresentationFormat>
  <Paragraphs>210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Vaillant</dc:creator>
  <cp:lastModifiedBy>Andrew Vaillant</cp:lastModifiedBy>
  <cp:revision>157</cp:revision>
  <dcterms:created xsi:type="dcterms:W3CDTF">2020-04-13T22:39:10Z</dcterms:created>
  <dcterms:modified xsi:type="dcterms:W3CDTF">2020-12-31T19:55:19Z</dcterms:modified>
</cp:coreProperties>
</file>