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24"/>
    <a:srgbClr val="267F4C"/>
    <a:srgbClr val="006F22"/>
    <a:srgbClr val="D7EFD5"/>
    <a:srgbClr val="F07200"/>
    <a:srgbClr val="FFE5CE"/>
    <a:srgbClr val="F0720A"/>
    <a:srgbClr val="00682D"/>
    <a:srgbClr val="EC008C"/>
    <a:srgbClr val="D816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5" autoAdjust="0"/>
    <p:restoredTop sz="94628" autoAdjust="0"/>
  </p:normalViewPr>
  <p:slideViewPr>
    <p:cSldViewPr>
      <p:cViewPr varScale="1">
        <p:scale>
          <a:sx n="95" d="100"/>
          <a:sy n="95" d="100"/>
        </p:scale>
        <p:origin x="66" y="294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ummary Slide">
    <p:spTree>
      <p:nvGrpSpPr>
        <p:cNvPr id="1" name=""/>
        <p:cNvGrpSpPr/>
        <p:nvPr/>
      </p:nvGrpSpPr>
      <p:grpSpPr>
        <a:xfrm>
          <a:off x="0" y="0"/>
          <a:ext cx="0" cy="0"/>
          <a:chOff x="0" y="0"/>
          <a:chExt cx="0" cy="0"/>
        </a:xfrm>
      </p:grpSpPr>
      <p:sp>
        <p:nvSpPr>
          <p:cNvPr id="13" name="Content Placeholder 2"/>
          <p:cNvSpPr>
            <a:spLocks noGrp="1"/>
          </p:cNvSpPr>
          <p:nvPr>
            <p:ph idx="1"/>
          </p:nvPr>
        </p:nvSpPr>
        <p:spPr>
          <a:xfrm>
            <a:off x="228600" y="990600"/>
            <a:ext cx="8686800" cy="5135563"/>
          </a:xfrm>
          <a:prstGeom prst="rect">
            <a:avLst/>
          </a:prstGeom>
        </p:spPr>
        <p:txBody>
          <a:bodyPr/>
          <a:lstStyle>
            <a:lvl1pPr>
              <a:buClr>
                <a:srgbClr val="006F22"/>
              </a:buClr>
              <a:defRPr/>
            </a:lvl1pPr>
            <a:lvl2pPr>
              <a:buClr>
                <a:srgbClr val="006F22"/>
              </a:buClr>
              <a:defRPr/>
            </a:lvl2pPr>
            <a:lvl3pPr>
              <a:buClr>
                <a:srgbClr val="006F22"/>
              </a:buClr>
              <a:defRPr/>
            </a:lvl3pPr>
            <a:lvl4pPr>
              <a:buClr>
                <a:srgbClr val="006F22"/>
              </a:buClr>
              <a:defRPr/>
            </a:lvl4pPr>
            <a:lvl5pPr>
              <a:buClr>
                <a:srgbClr val="006F22"/>
              </a:buCl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ubtitle 2"/>
          <p:cNvSpPr>
            <a:spLocks noGrp="1"/>
          </p:cNvSpPr>
          <p:nvPr>
            <p:ph type="subTitle" idx="10" hasCustomPrompt="1"/>
          </p:nvPr>
        </p:nvSpPr>
        <p:spPr>
          <a:xfrm>
            <a:off x="1981200" y="6526304"/>
            <a:ext cx="7104530" cy="331695"/>
          </a:xfrm>
          <a:prstGeom prst="rect">
            <a:avLst/>
          </a:prstGeom>
        </p:spPr>
        <p:txBody>
          <a:bodyPr/>
          <a:lstStyle>
            <a:lvl1pPr marL="0" indent="0" algn="r">
              <a:buNone/>
              <a:defRPr sz="11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[Surname Initial], et al. </a:t>
            </a:r>
            <a:r>
              <a:rPr lang="en-US" dirty="0" err="1" smtClean="0"/>
              <a:t>Adv</a:t>
            </a:r>
            <a:r>
              <a:rPr lang="en-US" dirty="0" smtClean="0"/>
              <a:t> </a:t>
            </a:r>
            <a:r>
              <a:rPr lang="en-US" dirty="0" err="1" smtClean="0"/>
              <a:t>Ther</a:t>
            </a:r>
            <a:r>
              <a:rPr lang="en-US" dirty="0" smtClean="0"/>
              <a:t>. [YEAR]. [INSERT DOI]</a:t>
            </a:r>
            <a:endParaRPr lang="en-US" dirty="0"/>
          </a:p>
        </p:txBody>
      </p:sp>
      <p:pic>
        <p:nvPicPr>
          <p:cNvPr id="7" name="Picture 6" descr="Adis_white.png"/>
          <p:cNvPicPr>
            <a:picLocks noChangeAspect="1"/>
          </p:cNvPicPr>
          <p:nvPr userDrawn="1"/>
        </p:nvPicPr>
        <p:blipFill>
          <a:blip r:embed="rId2" cstate="print"/>
          <a:stretch>
            <a:fillRect/>
          </a:stretch>
        </p:blipFill>
        <p:spPr>
          <a:xfrm>
            <a:off x="152400" y="6574464"/>
            <a:ext cx="653742" cy="182865"/>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6477000"/>
            <a:ext cx="9144000" cy="381000"/>
          </a:xfrm>
          <a:prstGeom prst="rect">
            <a:avLst/>
          </a:prstGeom>
          <a:solidFill>
            <a:srgbClr val="006F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1" name="Rectangle 10"/>
          <p:cNvSpPr/>
          <p:nvPr userDrawn="1"/>
        </p:nvSpPr>
        <p:spPr>
          <a:xfrm>
            <a:off x="0" y="6431280"/>
            <a:ext cx="9144000" cy="45720"/>
          </a:xfrm>
          <a:prstGeom prst="rect">
            <a:avLst/>
          </a:prstGeom>
          <a:solidFill>
            <a:srgbClr val="267F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nvGrpSpPr>
          <p:cNvPr id="4" name="Group 3"/>
          <p:cNvGrpSpPr/>
          <p:nvPr userDrawn="1"/>
        </p:nvGrpSpPr>
        <p:grpSpPr>
          <a:xfrm>
            <a:off x="0" y="0"/>
            <a:ext cx="9144000" cy="771525"/>
            <a:chOff x="0" y="0"/>
            <a:chExt cx="9144000" cy="771525"/>
          </a:xfrm>
        </p:grpSpPr>
        <p:sp>
          <p:nvSpPr>
            <p:cNvPr id="3" name="Rectangle 2"/>
            <p:cNvSpPr/>
            <p:nvPr userDrawn="1"/>
          </p:nvSpPr>
          <p:spPr>
            <a:xfrm>
              <a:off x="0" y="0"/>
              <a:ext cx="9144000" cy="771525"/>
            </a:xfrm>
            <a:prstGeom prst="rect">
              <a:avLst/>
            </a:prstGeom>
            <a:solidFill>
              <a:srgbClr val="006F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userDrawn="1"/>
          </p:nvPicPr>
          <p:blipFill rotWithShape="1">
            <a:blip r:embed="rId3" cstate="print">
              <a:extLst>
                <a:ext uri="{28A0092B-C50C-407E-A947-70E740481C1C}">
                  <a14:useLocalDpi xmlns:a14="http://schemas.microsoft.com/office/drawing/2010/main" val="0"/>
                </a:ext>
              </a:extLst>
            </a:blip>
            <a:srcRect l="35944" t="16769" b="76302"/>
            <a:stretch/>
          </p:blipFill>
          <p:spPr>
            <a:xfrm>
              <a:off x="0" y="99844"/>
              <a:ext cx="3861250" cy="582626"/>
            </a:xfrm>
            <a:prstGeom prst="rect">
              <a:avLst/>
            </a:prstGeom>
          </p:spPr>
        </p:pic>
      </p:grpSp>
      <p:grpSp>
        <p:nvGrpSpPr>
          <p:cNvPr id="7" name="Group 6"/>
          <p:cNvGrpSpPr/>
          <p:nvPr userDrawn="1"/>
        </p:nvGrpSpPr>
        <p:grpSpPr>
          <a:xfrm>
            <a:off x="7692828" y="82306"/>
            <a:ext cx="1451172" cy="600164"/>
            <a:chOff x="7692828" y="52920"/>
            <a:chExt cx="1451172" cy="697407"/>
          </a:xfrm>
          <a:effectLst>
            <a:outerShdw blurRad="50800" dist="38100" dir="5400000" algn="ctr" rotWithShape="0">
              <a:schemeClr val="tx1">
                <a:alpha val="40000"/>
              </a:schemeClr>
            </a:outerShdw>
          </a:effectLst>
        </p:grpSpPr>
        <p:sp>
          <p:nvSpPr>
            <p:cNvPr id="9" name="Rectangle 8"/>
            <p:cNvSpPr/>
            <p:nvPr/>
          </p:nvSpPr>
          <p:spPr>
            <a:xfrm>
              <a:off x="7696200" y="116775"/>
              <a:ext cx="1447800" cy="620967"/>
            </a:xfrm>
            <a:prstGeom prst="rect">
              <a:avLst/>
            </a:prstGeom>
            <a:solidFill>
              <a:srgbClr val="267F4C"/>
            </a:solidFill>
            <a:ln>
              <a:solidFill>
                <a:srgbClr val="267F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7692828" y="52920"/>
              <a:ext cx="1445061" cy="697407"/>
            </a:xfrm>
            <a:prstGeom prst="rect">
              <a:avLst/>
            </a:prstGeom>
            <a:noFill/>
            <a:effectLst/>
          </p:spPr>
          <p:txBody>
            <a:bodyPr wrap="square" rtlCol="0">
              <a:spAutoFit/>
            </a:bodyPr>
            <a:lstStyle/>
            <a:p>
              <a:pPr algn="ctr"/>
              <a:r>
                <a:rPr lang="en-GB" sz="1100" b="0" dirty="0" smtClean="0">
                  <a:solidFill>
                    <a:schemeClr val="bg1"/>
                  </a:solidFill>
                  <a:latin typeface="Trebuchet MS" panose="020B0603020202020204" pitchFamily="34" charset="0"/>
                </a:rPr>
                <a:t>PEER-REVIEWED</a:t>
              </a:r>
            </a:p>
            <a:p>
              <a:pPr algn="ctr"/>
              <a:r>
                <a:rPr lang="en-GB" sz="1100" b="0" dirty="0" smtClean="0">
                  <a:solidFill>
                    <a:schemeClr val="bg1"/>
                  </a:solidFill>
                  <a:latin typeface="Trebuchet MS" panose="020B0603020202020204" pitchFamily="34" charset="0"/>
                </a:rPr>
                <a:t>PLAIN</a:t>
              </a:r>
              <a:r>
                <a:rPr lang="en-GB" sz="1100" b="0" baseline="0" dirty="0" smtClean="0">
                  <a:solidFill>
                    <a:schemeClr val="bg1"/>
                  </a:solidFill>
                  <a:latin typeface="Trebuchet MS" panose="020B0603020202020204" pitchFamily="34" charset="0"/>
                </a:rPr>
                <a:t> LANGUAGE SUMMARY</a:t>
              </a:r>
              <a:endParaRPr lang="en-GB" sz="1100" b="0" dirty="0">
                <a:solidFill>
                  <a:schemeClr val="bg1"/>
                </a:solidFill>
                <a:latin typeface="Trebuchet MS" panose="020B0603020202020204" pitchFamily="34" charset="0"/>
              </a:endParaRPr>
            </a:p>
          </p:txBody>
        </p:sp>
      </p:grpSp>
    </p:spTree>
  </p:cSld>
  <p:clrMap bg1="lt1" tx1="dk1" bg2="lt2" tx2="dk2" accent1="accent1" accent2="accent2" accent3="accent3" accent4="accent4" accent5="accent5" accent6="accent6" hlink="hlink" folHlink="folHlink"/>
  <p:sldLayoutIdLst>
    <p:sldLayoutId id="2147483653" r:id="rId1"/>
  </p:sldLayoutIdLst>
  <p:timing>
    <p:tnLst>
      <p:par>
        <p:cTn id="1" dur="indefinite" restart="never" nodeType="tmRoot"/>
      </p:par>
    </p:tnLst>
  </p:timing>
  <p:txStyles>
    <p:titleStyle>
      <a:lvl1pPr algn="r" defTabSz="914400" rtl="0" eaLnBrk="1" latinLnBrk="0" hangingPunct="1">
        <a:spcBef>
          <a:spcPct val="0"/>
        </a:spcBef>
        <a:buNone/>
        <a:defRPr sz="1200" kern="1200">
          <a:solidFill>
            <a:schemeClr val="bg1"/>
          </a:solidFill>
          <a:latin typeface="Trebuchet MS" pitchFamily="34" charset="0"/>
          <a:ea typeface="+mj-ea"/>
          <a:cs typeface="+mj-cs"/>
        </a:defRPr>
      </a:lvl1pPr>
    </p:titleStyle>
    <p:bodyStyle>
      <a:lvl1pPr marL="342900" indent="-342900" algn="l" defTabSz="914400" rtl="0" eaLnBrk="1" latinLnBrk="0" hangingPunct="1">
        <a:spcBef>
          <a:spcPct val="20000"/>
        </a:spcBef>
        <a:buClr>
          <a:srgbClr val="92D050"/>
        </a:buClr>
        <a:buFont typeface="Arial" pitchFamily="34" charset="0"/>
        <a:buChar char="•"/>
        <a:defRPr sz="2000" kern="1200">
          <a:solidFill>
            <a:schemeClr val="tx1">
              <a:lumMod val="65000"/>
              <a:lumOff val="35000"/>
            </a:schemeClr>
          </a:solidFill>
          <a:latin typeface="Trebuchet MS" pitchFamily="34" charset="0"/>
          <a:ea typeface="+mn-ea"/>
          <a:cs typeface="+mn-cs"/>
        </a:defRPr>
      </a:lvl1pPr>
      <a:lvl2pPr marL="742950" indent="-285750" algn="l" defTabSz="914400" rtl="0" eaLnBrk="1" latinLnBrk="0" hangingPunct="1">
        <a:spcBef>
          <a:spcPct val="20000"/>
        </a:spcBef>
        <a:buClr>
          <a:srgbClr val="92D050"/>
        </a:buClr>
        <a:buFont typeface="Arial" pitchFamily="34" charset="0"/>
        <a:buChar char="–"/>
        <a:defRPr sz="1800" kern="1200">
          <a:solidFill>
            <a:schemeClr val="tx1">
              <a:lumMod val="65000"/>
              <a:lumOff val="35000"/>
            </a:schemeClr>
          </a:solidFill>
          <a:latin typeface="Trebuchet MS" pitchFamily="34" charset="0"/>
          <a:ea typeface="+mn-ea"/>
          <a:cs typeface="+mn-cs"/>
        </a:defRPr>
      </a:lvl2pPr>
      <a:lvl3pPr marL="1143000" indent="-228600" algn="l" defTabSz="914400" rtl="0" eaLnBrk="1" latinLnBrk="0" hangingPunct="1">
        <a:spcBef>
          <a:spcPct val="20000"/>
        </a:spcBef>
        <a:buClr>
          <a:srgbClr val="92D050"/>
        </a:buClr>
        <a:buFont typeface="Arial" pitchFamily="34" charset="0"/>
        <a:buChar char="•"/>
        <a:defRPr sz="1600" kern="1200">
          <a:solidFill>
            <a:schemeClr val="tx1">
              <a:lumMod val="65000"/>
              <a:lumOff val="35000"/>
            </a:schemeClr>
          </a:solidFill>
          <a:latin typeface="Trebuchet MS" pitchFamily="34" charset="0"/>
          <a:ea typeface="+mn-ea"/>
          <a:cs typeface="+mn-cs"/>
        </a:defRPr>
      </a:lvl3pPr>
      <a:lvl4pPr marL="1600200" indent="-228600" algn="l" defTabSz="914400" rtl="0" eaLnBrk="1" latinLnBrk="0" hangingPunct="1">
        <a:spcBef>
          <a:spcPct val="20000"/>
        </a:spcBef>
        <a:buClr>
          <a:srgbClr val="92D050"/>
        </a:buClr>
        <a:buFont typeface="Arial" pitchFamily="34" charset="0"/>
        <a:buChar char="–"/>
        <a:defRPr sz="1400" kern="1200">
          <a:solidFill>
            <a:schemeClr val="tx1">
              <a:lumMod val="65000"/>
              <a:lumOff val="35000"/>
            </a:schemeClr>
          </a:solidFill>
          <a:latin typeface="Trebuchet MS" pitchFamily="34" charset="0"/>
          <a:ea typeface="+mn-ea"/>
          <a:cs typeface="+mn-cs"/>
        </a:defRPr>
      </a:lvl4pPr>
      <a:lvl5pPr marL="2057400" indent="-228600" algn="l" defTabSz="914400" rtl="0" eaLnBrk="1" latinLnBrk="0" hangingPunct="1">
        <a:spcBef>
          <a:spcPct val="20000"/>
        </a:spcBef>
        <a:buClr>
          <a:srgbClr val="92D050"/>
        </a:buClr>
        <a:buFont typeface="Arial" pitchFamily="34" charset="0"/>
        <a:buChar char="»"/>
        <a:defRPr sz="1200" kern="1200">
          <a:solidFill>
            <a:schemeClr val="tx1">
              <a:lumMod val="65000"/>
              <a:lumOff val="35000"/>
            </a:schemeClr>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434" y="1828800"/>
            <a:ext cx="2971800" cy="4114800"/>
          </a:xfrm>
          <a:prstGeom prst="roundRect">
            <a:avLst>
              <a:gd name="adj" fmla="val 5706"/>
            </a:avLst>
          </a:prstGeom>
          <a:ln w="28575">
            <a:solidFill>
              <a:srgbClr val="006F24"/>
            </a:solidFill>
          </a:ln>
        </p:spPr>
        <p:txBody>
          <a:bodyPr/>
          <a:lstStyle/>
          <a:p>
            <a:pPr marL="0" indent="0">
              <a:buNone/>
            </a:pPr>
            <a:r>
              <a:rPr lang="en-GB" sz="1600" b="1" dirty="0" smtClean="0">
                <a:solidFill>
                  <a:srgbClr val="006F22"/>
                </a:solidFill>
              </a:rPr>
              <a:t>Key Points</a:t>
            </a:r>
          </a:p>
          <a:p>
            <a:r>
              <a:rPr lang="en-NZ" sz="1400" b="1" dirty="0">
                <a:solidFill>
                  <a:schemeClr val="tx1">
                    <a:lumMod val="75000"/>
                    <a:lumOff val="25000"/>
                  </a:schemeClr>
                </a:solidFill>
              </a:rPr>
              <a:t>A recombinant human monoclonal </a:t>
            </a:r>
            <a:r>
              <a:rPr lang="en-NZ" sz="1400" b="1" dirty="0" smtClean="0">
                <a:solidFill>
                  <a:schemeClr val="tx1">
                    <a:lumMod val="75000"/>
                    <a:lumOff val="25000"/>
                  </a:schemeClr>
                </a:solidFill>
              </a:rPr>
              <a:t>antibody being </a:t>
            </a:r>
            <a:r>
              <a:rPr lang="en-NZ" sz="1400" b="1" dirty="0">
                <a:solidFill>
                  <a:schemeClr val="tx1">
                    <a:lumMod val="75000"/>
                    <a:lumOff val="25000"/>
                  </a:schemeClr>
                </a:solidFill>
              </a:rPr>
              <a:t>developed by </a:t>
            </a:r>
            <a:r>
              <a:rPr lang="en-NZ" sz="1400" b="1" dirty="0" err="1" smtClean="0">
                <a:solidFill>
                  <a:schemeClr val="tx1">
                    <a:lumMod val="75000"/>
                    <a:lumOff val="25000"/>
                  </a:schemeClr>
                </a:solidFill>
              </a:rPr>
              <a:t>Celltrion</a:t>
            </a:r>
            <a:r>
              <a:rPr lang="en-NZ" sz="1400" b="1" dirty="0">
                <a:solidFill>
                  <a:schemeClr val="tx1">
                    <a:lumMod val="75000"/>
                    <a:lumOff val="25000"/>
                  </a:schemeClr>
                </a:solidFill>
              </a:rPr>
              <a:t> </a:t>
            </a:r>
            <a:r>
              <a:rPr lang="en-NZ" sz="1400" b="1" dirty="0" smtClean="0">
                <a:solidFill>
                  <a:schemeClr val="tx1">
                    <a:lumMod val="75000"/>
                    <a:lumOff val="25000"/>
                  </a:schemeClr>
                </a:solidFill>
              </a:rPr>
              <a:t>Inc. </a:t>
            </a:r>
            <a:r>
              <a:rPr lang="en-NZ" sz="1400" b="1" dirty="0">
                <a:solidFill>
                  <a:schemeClr val="tx1">
                    <a:lumMod val="75000"/>
                    <a:lumOff val="25000"/>
                  </a:schemeClr>
                </a:solidFill>
              </a:rPr>
              <a:t>for the treatment of coronavirus disease 2019 (COVID-19)</a:t>
            </a:r>
          </a:p>
          <a:p>
            <a:r>
              <a:rPr lang="en-NZ" sz="1400" b="1" dirty="0">
                <a:solidFill>
                  <a:schemeClr val="tx1">
                    <a:lumMod val="75000"/>
                    <a:lumOff val="25000"/>
                  </a:schemeClr>
                </a:solidFill>
              </a:rPr>
              <a:t>Received its first approval on </a:t>
            </a:r>
            <a:r>
              <a:rPr lang="en-NZ" sz="1400" b="1" dirty="0" smtClean="0">
                <a:solidFill>
                  <a:schemeClr val="tx1">
                    <a:lumMod val="75000"/>
                    <a:lumOff val="25000"/>
                  </a:schemeClr>
                </a:solidFill>
              </a:rPr>
              <a:t>17 </a:t>
            </a:r>
            <a:r>
              <a:rPr lang="en-NZ" sz="1400" b="1" dirty="0">
                <a:solidFill>
                  <a:schemeClr val="tx1">
                    <a:lumMod val="75000"/>
                    <a:lumOff val="25000"/>
                  </a:schemeClr>
                </a:solidFill>
              </a:rPr>
              <a:t>September 2021 in South Korea</a:t>
            </a:r>
            <a:endParaRPr lang="en-GB" sz="1400" b="1" dirty="0" smtClean="0">
              <a:solidFill>
                <a:schemeClr val="tx1">
                  <a:lumMod val="75000"/>
                  <a:lumOff val="25000"/>
                </a:schemeClr>
              </a:solidFill>
            </a:endParaRPr>
          </a:p>
          <a:p>
            <a:r>
              <a:rPr lang="en-NZ" sz="1400" b="1" dirty="0">
                <a:solidFill>
                  <a:schemeClr val="tx1">
                    <a:lumMod val="75000"/>
                    <a:lumOff val="25000"/>
                  </a:schemeClr>
                </a:solidFill>
              </a:rPr>
              <a:t>Approved for use in </a:t>
            </a:r>
            <a:r>
              <a:rPr lang="en-NZ" sz="1400" b="1" dirty="0" smtClean="0">
                <a:solidFill>
                  <a:schemeClr val="tx1">
                    <a:lumMod val="75000"/>
                    <a:lumOff val="25000"/>
                  </a:schemeClr>
                </a:solidFill>
              </a:rPr>
              <a:t>COVID-19</a:t>
            </a:r>
            <a:endParaRPr lang="en-GB" sz="1400" b="1" dirty="0" smtClean="0">
              <a:solidFill>
                <a:schemeClr val="tx1">
                  <a:lumMod val="75000"/>
                  <a:lumOff val="25000"/>
                </a:schemeClr>
              </a:solidFill>
            </a:endParaRPr>
          </a:p>
        </p:txBody>
      </p:sp>
      <p:sp>
        <p:nvSpPr>
          <p:cNvPr id="7" name="Rectangle 3"/>
          <p:cNvSpPr>
            <a:spLocks noChangeArrowheads="1"/>
          </p:cNvSpPr>
          <p:nvPr/>
        </p:nvSpPr>
        <p:spPr bwMode="auto">
          <a:xfrm>
            <a:off x="228600" y="6011929"/>
            <a:ext cx="8686800" cy="430887"/>
          </a:xfrm>
          <a:prstGeom prst="rect">
            <a:avLst/>
          </a:prstGeom>
          <a:noFill/>
          <a:ln w="9525">
            <a:noFill/>
            <a:miter lim="800000"/>
            <a:headEnd/>
            <a:tailEnd/>
          </a:ln>
        </p:spPr>
        <p:txBody>
          <a:bodyPr wrap="square" anchor="b" anchorCtr="0">
            <a:spAutoFit/>
          </a:bodyPr>
          <a:lstStyle/>
          <a:p>
            <a:r>
              <a:rPr lang="en-GB" sz="1100" dirty="0" smtClean="0"/>
              <a:t>This summary </a:t>
            </a:r>
            <a:r>
              <a:rPr lang="en-GB" sz="1100" dirty="0"/>
              <a:t>represents the opinions of the [author/authors]. For a full list of declarations, including funding and author disclosure statements, please see the full text online. © </a:t>
            </a:r>
            <a:r>
              <a:rPr lang="en-GB" sz="1100" dirty="0" smtClean="0"/>
              <a:t>Springer Nature Switzerland AG 2021.</a:t>
            </a:r>
            <a:endParaRPr lang="en-GB" sz="1100" dirty="0"/>
          </a:p>
        </p:txBody>
      </p:sp>
      <p:sp>
        <p:nvSpPr>
          <p:cNvPr id="3" name="Subtitle 2"/>
          <p:cNvSpPr>
            <a:spLocks noGrp="1"/>
          </p:cNvSpPr>
          <p:nvPr>
            <p:ph type="subTitle" idx="10"/>
          </p:nvPr>
        </p:nvSpPr>
        <p:spPr>
          <a:xfrm>
            <a:off x="1981200" y="6442816"/>
            <a:ext cx="7104530" cy="442079"/>
          </a:xfrm>
        </p:spPr>
        <p:txBody>
          <a:bodyPr/>
          <a:lstStyle/>
          <a:p>
            <a:r>
              <a:rPr lang="en-GB" dirty="0" smtClean="0"/>
              <a:t>Regdanvimab: First Approval</a:t>
            </a:r>
          </a:p>
          <a:p>
            <a:r>
              <a:rPr lang="en-GB" dirty="0" smtClean="0"/>
              <a:t>Syed, Y. Y. </a:t>
            </a:r>
            <a:r>
              <a:rPr lang="en-GB" dirty="0"/>
              <a:t>et al. </a:t>
            </a:r>
            <a:r>
              <a:rPr lang="en-GB" dirty="0" smtClean="0"/>
              <a:t>Drugs. 2021. 10.1007/s40265-021-01626-7 </a:t>
            </a:r>
            <a:endParaRPr lang="en-GB" dirty="0"/>
          </a:p>
        </p:txBody>
      </p:sp>
      <p:sp>
        <p:nvSpPr>
          <p:cNvPr id="4" name="Rectangle 3"/>
          <p:cNvSpPr/>
          <p:nvPr/>
        </p:nvSpPr>
        <p:spPr>
          <a:xfrm>
            <a:off x="236434" y="868466"/>
            <a:ext cx="2971800" cy="807934"/>
          </a:xfrm>
          <a:prstGeom prst="rect">
            <a:avLst/>
          </a:prstGeom>
          <a:solidFill>
            <a:srgbClr val="D7EFD5"/>
          </a:solidFill>
          <a:ln>
            <a:solidFill>
              <a:srgbClr val="006F24"/>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b="1" dirty="0" smtClean="0">
                <a:solidFill>
                  <a:schemeClr val="tx1">
                    <a:lumMod val="75000"/>
                    <a:lumOff val="25000"/>
                  </a:schemeClr>
                </a:solidFill>
              </a:rPr>
              <a:t>Regdanvimab: Adis Evaluation</a:t>
            </a:r>
            <a:endParaRPr lang="en-NZ" sz="2400" b="1" dirty="0">
              <a:solidFill>
                <a:schemeClr val="tx1">
                  <a:lumMod val="75000"/>
                  <a:lumOff val="25000"/>
                </a:schemeClr>
              </a:solidFill>
            </a:endParaRPr>
          </a:p>
        </p:txBody>
      </p:sp>
      <p:sp>
        <p:nvSpPr>
          <p:cNvPr id="8" name="Rounded Rectangle 7"/>
          <p:cNvSpPr/>
          <p:nvPr/>
        </p:nvSpPr>
        <p:spPr>
          <a:xfrm>
            <a:off x="3352800" y="868467"/>
            <a:ext cx="5562600" cy="5075134"/>
          </a:xfrm>
          <a:prstGeom prst="roundRect">
            <a:avLst>
              <a:gd name="adj" fmla="val 3157"/>
            </a:avLst>
          </a:prstGeom>
          <a:ln w="28575">
            <a:solidFill>
              <a:srgbClr val="006F24"/>
            </a:solidFill>
          </a:ln>
        </p:spPr>
        <p:txBody>
          <a:bodyPr wrap="square">
            <a:noAutofit/>
          </a:bodyPr>
          <a:lstStyle/>
          <a:p>
            <a:r>
              <a:rPr lang="en-GB" sz="2000" b="1" dirty="0" smtClean="0">
                <a:solidFill>
                  <a:srgbClr val="006F22"/>
                </a:solidFill>
              </a:rPr>
              <a:t>Summary</a:t>
            </a:r>
            <a:endParaRPr lang="en-GB" sz="2000" b="1" dirty="0">
              <a:solidFill>
                <a:srgbClr val="006F22"/>
              </a:solidFill>
            </a:endParaRPr>
          </a:p>
          <a:p>
            <a:r>
              <a:rPr lang="en-GB" sz="1400" b="1" dirty="0">
                <a:solidFill>
                  <a:schemeClr val="tx1">
                    <a:lumMod val="75000"/>
                    <a:lumOff val="25000"/>
                  </a:schemeClr>
                </a:solidFill>
              </a:rPr>
              <a:t>Regdanvimab (</a:t>
            </a:r>
            <a:r>
              <a:rPr lang="en-GB" sz="1400" b="1" dirty="0" err="1">
                <a:solidFill>
                  <a:schemeClr val="tx1">
                    <a:lumMod val="75000"/>
                    <a:lumOff val="25000"/>
                  </a:schemeClr>
                </a:solidFill>
              </a:rPr>
              <a:t>Regkirona</a:t>
            </a:r>
            <a:r>
              <a:rPr lang="en-GB" sz="1400" b="1" dirty="0">
                <a:solidFill>
                  <a:schemeClr val="tx1">
                    <a:lumMod val="75000"/>
                    <a:lumOff val="25000"/>
                  </a:schemeClr>
                </a:solidFill>
              </a:rPr>
              <a:t>™) is a recombinant human monoclonal immunoglobulin G1 antibody targeted against the severe acute respiratory syndrome coronavirus 2 (SARS-CoV-2), the causative virus of coronavirus disease 2019 (COVID-19). It is being developed by </a:t>
            </a:r>
            <a:r>
              <a:rPr lang="en-GB" sz="1400" b="1" dirty="0" err="1" smtClean="0">
                <a:solidFill>
                  <a:schemeClr val="tx1">
                    <a:lumMod val="75000"/>
                    <a:lumOff val="25000"/>
                  </a:schemeClr>
                </a:solidFill>
              </a:rPr>
              <a:t>Celltrion</a:t>
            </a:r>
            <a:r>
              <a:rPr lang="en-GB" sz="1400" b="1" dirty="0">
                <a:solidFill>
                  <a:schemeClr val="tx1">
                    <a:lumMod val="75000"/>
                    <a:lumOff val="25000"/>
                  </a:schemeClr>
                </a:solidFill>
              </a:rPr>
              <a:t> </a:t>
            </a:r>
            <a:r>
              <a:rPr lang="en-GB" sz="1400" b="1" dirty="0" smtClean="0">
                <a:solidFill>
                  <a:schemeClr val="tx1">
                    <a:lumMod val="75000"/>
                    <a:lumOff val="25000"/>
                  </a:schemeClr>
                </a:solidFill>
              </a:rPr>
              <a:t>Inc. </a:t>
            </a:r>
            <a:r>
              <a:rPr lang="en-GB" sz="1400" b="1" dirty="0">
                <a:solidFill>
                  <a:schemeClr val="tx1">
                    <a:lumMod val="75000"/>
                    <a:lumOff val="25000"/>
                  </a:schemeClr>
                </a:solidFill>
              </a:rPr>
              <a:t>for </a:t>
            </a:r>
            <a:r>
              <a:rPr lang="en-GB" sz="1400" b="1" dirty="0" smtClean="0">
                <a:solidFill>
                  <a:schemeClr val="tx1">
                    <a:lumMod val="75000"/>
                    <a:lumOff val="25000"/>
                  </a:schemeClr>
                </a:solidFill>
              </a:rPr>
              <a:t>the treatment </a:t>
            </a:r>
            <a:r>
              <a:rPr lang="en-GB" sz="1400" b="1" dirty="0">
                <a:solidFill>
                  <a:schemeClr val="tx1">
                    <a:lumMod val="75000"/>
                    <a:lumOff val="25000"/>
                  </a:schemeClr>
                </a:solidFill>
              </a:rPr>
              <a:t>of </a:t>
            </a:r>
            <a:r>
              <a:rPr lang="en-GB" sz="1400" b="1" dirty="0" smtClean="0">
                <a:solidFill>
                  <a:schemeClr val="tx1">
                    <a:lumMod val="75000"/>
                    <a:lumOff val="25000"/>
                  </a:schemeClr>
                </a:solidFill>
              </a:rPr>
              <a:t>COVID-19.</a:t>
            </a:r>
          </a:p>
          <a:p>
            <a:endParaRPr lang="en-GB" sz="1400" b="1" dirty="0">
              <a:solidFill>
                <a:schemeClr val="tx1">
                  <a:lumMod val="75000"/>
                  <a:lumOff val="25000"/>
                </a:schemeClr>
              </a:solidFill>
            </a:endParaRPr>
          </a:p>
          <a:p>
            <a:r>
              <a:rPr lang="en-NZ" sz="1400" b="1" dirty="0">
                <a:solidFill>
                  <a:schemeClr val="tx1">
                    <a:lumMod val="75000"/>
                    <a:lumOff val="25000"/>
                  </a:schemeClr>
                </a:solidFill>
              </a:rPr>
              <a:t>Regdanvimab received its first full approval on </a:t>
            </a:r>
            <a:r>
              <a:rPr lang="en-NZ" sz="1400" b="1" dirty="0" smtClean="0">
                <a:solidFill>
                  <a:schemeClr val="tx1">
                    <a:lumMod val="75000"/>
                    <a:lumOff val="25000"/>
                  </a:schemeClr>
                </a:solidFill>
              </a:rPr>
              <a:t>17 </a:t>
            </a:r>
            <a:r>
              <a:rPr lang="en-NZ" sz="1400" b="1" dirty="0">
                <a:solidFill>
                  <a:schemeClr val="tx1">
                    <a:lumMod val="75000"/>
                    <a:lumOff val="25000"/>
                  </a:schemeClr>
                </a:solidFill>
              </a:rPr>
              <a:t>September 2021 in South Korea for the treatment of COVID-19 in elderly patients aged </a:t>
            </a:r>
            <a:r>
              <a:rPr lang="en-NZ" sz="1400" b="1" dirty="0" smtClean="0">
                <a:solidFill>
                  <a:schemeClr val="tx1">
                    <a:lumMod val="75000"/>
                    <a:lumOff val="25000"/>
                  </a:schemeClr>
                </a:solidFill>
              </a:rPr>
              <a:t>&gt; </a:t>
            </a:r>
            <a:r>
              <a:rPr lang="en-NZ" sz="1400" b="1" dirty="0">
                <a:solidFill>
                  <a:schemeClr val="tx1">
                    <a:lumMod val="75000"/>
                    <a:lumOff val="25000"/>
                  </a:schemeClr>
                </a:solidFill>
              </a:rPr>
              <a:t>50 years with at least one underlying medical condition (obesity, cardiovascular disease, chronic lung disease, diabetes, chronic kidney disease, chronic liver disease, and patients on immunosuppressive agents) and mild symptoms of COVID-19 and in adult patients with moderate symptoms of </a:t>
            </a:r>
            <a:r>
              <a:rPr lang="en-NZ" sz="1400" b="1" dirty="0" smtClean="0">
                <a:solidFill>
                  <a:schemeClr val="tx1">
                    <a:lumMod val="75000"/>
                    <a:lumOff val="25000"/>
                  </a:schemeClr>
                </a:solidFill>
              </a:rPr>
              <a:t>COVID-19.</a:t>
            </a:r>
          </a:p>
          <a:p>
            <a:endParaRPr lang="en-NZ" sz="1400" b="1" dirty="0">
              <a:solidFill>
                <a:schemeClr val="tx1">
                  <a:lumMod val="75000"/>
                  <a:lumOff val="25000"/>
                </a:schemeClr>
              </a:solidFill>
            </a:endParaRPr>
          </a:p>
          <a:p>
            <a:r>
              <a:rPr lang="en-NZ" sz="1400" b="1" dirty="0">
                <a:solidFill>
                  <a:schemeClr val="tx1">
                    <a:lumMod val="75000"/>
                    <a:lumOff val="25000"/>
                  </a:schemeClr>
                </a:solidFill>
              </a:rPr>
              <a:t>Regdanvimab is filed for approval in the </a:t>
            </a:r>
            <a:r>
              <a:rPr lang="en-NZ" sz="1400" b="1" dirty="0" smtClean="0">
                <a:solidFill>
                  <a:schemeClr val="tx1">
                    <a:lumMod val="75000"/>
                    <a:lumOff val="25000"/>
                  </a:schemeClr>
                </a:solidFill>
              </a:rPr>
              <a:t>EU </a:t>
            </a:r>
            <a:r>
              <a:rPr lang="en-NZ" sz="1400" b="1" dirty="0">
                <a:solidFill>
                  <a:schemeClr val="tx1">
                    <a:lumMod val="75000"/>
                    <a:lumOff val="25000"/>
                  </a:schemeClr>
                </a:solidFill>
              </a:rPr>
              <a:t>and </a:t>
            </a:r>
            <a:r>
              <a:rPr lang="en-NZ" sz="1400" b="1" dirty="0" smtClean="0">
                <a:solidFill>
                  <a:schemeClr val="tx1">
                    <a:lumMod val="75000"/>
                    <a:lumOff val="25000"/>
                  </a:schemeClr>
                </a:solidFill>
              </a:rPr>
              <a:t>Canada for </a:t>
            </a:r>
            <a:r>
              <a:rPr lang="en-NZ" sz="1400" b="1" dirty="0">
                <a:solidFill>
                  <a:schemeClr val="tx1">
                    <a:lumMod val="75000"/>
                    <a:lumOff val="25000"/>
                  </a:schemeClr>
                </a:solidFill>
              </a:rPr>
              <a:t>COVID-19 and is eligible for consideration by Australia’s Therapeutic Goods Administration for the treatment of </a:t>
            </a:r>
            <a:r>
              <a:rPr lang="en-NZ" sz="1400" b="1">
                <a:solidFill>
                  <a:schemeClr val="tx1">
                    <a:lumMod val="75000"/>
                    <a:lumOff val="25000"/>
                  </a:schemeClr>
                </a:solidFill>
              </a:rPr>
              <a:t>mild-to-moderate </a:t>
            </a:r>
            <a:r>
              <a:rPr lang="en-NZ" sz="1400" b="1" smtClean="0">
                <a:solidFill>
                  <a:schemeClr val="tx1">
                    <a:lumMod val="75000"/>
                    <a:lumOff val="25000"/>
                  </a:schemeClr>
                </a:solidFill>
              </a:rPr>
              <a:t>COVID-19. </a:t>
            </a:r>
            <a:endParaRPr lang="en-GB" sz="1400" b="1" dirty="0" smtClean="0">
              <a:solidFill>
                <a:schemeClr val="tx1">
                  <a:lumMod val="75000"/>
                  <a:lumOff val="25000"/>
                </a:schemeClr>
              </a:solidFill>
            </a:endParaRPr>
          </a:p>
        </p:txBody>
      </p:sp>
      <p:sp>
        <p:nvSpPr>
          <p:cNvPr id="10" name="Rectangle 9"/>
          <p:cNvSpPr/>
          <p:nvPr/>
        </p:nvSpPr>
        <p:spPr>
          <a:xfrm>
            <a:off x="7620000" y="110963"/>
            <a:ext cx="1524000" cy="585924"/>
          </a:xfrm>
          <a:prstGeom prst="rect">
            <a:avLst/>
          </a:prstGeom>
          <a:solidFill>
            <a:srgbClr val="267F4C"/>
          </a:solidFill>
          <a:ln>
            <a:solidFill>
              <a:srgbClr val="267F4C"/>
            </a:solidFill>
          </a:ln>
          <a:effectLst>
            <a:outerShdw blurRad="508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NZ" sz="1400" dirty="0" smtClean="0"/>
              <a:t>PEER-REVIEWED CONTENT SUMMARY SLIDE</a:t>
            </a:r>
            <a:endParaRPr lang="en-NZ"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63512465-0B3E-430F-B442-1CD443468E03}" vid="{42CFFBDB-E6E4-4F60-BF38-F19BA7C512ED}"/>
    </a:ext>
  </a:extLst>
</a:theme>
</file>

<file path=docProps/app.xml><?xml version="1.0" encoding="utf-8"?>
<Properties xmlns="http://schemas.openxmlformats.org/officeDocument/2006/extended-properties" xmlns:vt="http://schemas.openxmlformats.org/officeDocument/2006/docPropsVTypes">
  <Template>Regdanvimab_summary slide</Template>
  <TotalTime>11</TotalTime>
  <Words>255</Words>
  <Application>Microsoft Office PowerPoint</Application>
  <PresentationFormat>On-screen Show (4:3)</PresentationFormat>
  <Paragraphs>15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Trebuchet MS</vt:lpstr>
      <vt:lpstr>Slide Master</vt:lpstr>
      <vt:lpstr>PowerPoint Presentation</vt:lpstr>
    </vt:vector>
  </TitlesOfParts>
  <Company>Springer Nature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Yahiya Syed</dc:creator>
  <cp:lastModifiedBy>Yahiya Syed</cp:lastModifiedBy>
  <cp:revision>6</cp:revision>
  <dcterms:created xsi:type="dcterms:W3CDTF">2021-10-01T01:11:31Z</dcterms:created>
  <dcterms:modified xsi:type="dcterms:W3CDTF">2021-11-04T17:48:47Z</dcterms:modified>
</cp:coreProperties>
</file>