
<file path=[Content_Types].xml><?xml version="1.0" encoding="utf-8"?>
<Types xmlns="http://schemas.openxmlformats.org/package/2006/content-types">
  <Default Extension="mp4" ContentType="video/mp4"/>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806" r:id="rId2"/>
    <p:sldId id="362" r:id="rId3"/>
    <p:sldId id="786" r:id="rId4"/>
    <p:sldId id="809" r:id="rId5"/>
    <p:sldId id="808" r:id="rId6"/>
    <p:sldId id="784"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4019" autoAdjust="0"/>
  </p:normalViewPr>
  <p:slideViewPr>
    <p:cSldViewPr snapToGrid="0">
      <p:cViewPr varScale="1">
        <p:scale>
          <a:sx n="70" d="100"/>
          <a:sy n="70" d="100"/>
        </p:scale>
        <p:origin x="66" y="1020"/>
      </p:cViewPr>
      <p:guideLst/>
    </p:cSldViewPr>
  </p:slideViewPr>
  <p:notesTextViewPr>
    <p:cViewPr>
      <p:scale>
        <a:sx n="1" d="1"/>
        <a:sy n="1" d="1"/>
      </p:scale>
      <p:origin x="0" y="0"/>
    </p:cViewPr>
  </p:notesTextViewPr>
  <p:sorterViewPr>
    <p:cViewPr>
      <p:scale>
        <a:sx n="100" d="100"/>
        <a:sy n="100" d="100"/>
      </p:scale>
      <p:origin x="0" y="-183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67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6"/>
          </a:xfrm>
          <a:prstGeom prst="rect">
            <a:avLst/>
          </a:prstGeom>
        </p:spPr>
        <p:txBody>
          <a:bodyPr vert="horz" lIns="91440" tIns="45720" rIns="91440" bIns="45720" rtlCol="0"/>
          <a:lstStyle>
            <a:lvl1pPr algn="r">
              <a:defRPr sz="1200"/>
            </a:lvl1pPr>
          </a:lstStyle>
          <a:p>
            <a:fld id="{59E49C9C-04B2-41A3-BF9C-37BB0791C20C}" type="datetimeFigureOut">
              <a:rPr lang="en-US" smtClean="0"/>
              <a:t>8/30/2021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6"/>
            <a:ext cx="5607050" cy="366077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676"/>
            <a:ext cx="3038475" cy="46672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6"/>
            <a:ext cx="3038475" cy="466726"/>
          </a:xfrm>
          <a:prstGeom prst="rect">
            <a:avLst/>
          </a:prstGeom>
        </p:spPr>
        <p:txBody>
          <a:bodyPr vert="horz" lIns="91440" tIns="45720" rIns="91440" bIns="45720" rtlCol="0" anchor="b"/>
          <a:lstStyle>
            <a:lvl1pPr algn="r">
              <a:defRPr sz="1200"/>
            </a:lvl1pPr>
          </a:lstStyle>
          <a:p>
            <a:fld id="{24634693-DF96-468D-8557-4A6FB2CE9A58}" type="slidenum">
              <a:rPr lang="en-US" smtClean="0"/>
              <a:t>‹#›</a:t>
            </a:fld>
            <a:endParaRPr lang="en-US"/>
          </a:p>
        </p:txBody>
      </p:sp>
    </p:spTree>
    <p:extLst>
      <p:ext uri="{BB962C8B-B14F-4D97-AF65-F5344CB8AC3E}">
        <p14:creationId xmlns:p14="http://schemas.microsoft.com/office/powerpoint/2010/main" val="4176225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634693-DF96-468D-8557-4A6FB2CE9A58}" type="slidenum">
              <a:rPr lang="en-US" smtClean="0"/>
              <a:t>3</a:t>
            </a:fld>
            <a:endParaRPr lang="en-US"/>
          </a:p>
        </p:txBody>
      </p:sp>
    </p:spTree>
    <p:extLst>
      <p:ext uri="{BB962C8B-B14F-4D97-AF65-F5344CB8AC3E}">
        <p14:creationId xmlns:p14="http://schemas.microsoft.com/office/powerpoint/2010/main" val="1504616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7A634-569E-49DF-B914-2BC73CFFE2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2BF6449-3147-49AB-A220-C898F2D765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5F7401-B257-4A0E-B06A-07514146A318}"/>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5" name="Footer Placeholder 4">
            <a:extLst>
              <a:ext uri="{FF2B5EF4-FFF2-40B4-BE49-F238E27FC236}">
                <a16:creationId xmlns:a16="http://schemas.microsoft.com/office/drawing/2014/main" id="{E5251958-FF87-4CB3-B8A3-4FA0B96B0E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E8DDD-70E9-46F0-92A9-AF6A7DA08246}"/>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3304835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6724B-19E2-4D1B-A991-51E4D3E892B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F83EE20-521A-4FC9-A0B5-51D1FD05E9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FDC026-A1CC-464A-BDC1-4A0FB67EA3E4}"/>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5" name="Footer Placeholder 4">
            <a:extLst>
              <a:ext uri="{FF2B5EF4-FFF2-40B4-BE49-F238E27FC236}">
                <a16:creationId xmlns:a16="http://schemas.microsoft.com/office/drawing/2014/main" id="{577BED26-3EAE-4AD9-9D32-371F61B935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13C0C0-70E5-44E0-95BC-EB4359251047}"/>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3019473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9F840E-650C-4758-96DA-D4F18A5256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7D728C-07D2-4ECE-8F9A-C7B5D4956F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F4E576-C55C-4909-A2FA-A86D2A3EDD7E}"/>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5" name="Footer Placeholder 4">
            <a:extLst>
              <a:ext uri="{FF2B5EF4-FFF2-40B4-BE49-F238E27FC236}">
                <a16:creationId xmlns:a16="http://schemas.microsoft.com/office/drawing/2014/main" id="{92924999-4030-40ED-84A8-E0FC08BA21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6814A-BB0C-4114-8F0F-80DC4BAD1541}"/>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3626311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BAD89-5474-4DAD-86C4-220C29469F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0AC6388-1DFA-41F2-9B94-3C02AE8701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638CA5-FBCA-45E8-9A64-E5C58534DE81}"/>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5" name="Footer Placeholder 4">
            <a:extLst>
              <a:ext uri="{FF2B5EF4-FFF2-40B4-BE49-F238E27FC236}">
                <a16:creationId xmlns:a16="http://schemas.microsoft.com/office/drawing/2014/main" id="{7D968342-6669-49DF-869D-6A562F3810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6B13D9-4977-4A1C-8DA0-B236C560C8A1}"/>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334672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99374-F08D-46CE-B600-5468534EBC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A9E26F-4565-4050-8176-09C49EC153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C370CF2-1B47-49BA-8059-F0756EB39685}"/>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5" name="Footer Placeholder 4">
            <a:extLst>
              <a:ext uri="{FF2B5EF4-FFF2-40B4-BE49-F238E27FC236}">
                <a16:creationId xmlns:a16="http://schemas.microsoft.com/office/drawing/2014/main" id="{EC05B704-9FF9-4E75-9882-9D704E3B86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FAE232-6795-45D4-A667-F8BB8FBDC7E7}"/>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1323831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1D410-55FE-43E0-8D75-435F8E8D09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E6711A-1EE0-4E0B-A1F2-FF147D6D084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A64F7A-2F94-493A-89D8-1D1B4FD00F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6CB7E9C-A1CC-400D-ABCF-B23719402D5A}"/>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6" name="Footer Placeholder 5">
            <a:extLst>
              <a:ext uri="{FF2B5EF4-FFF2-40B4-BE49-F238E27FC236}">
                <a16:creationId xmlns:a16="http://schemas.microsoft.com/office/drawing/2014/main" id="{D3226EA2-9804-45AD-989A-B4F8567294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5EE560-266C-4088-8BE5-79B594D2CA77}"/>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3033062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10DD9-09EA-481C-8770-D544424214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1359AE7-DE39-47D9-96DA-52E8C3A508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21913E-1C11-4F87-A172-A7925449D33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0A09F0-EFFA-4063-8A69-8B54D45092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426D65-AFC9-49B5-B7F9-E1F0AA0709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D4AC274-424F-4B61-9B6B-1935CA3687EA}"/>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8" name="Footer Placeholder 7">
            <a:extLst>
              <a:ext uri="{FF2B5EF4-FFF2-40B4-BE49-F238E27FC236}">
                <a16:creationId xmlns:a16="http://schemas.microsoft.com/office/drawing/2014/main" id="{E9A4E5FD-2B0B-4ACC-B6D7-D5C3529B857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672CB19-3A62-428D-89EB-F45658565393}"/>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3303062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AB965-1963-4C09-B595-4193FE36AB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FB2F59-7D9C-4342-A982-FA599D04082A}"/>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4" name="Footer Placeholder 3">
            <a:extLst>
              <a:ext uri="{FF2B5EF4-FFF2-40B4-BE49-F238E27FC236}">
                <a16:creationId xmlns:a16="http://schemas.microsoft.com/office/drawing/2014/main" id="{267F2E2D-B895-41B0-A241-9CEE203DC69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B00F088-85A8-478A-B244-6B188198DEEB}"/>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4220664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A5FA75-22B5-444F-883D-6C405C4129B6}"/>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3" name="Footer Placeholder 2">
            <a:extLst>
              <a:ext uri="{FF2B5EF4-FFF2-40B4-BE49-F238E27FC236}">
                <a16:creationId xmlns:a16="http://schemas.microsoft.com/office/drawing/2014/main" id="{668A4FFC-4367-474F-8EE7-2C1806C794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706F357-6E27-4AE5-BD9B-F553333E5416}"/>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181285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B86CD-6B14-40B4-9EEA-92CCDB7A9C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0784E9-0E75-450B-93CC-8AA3DFC63B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0D7DBC7-737B-4233-812E-636F98D6CB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FE21E3-A41F-4740-A28B-A9CDC52B6890}"/>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6" name="Footer Placeholder 5">
            <a:extLst>
              <a:ext uri="{FF2B5EF4-FFF2-40B4-BE49-F238E27FC236}">
                <a16:creationId xmlns:a16="http://schemas.microsoft.com/office/drawing/2014/main" id="{CFDAE7FB-89B8-4EB5-B4F6-57A870D4A7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CA15B7-09F1-4E3F-A3A8-71385D5080A4}"/>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3223709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4DEF6-96A1-4999-BB00-6479FF8604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1BAF945-E50A-4258-9128-EFCD227405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2234CA-3260-420D-8467-AE114051F0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C8E358-5819-4D29-873B-842D42B6821F}"/>
              </a:ext>
            </a:extLst>
          </p:cNvPr>
          <p:cNvSpPr>
            <a:spLocks noGrp="1"/>
          </p:cNvSpPr>
          <p:nvPr>
            <p:ph type="dt" sz="half" idx="10"/>
          </p:nvPr>
        </p:nvSpPr>
        <p:spPr/>
        <p:txBody>
          <a:bodyPr/>
          <a:lstStyle/>
          <a:p>
            <a:fld id="{13FF903E-9284-4106-A939-1FF58082A2AB}" type="datetimeFigureOut">
              <a:rPr lang="en-US" smtClean="0"/>
              <a:t>8/30/2021</a:t>
            </a:fld>
            <a:endParaRPr lang="en-US"/>
          </a:p>
        </p:txBody>
      </p:sp>
      <p:sp>
        <p:nvSpPr>
          <p:cNvPr id="6" name="Footer Placeholder 5">
            <a:extLst>
              <a:ext uri="{FF2B5EF4-FFF2-40B4-BE49-F238E27FC236}">
                <a16:creationId xmlns:a16="http://schemas.microsoft.com/office/drawing/2014/main" id="{274304B5-DEDD-4D7D-9476-C4A8BF54E2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7A5155-2E02-4A84-984C-8201DB9B8052}"/>
              </a:ext>
            </a:extLst>
          </p:cNvPr>
          <p:cNvSpPr>
            <a:spLocks noGrp="1"/>
          </p:cNvSpPr>
          <p:nvPr>
            <p:ph type="sldNum" sz="quarter" idx="12"/>
          </p:nvPr>
        </p:nvSpPr>
        <p:spPr/>
        <p:txBody>
          <a:bodyPr/>
          <a:lstStyle/>
          <a:p>
            <a:fld id="{4D8EED51-54E2-44AE-A6A3-2F198FA15D64}" type="slidenum">
              <a:rPr lang="en-US" smtClean="0"/>
              <a:t>‹#›</a:t>
            </a:fld>
            <a:endParaRPr lang="en-US"/>
          </a:p>
        </p:txBody>
      </p:sp>
    </p:spTree>
    <p:extLst>
      <p:ext uri="{BB962C8B-B14F-4D97-AF65-F5344CB8AC3E}">
        <p14:creationId xmlns:p14="http://schemas.microsoft.com/office/powerpoint/2010/main" val="2801765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8F80F6-716F-478B-B812-A9A8CEB2CB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03A0553-172D-4D12-98B6-06A0CA039E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6F0328-D4ED-4A57-9E63-23051A1F99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FF903E-9284-4106-A939-1FF58082A2AB}" type="datetimeFigureOut">
              <a:rPr lang="en-US" smtClean="0"/>
              <a:t>8/30/2021</a:t>
            </a:fld>
            <a:endParaRPr lang="en-US"/>
          </a:p>
        </p:txBody>
      </p:sp>
      <p:sp>
        <p:nvSpPr>
          <p:cNvPr id="5" name="Footer Placeholder 4">
            <a:extLst>
              <a:ext uri="{FF2B5EF4-FFF2-40B4-BE49-F238E27FC236}">
                <a16:creationId xmlns:a16="http://schemas.microsoft.com/office/drawing/2014/main" id="{DFC98222-79F0-4A2B-BF24-3E2A4B30B5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B0F6EB7-079B-4725-AE8C-6FC0B11BD7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EED51-54E2-44AE-A6A3-2F198FA15D64}" type="slidenum">
              <a:rPr lang="en-US" smtClean="0"/>
              <a:t>‹#›</a:t>
            </a:fld>
            <a:endParaRPr lang="en-US"/>
          </a:p>
        </p:txBody>
      </p:sp>
    </p:spTree>
    <p:extLst>
      <p:ext uri="{BB962C8B-B14F-4D97-AF65-F5344CB8AC3E}">
        <p14:creationId xmlns:p14="http://schemas.microsoft.com/office/powerpoint/2010/main" val="1532846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2.tiff"/><Relationship Id="rId1" Type="http://schemas.openxmlformats.org/officeDocument/2006/relationships/slideLayout" Target="../slideLayouts/slideLayout1.xml"/><Relationship Id="rId4" Type="http://schemas.openxmlformats.org/officeDocument/2006/relationships/image" Target="../media/image4.tiff"/></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10.t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t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media" Target="../media/media2.mp4"/><Relationship Id="rId7"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video" Target="../media/media3.mp4"/><Relationship Id="rId5" Type="http://schemas.microsoft.com/office/2007/relationships/media" Target="../media/media3.mp4"/><Relationship Id="rId10" Type="http://schemas.openxmlformats.org/officeDocument/2006/relationships/image" Target="../media/image14.png"/><Relationship Id="rId4" Type="http://schemas.openxmlformats.org/officeDocument/2006/relationships/video" Target="../media/media2.mp4"/><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ble&#10;&#10;Description automatically generated">
            <a:extLst>
              <a:ext uri="{FF2B5EF4-FFF2-40B4-BE49-F238E27FC236}">
                <a16:creationId xmlns:a16="http://schemas.microsoft.com/office/drawing/2014/main" id="{8CAA4187-8F7A-45BE-861B-7BA2C38755FD}"/>
              </a:ext>
            </a:extLst>
          </p:cNvPr>
          <p:cNvPicPr>
            <a:picLocks noChangeAspect="1"/>
          </p:cNvPicPr>
          <p:nvPr/>
        </p:nvPicPr>
        <p:blipFill rotWithShape="1">
          <a:blip r:embed="rId2">
            <a:extLst>
              <a:ext uri="{28A0092B-C50C-407E-A947-70E740481C1C}">
                <a14:useLocalDpi xmlns:a14="http://schemas.microsoft.com/office/drawing/2010/main" val="0"/>
              </a:ext>
            </a:extLst>
          </a:blip>
          <a:srcRect l="11629" t="20550" r="63188" b="46789"/>
          <a:stretch/>
        </p:blipFill>
        <p:spPr>
          <a:xfrm>
            <a:off x="401711" y="1822856"/>
            <a:ext cx="5283103" cy="3428652"/>
          </a:xfrm>
          <a:prstGeom prst="rect">
            <a:avLst/>
          </a:prstGeom>
        </p:spPr>
      </p:pic>
      <p:sp>
        <p:nvSpPr>
          <p:cNvPr id="3" name="Rectangle 2">
            <a:extLst>
              <a:ext uri="{FF2B5EF4-FFF2-40B4-BE49-F238E27FC236}">
                <a16:creationId xmlns:a16="http://schemas.microsoft.com/office/drawing/2014/main" id="{84B91AD3-C2FD-4550-A8E1-AC608429082D}"/>
              </a:ext>
            </a:extLst>
          </p:cNvPr>
          <p:cNvSpPr>
            <a:spLocks noChangeArrowheads="1"/>
          </p:cNvSpPr>
          <p:nvPr/>
        </p:nvSpPr>
        <p:spPr bwMode="auto">
          <a:xfrm>
            <a:off x="401711" y="686292"/>
            <a:ext cx="628335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None/>
            </a:pPr>
            <a:r>
              <a:rPr lang="en-US" sz="1800" dirty="0">
                <a:cs typeface="Arial" panose="020B0604020202020204" pitchFamily="34" charset="0"/>
              </a:rPr>
              <a:t>Supplemental Figure S1 – related to Figure 6 and Figure 7</a:t>
            </a:r>
            <a:endParaRPr lang="en-US" altLang="en-US" sz="1800" dirty="0">
              <a:cs typeface="Arial" panose="020B0604020202020204" pitchFamily="34" charset="0"/>
            </a:endParaRPr>
          </a:p>
        </p:txBody>
      </p:sp>
      <p:sp>
        <p:nvSpPr>
          <p:cNvPr id="4" name="Rectangle 3">
            <a:extLst>
              <a:ext uri="{FF2B5EF4-FFF2-40B4-BE49-F238E27FC236}">
                <a16:creationId xmlns:a16="http://schemas.microsoft.com/office/drawing/2014/main" id="{C0FF34EA-23E2-4CCA-88A3-F7B0B8DAD19B}"/>
              </a:ext>
            </a:extLst>
          </p:cNvPr>
          <p:cNvSpPr/>
          <p:nvPr/>
        </p:nvSpPr>
        <p:spPr>
          <a:xfrm>
            <a:off x="5970165" y="2521519"/>
            <a:ext cx="6049851" cy="2031325"/>
          </a:xfrm>
          <a:prstGeom prst="rect">
            <a:avLst/>
          </a:prstGeom>
        </p:spPr>
        <p:txBody>
          <a:bodyPr wrap="square">
            <a:spAutoFit/>
          </a:bodyPr>
          <a:lstStyle/>
          <a:p>
            <a:r>
              <a:rPr lang="en-US" b="1" dirty="0"/>
              <a:t>Supplemental Figure S1.</a:t>
            </a:r>
            <a:r>
              <a:rPr lang="en-US" dirty="0"/>
              <a:t> </a:t>
            </a:r>
            <a:r>
              <a:rPr lang="en-US" b="1" dirty="0"/>
              <a:t>The six group schema of Doxorubicin (Dox)-induced juvenile mouse cardiotoxicity model. </a:t>
            </a:r>
            <a:r>
              <a:rPr lang="en-US" dirty="0">
                <a:latin typeface="Calibri" panose="020F0502020204030204" pitchFamily="34" charset="0"/>
                <a:ea typeface="DengXian" panose="02010600030101010101" pitchFamily="2" charset="-122"/>
              </a:rPr>
              <a:t>There were six total groups in the experiment (Control; Dox x 2 wks. then no therapy for 12 wks.; Exercise for 2 wks. then no exercise for 12 wks.; Dox + Exercise for 2 wks. then no therapy for 12 wks.; Exercise for 14 wks.; Dox for 2 wks. then Exercise for 12 wks.) . </a:t>
            </a:r>
            <a:endParaRPr lang="en-US" sz="1400" dirty="0">
              <a:effectLst/>
              <a:latin typeface="Calibri" panose="020F0502020204030204" pitchFamily="34" charset="0"/>
              <a:ea typeface="DengXian" panose="02010600030101010101" pitchFamily="2" charset="-122"/>
            </a:endParaRPr>
          </a:p>
        </p:txBody>
      </p:sp>
    </p:spTree>
    <p:extLst>
      <p:ext uri="{BB962C8B-B14F-4D97-AF65-F5344CB8AC3E}">
        <p14:creationId xmlns:p14="http://schemas.microsoft.com/office/powerpoint/2010/main" val="600037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3DABA6C0-9245-42A7-AB88-BC80BEBDBEC3}"/>
              </a:ext>
            </a:extLst>
          </p:cNvPr>
          <p:cNvSpPr>
            <a:spLocks noChangeArrowheads="1"/>
          </p:cNvSpPr>
          <p:nvPr/>
        </p:nvSpPr>
        <p:spPr bwMode="auto">
          <a:xfrm>
            <a:off x="332417" y="452172"/>
            <a:ext cx="273795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None/>
            </a:pPr>
            <a:r>
              <a:rPr lang="en-US" sz="1600" dirty="0">
                <a:cs typeface="Arial" panose="020B0604020202020204" pitchFamily="34" charset="0"/>
              </a:rPr>
              <a:t>Supplemental Figure S2</a:t>
            </a:r>
            <a:endParaRPr lang="en-US" altLang="en-US" sz="1600" dirty="0">
              <a:cs typeface="Arial" panose="020B0604020202020204" pitchFamily="34" charset="0"/>
            </a:endParaRPr>
          </a:p>
        </p:txBody>
      </p:sp>
      <p:grpSp>
        <p:nvGrpSpPr>
          <p:cNvPr id="10" name="Group 9"/>
          <p:cNvGrpSpPr/>
          <p:nvPr/>
        </p:nvGrpSpPr>
        <p:grpSpPr>
          <a:xfrm>
            <a:off x="729250" y="1422650"/>
            <a:ext cx="3354239" cy="2380392"/>
            <a:chOff x="729250" y="1422650"/>
            <a:chExt cx="3354239" cy="2380392"/>
          </a:xfrm>
        </p:grpSpPr>
        <p:sp>
          <p:nvSpPr>
            <p:cNvPr id="3" name="TextBox 2">
              <a:extLst>
                <a:ext uri="{FF2B5EF4-FFF2-40B4-BE49-F238E27FC236}">
                  <a16:creationId xmlns:a16="http://schemas.microsoft.com/office/drawing/2014/main" id="{8B5103F1-A67E-4008-9AAF-404F743CC405}"/>
                </a:ext>
              </a:extLst>
            </p:cNvPr>
            <p:cNvSpPr txBox="1">
              <a:spLocks noChangeArrowheads="1"/>
            </p:cNvSpPr>
            <p:nvPr/>
          </p:nvSpPr>
          <p:spPr bwMode="auto">
            <a:xfrm>
              <a:off x="729250" y="142265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zh-CN" sz="1600" b="1" dirty="0">
                  <a:ea typeface="SimSun" panose="02010600030101010101" pitchFamily="2" charset="-122"/>
                  <a:cs typeface="Arial" panose="020B0604020202020204" pitchFamily="34" charset="0"/>
                </a:rPr>
                <a:t>A</a:t>
              </a:r>
              <a:endParaRPr lang="en-US" altLang="en-US" sz="1600" b="1" dirty="0">
                <a:ea typeface="SimSun" panose="02010600030101010101" pitchFamily="2" charset="-122"/>
                <a:cs typeface="Arial" panose="020B0604020202020204" pitchFamily="34" charset="0"/>
              </a:endParaRPr>
            </a:p>
          </p:txBody>
        </p:sp>
        <p:pic>
          <p:nvPicPr>
            <p:cNvPr id="8" name="Picture 7">
              <a:extLst>
                <a:ext uri="{FF2B5EF4-FFF2-40B4-BE49-F238E27FC236}">
                  <a16:creationId xmlns:a16="http://schemas.microsoft.com/office/drawing/2014/main" id="{7D3EBAE5-7FC3-4CF7-A4A8-830306D6A8C1}"/>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3416" t="5604" r="8918" b="5936"/>
            <a:stretch/>
          </p:blipFill>
          <p:spPr>
            <a:xfrm>
              <a:off x="954396" y="1761204"/>
              <a:ext cx="3129093" cy="2041838"/>
            </a:xfrm>
            <a:prstGeom prst="rect">
              <a:avLst/>
            </a:prstGeom>
          </p:spPr>
        </p:pic>
      </p:grpSp>
      <p:grpSp>
        <p:nvGrpSpPr>
          <p:cNvPr id="7" name="Group 6"/>
          <p:cNvGrpSpPr/>
          <p:nvPr/>
        </p:nvGrpSpPr>
        <p:grpSpPr>
          <a:xfrm>
            <a:off x="4361978" y="1422650"/>
            <a:ext cx="3201014" cy="2380392"/>
            <a:chOff x="4361978" y="1422650"/>
            <a:chExt cx="3201014" cy="2380392"/>
          </a:xfrm>
        </p:grpSpPr>
        <p:sp>
          <p:nvSpPr>
            <p:cNvPr id="4" name="TextBox 5">
              <a:extLst>
                <a:ext uri="{FF2B5EF4-FFF2-40B4-BE49-F238E27FC236}">
                  <a16:creationId xmlns:a16="http://schemas.microsoft.com/office/drawing/2014/main" id="{CE42A8EA-4481-4CE9-A4B0-83E78F235663}"/>
                </a:ext>
              </a:extLst>
            </p:cNvPr>
            <p:cNvSpPr txBox="1">
              <a:spLocks noChangeArrowheads="1"/>
            </p:cNvSpPr>
            <p:nvPr/>
          </p:nvSpPr>
          <p:spPr bwMode="auto">
            <a:xfrm>
              <a:off x="4361978" y="142265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zh-CN" sz="1600" b="1" dirty="0">
                  <a:ea typeface="SimSun" panose="02010600030101010101" pitchFamily="2" charset="-122"/>
                  <a:cs typeface="Arial" panose="020B0604020202020204" pitchFamily="34" charset="0"/>
                </a:rPr>
                <a:t>B</a:t>
              </a:r>
              <a:endParaRPr lang="en-US" altLang="en-US" sz="1600" b="1" dirty="0">
                <a:ea typeface="SimSun" panose="02010600030101010101" pitchFamily="2" charset="-122"/>
                <a:cs typeface="Arial" panose="020B0604020202020204" pitchFamily="34" charset="0"/>
              </a:endParaRPr>
            </a:p>
          </p:txBody>
        </p:sp>
        <p:pic>
          <p:nvPicPr>
            <p:cNvPr id="17" name="Picture 16">
              <a:extLst>
                <a:ext uri="{FF2B5EF4-FFF2-40B4-BE49-F238E27FC236}">
                  <a16:creationId xmlns:a16="http://schemas.microsoft.com/office/drawing/2014/main" id="{32CD739A-BE5C-47E7-A435-5BDFB7CD9B35}"/>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t="3650" r="8538" b="5190"/>
            <a:stretch/>
          </p:blipFill>
          <p:spPr>
            <a:xfrm>
              <a:off x="4515204" y="1761205"/>
              <a:ext cx="3047788" cy="2041837"/>
            </a:xfrm>
            <a:prstGeom prst="rect">
              <a:avLst/>
            </a:prstGeom>
          </p:spPr>
        </p:pic>
      </p:grpSp>
      <p:grpSp>
        <p:nvGrpSpPr>
          <p:cNvPr id="9" name="Group 8"/>
          <p:cNvGrpSpPr/>
          <p:nvPr/>
        </p:nvGrpSpPr>
        <p:grpSpPr>
          <a:xfrm>
            <a:off x="7718615" y="1422650"/>
            <a:ext cx="3445626" cy="2380392"/>
            <a:chOff x="7718615" y="1422650"/>
            <a:chExt cx="3445626" cy="2380392"/>
          </a:xfrm>
        </p:grpSpPr>
        <p:sp>
          <p:nvSpPr>
            <p:cNvPr id="5" name="TextBox 4">
              <a:extLst>
                <a:ext uri="{FF2B5EF4-FFF2-40B4-BE49-F238E27FC236}">
                  <a16:creationId xmlns:a16="http://schemas.microsoft.com/office/drawing/2014/main" id="{A7A9B34A-8905-452D-A559-328B5C127458}"/>
                </a:ext>
              </a:extLst>
            </p:cNvPr>
            <p:cNvSpPr txBox="1">
              <a:spLocks noChangeArrowheads="1"/>
            </p:cNvSpPr>
            <p:nvPr/>
          </p:nvSpPr>
          <p:spPr bwMode="auto">
            <a:xfrm>
              <a:off x="7718615" y="142265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600" b="1" dirty="0">
                  <a:cs typeface="Arial" panose="020B0604020202020204" pitchFamily="34" charset="0"/>
                </a:rPr>
                <a:t>C</a:t>
              </a:r>
            </a:p>
          </p:txBody>
        </p:sp>
        <p:pic>
          <p:nvPicPr>
            <p:cNvPr id="15" name="Picture 14">
              <a:extLst>
                <a:ext uri="{FF2B5EF4-FFF2-40B4-BE49-F238E27FC236}">
                  <a16:creationId xmlns:a16="http://schemas.microsoft.com/office/drawing/2014/main" id="{66AFC110-7CB9-40BD-98D1-739B7D45B364}"/>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3124" t="7197" r="9224" b="5280"/>
            <a:stretch/>
          </p:blipFill>
          <p:spPr>
            <a:xfrm>
              <a:off x="7994707" y="1761204"/>
              <a:ext cx="3169534" cy="2041838"/>
            </a:xfrm>
            <a:prstGeom prst="rect">
              <a:avLst/>
            </a:prstGeom>
          </p:spPr>
        </p:pic>
      </p:grpSp>
      <p:sp>
        <p:nvSpPr>
          <p:cNvPr id="6" name="TextBox 5"/>
          <p:cNvSpPr txBox="1"/>
          <p:nvPr/>
        </p:nvSpPr>
        <p:spPr>
          <a:xfrm>
            <a:off x="733562" y="4376777"/>
            <a:ext cx="10611071" cy="1015663"/>
          </a:xfrm>
          <a:prstGeom prst="rect">
            <a:avLst/>
          </a:prstGeom>
          <a:noFill/>
        </p:spPr>
        <p:txBody>
          <a:bodyPr wrap="square" rtlCol="0">
            <a:spAutoFit/>
          </a:bodyPr>
          <a:lstStyle/>
          <a:p>
            <a:r>
              <a:rPr lang="en-US" sz="1200" b="1" dirty="0"/>
              <a:t>Figure S2.</a:t>
            </a:r>
            <a:r>
              <a:rPr lang="en-US" sz="1200" dirty="0"/>
              <a:t> </a:t>
            </a:r>
            <a:r>
              <a:rPr lang="en-US" sz="1200" b="1" dirty="0"/>
              <a:t>Effect of exercise on acute doxorubicin-induced cardiotoxicity in immunocompetent </a:t>
            </a:r>
            <a:r>
              <a:rPr lang="en-US" sz="1200" b="1" dirty="0" err="1"/>
              <a:t>Balb</a:t>
            </a:r>
            <a:r>
              <a:rPr lang="en-US" sz="1200" b="1" dirty="0"/>
              <a:t>/C mice. </a:t>
            </a:r>
            <a:r>
              <a:rPr lang="en-US" sz="1200" dirty="0"/>
              <a:t>A, B. Ejection fraction (EF) and fractional shortening (FS) were evaluated by echocardiography before and 24 hours after treatment with doxorubicin (n = 8 in each group). Each symbol represents the value for one mouse. For EF, control vs Dox, p = 0.0004; Dox vs Dox + </a:t>
            </a:r>
            <a:r>
              <a:rPr lang="en-US" sz="1200" dirty="0" err="1"/>
              <a:t>Exer</a:t>
            </a:r>
            <a:r>
              <a:rPr lang="en-US" sz="1200" dirty="0"/>
              <a:t>, p = 0.0027 For FS, control vs Dox, p = 0.0001; Dox vs Dox + </a:t>
            </a:r>
            <a:r>
              <a:rPr lang="en-US" sz="1200" dirty="0" err="1"/>
              <a:t>Exer</a:t>
            </a:r>
            <a:r>
              <a:rPr lang="en-US" sz="1200" dirty="0"/>
              <a:t>, p = 0.0093, by one-way ANOVA followed by </a:t>
            </a:r>
            <a:r>
              <a:rPr lang="en-US" sz="1200" dirty="0" err="1"/>
              <a:t>Bonferroni</a:t>
            </a:r>
            <a:r>
              <a:rPr lang="en-US" sz="1200" dirty="0"/>
              <a:t> test. C. At euthanasia, wet heart weight (mg) and tibia length (mm) were measured for each mouse. Graphs show the mean heart weight/tibia length (HW/TL) ± SD per treatment group. Each symbol represents the value for one mouse. p = 0.0334. ND indicates no difference compared to control. </a:t>
            </a:r>
          </a:p>
        </p:txBody>
      </p:sp>
    </p:spTree>
    <p:extLst>
      <p:ext uri="{BB962C8B-B14F-4D97-AF65-F5344CB8AC3E}">
        <p14:creationId xmlns:p14="http://schemas.microsoft.com/office/powerpoint/2010/main" val="987896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7B0361DB-70CE-4352-8620-0CD7FAA8C9A2}"/>
              </a:ext>
            </a:extLst>
          </p:cNvPr>
          <p:cNvSpPr>
            <a:spLocks noChangeArrowheads="1"/>
          </p:cNvSpPr>
          <p:nvPr/>
        </p:nvSpPr>
        <p:spPr bwMode="auto">
          <a:xfrm>
            <a:off x="376545" y="304431"/>
            <a:ext cx="282419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None/>
            </a:pPr>
            <a:r>
              <a:rPr lang="en-US" sz="1600" dirty="0">
                <a:cs typeface="Arial" panose="020B0604020202020204" pitchFamily="34" charset="0"/>
              </a:rPr>
              <a:t>Supplemental Figure S3</a:t>
            </a:r>
            <a:endParaRPr lang="en-US" altLang="en-US" sz="1600" dirty="0">
              <a:cs typeface="Arial" panose="020B0604020202020204" pitchFamily="34" charset="0"/>
            </a:endParaRPr>
          </a:p>
        </p:txBody>
      </p:sp>
      <p:grpSp>
        <p:nvGrpSpPr>
          <p:cNvPr id="8" name="Group 7"/>
          <p:cNvGrpSpPr/>
          <p:nvPr/>
        </p:nvGrpSpPr>
        <p:grpSpPr>
          <a:xfrm>
            <a:off x="4468419" y="851020"/>
            <a:ext cx="2242100" cy="2178493"/>
            <a:chOff x="4468419" y="851020"/>
            <a:chExt cx="2242100" cy="2178493"/>
          </a:xfrm>
        </p:grpSpPr>
        <p:sp>
          <p:nvSpPr>
            <p:cNvPr id="3" name="TextBox 2">
              <a:extLst>
                <a:ext uri="{FF2B5EF4-FFF2-40B4-BE49-F238E27FC236}">
                  <a16:creationId xmlns:a16="http://schemas.microsoft.com/office/drawing/2014/main" id="{3B97258F-01C8-4F1B-AB38-F4FB9BF11193}"/>
                </a:ext>
              </a:extLst>
            </p:cNvPr>
            <p:cNvSpPr txBox="1">
              <a:spLocks noChangeArrowheads="1"/>
            </p:cNvSpPr>
            <p:nvPr/>
          </p:nvSpPr>
          <p:spPr bwMode="auto">
            <a:xfrm>
              <a:off x="4468419" y="85102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zh-CN" sz="1600" b="1" dirty="0">
                  <a:ea typeface="SimSun" panose="02010600030101010101" pitchFamily="2" charset="-122"/>
                  <a:cs typeface="Arial" panose="020B0604020202020204" pitchFamily="34" charset="0"/>
                </a:rPr>
                <a:t>B</a:t>
              </a:r>
              <a:endParaRPr lang="en-US" altLang="en-US" sz="1600" b="1" dirty="0">
                <a:ea typeface="SimSun" panose="02010600030101010101" pitchFamily="2" charset="-122"/>
                <a:cs typeface="Arial" panose="020B0604020202020204" pitchFamily="34" charset="0"/>
              </a:endParaRPr>
            </a:p>
          </p:txBody>
        </p:sp>
        <p:pic>
          <p:nvPicPr>
            <p:cNvPr id="17" name="Picture 16">
              <a:extLst>
                <a:ext uri="{FF2B5EF4-FFF2-40B4-BE49-F238E27FC236}">
                  <a16:creationId xmlns:a16="http://schemas.microsoft.com/office/drawing/2014/main" id="{D845D6A3-3F2E-4110-AACC-46B574CE8AC2}"/>
                </a:ext>
              </a:extLst>
            </p:cNvPr>
            <p:cNvPicPr>
              <a:picLocks noChangeAspect="1"/>
            </p:cNvPicPr>
            <p:nvPr/>
          </p:nvPicPr>
          <p:blipFill rotWithShape="1">
            <a:blip r:embed="rId3"/>
            <a:srcRect t="1840" r="1319"/>
            <a:stretch/>
          </p:blipFill>
          <p:spPr>
            <a:xfrm>
              <a:off x="4797561" y="1061389"/>
              <a:ext cx="1912958" cy="1968124"/>
            </a:xfrm>
            <a:prstGeom prst="rect">
              <a:avLst/>
            </a:prstGeom>
          </p:spPr>
        </p:pic>
      </p:grpSp>
      <p:grpSp>
        <p:nvGrpSpPr>
          <p:cNvPr id="12" name="Group 11"/>
          <p:cNvGrpSpPr/>
          <p:nvPr/>
        </p:nvGrpSpPr>
        <p:grpSpPr>
          <a:xfrm>
            <a:off x="3431466" y="3103092"/>
            <a:ext cx="7690606" cy="2036583"/>
            <a:chOff x="3431466" y="3103092"/>
            <a:chExt cx="7690606" cy="2036583"/>
          </a:xfrm>
        </p:grpSpPr>
        <p:sp>
          <p:nvSpPr>
            <p:cNvPr id="10" name="TextBox 9">
              <a:extLst>
                <a:ext uri="{FF2B5EF4-FFF2-40B4-BE49-F238E27FC236}">
                  <a16:creationId xmlns:a16="http://schemas.microsoft.com/office/drawing/2014/main" id="{A6329012-CCE6-4321-9691-4585C371BAFB}"/>
                </a:ext>
              </a:extLst>
            </p:cNvPr>
            <p:cNvSpPr txBox="1"/>
            <p:nvPr/>
          </p:nvSpPr>
          <p:spPr>
            <a:xfrm>
              <a:off x="3431466" y="3103092"/>
              <a:ext cx="320922"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E</a:t>
              </a:r>
            </a:p>
          </p:txBody>
        </p:sp>
        <p:pic>
          <p:nvPicPr>
            <p:cNvPr id="18" name="Picture 17">
              <a:extLst>
                <a:ext uri="{FF2B5EF4-FFF2-40B4-BE49-F238E27FC236}">
                  <a16:creationId xmlns:a16="http://schemas.microsoft.com/office/drawing/2014/main" id="{766B2B68-E7BD-4F11-85A8-1BADFA42BD0E}"/>
                </a:ext>
              </a:extLst>
            </p:cNvPr>
            <p:cNvPicPr>
              <a:picLocks noChangeAspect="1"/>
            </p:cNvPicPr>
            <p:nvPr/>
          </p:nvPicPr>
          <p:blipFill rotWithShape="1">
            <a:blip r:embed="rId4"/>
            <a:srcRect l="729" t="1501"/>
            <a:stretch/>
          </p:blipFill>
          <p:spPr>
            <a:xfrm>
              <a:off x="3680871" y="3407621"/>
              <a:ext cx="7441201" cy="1732054"/>
            </a:xfrm>
            <a:prstGeom prst="rect">
              <a:avLst/>
            </a:prstGeom>
          </p:spPr>
        </p:pic>
      </p:grpSp>
      <p:grpSp>
        <p:nvGrpSpPr>
          <p:cNvPr id="7" name="Group 6"/>
          <p:cNvGrpSpPr/>
          <p:nvPr/>
        </p:nvGrpSpPr>
        <p:grpSpPr>
          <a:xfrm>
            <a:off x="386007" y="851020"/>
            <a:ext cx="3750270" cy="2178493"/>
            <a:chOff x="386007" y="851020"/>
            <a:chExt cx="3750270" cy="2178493"/>
          </a:xfrm>
        </p:grpSpPr>
        <p:sp>
          <p:nvSpPr>
            <p:cNvPr id="2" name="TextBox 1">
              <a:extLst>
                <a:ext uri="{FF2B5EF4-FFF2-40B4-BE49-F238E27FC236}">
                  <a16:creationId xmlns:a16="http://schemas.microsoft.com/office/drawing/2014/main" id="{1E7C278B-72FA-4A3B-8A2F-16A1FFFD65BF}"/>
                </a:ext>
              </a:extLst>
            </p:cNvPr>
            <p:cNvSpPr txBox="1">
              <a:spLocks noChangeArrowheads="1"/>
            </p:cNvSpPr>
            <p:nvPr/>
          </p:nvSpPr>
          <p:spPr bwMode="auto">
            <a:xfrm>
              <a:off x="386007" y="85102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zh-CN" sz="1600" b="1" dirty="0">
                  <a:ea typeface="SimSun" panose="02010600030101010101" pitchFamily="2" charset="-122"/>
                  <a:cs typeface="Arial" panose="020B0604020202020204" pitchFamily="34" charset="0"/>
                </a:rPr>
                <a:t>A</a:t>
              </a:r>
              <a:endParaRPr lang="en-US" altLang="en-US" sz="1600" b="1" dirty="0">
                <a:ea typeface="SimSun" panose="02010600030101010101" pitchFamily="2" charset="-122"/>
                <a:cs typeface="Arial" panose="020B0604020202020204" pitchFamily="34" charset="0"/>
              </a:endParaRPr>
            </a:p>
          </p:txBody>
        </p:sp>
        <p:pic>
          <p:nvPicPr>
            <p:cNvPr id="20" name="Picture 19">
              <a:extLst>
                <a:ext uri="{FF2B5EF4-FFF2-40B4-BE49-F238E27FC236}">
                  <a16:creationId xmlns:a16="http://schemas.microsoft.com/office/drawing/2014/main" id="{59AB60CE-0BF9-465B-93BF-8AB9B335F952}"/>
                </a:ext>
              </a:extLst>
            </p:cNvPr>
            <p:cNvPicPr>
              <a:picLocks noChangeAspect="1"/>
            </p:cNvPicPr>
            <p:nvPr/>
          </p:nvPicPr>
          <p:blipFill rotWithShape="1">
            <a:blip r:embed="rId5"/>
            <a:srcRect l="1754" t="2144"/>
            <a:stretch/>
          </p:blipFill>
          <p:spPr>
            <a:xfrm>
              <a:off x="542616" y="1061389"/>
              <a:ext cx="3593661" cy="1968124"/>
            </a:xfrm>
            <a:prstGeom prst="rect">
              <a:avLst/>
            </a:prstGeom>
          </p:spPr>
        </p:pic>
      </p:grpSp>
      <p:grpSp>
        <p:nvGrpSpPr>
          <p:cNvPr id="9" name="Group 8"/>
          <p:cNvGrpSpPr/>
          <p:nvPr/>
        </p:nvGrpSpPr>
        <p:grpSpPr>
          <a:xfrm>
            <a:off x="7069329" y="851020"/>
            <a:ext cx="4052744" cy="2178493"/>
            <a:chOff x="7069329" y="851020"/>
            <a:chExt cx="4052744" cy="2178493"/>
          </a:xfrm>
        </p:grpSpPr>
        <p:sp>
          <p:nvSpPr>
            <p:cNvPr id="4" name="TextBox 7">
              <a:extLst>
                <a:ext uri="{FF2B5EF4-FFF2-40B4-BE49-F238E27FC236}">
                  <a16:creationId xmlns:a16="http://schemas.microsoft.com/office/drawing/2014/main" id="{92354CED-C5F7-4863-A5F8-716EB91C4544}"/>
                </a:ext>
              </a:extLst>
            </p:cNvPr>
            <p:cNvSpPr txBox="1">
              <a:spLocks noChangeArrowheads="1"/>
            </p:cNvSpPr>
            <p:nvPr/>
          </p:nvSpPr>
          <p:spPr bwMode="auto">
            <a:xfrm>
              <a:off x="7069329" y="851020"/>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600" b="1" dirty="0">
                  <a:cs typeface="Arial" panose="020B0604020202020204" pitchFamily="34" charset="0"/>
                </a:rPr>
                <a:t>C</a:t>
              </a:r>
            </a:p>
          </p:txBody>
        </p:sp>
        <p:pic>
          <p:nvPicPr>
            <p:cNvPr id="21" name="Picture 20">
              <a:extLst>
                <a:ext uri="{FF2B5EF4-FFF2-40B4-BE49-F238E27FC236}">
                  <a16:creationId xmlns:a16="http://schemas.microsoft.com/office/drawing/2014/main" id="{924BEA7E-C33C-43D2-BF3C-7C97BA5C72A6}"/>
                </a:ext>
              </a:extLst>
            </p:cNvPr>
            <p:cNvPicPr>
              <a:picLocks noChangeAspect="1"/>
            </p:cNvPicPr>
            <p:nvPr/>
          </p:nvPicPr>
          <p:blipFill rotWithShape="1">
            <a:blip r:embed="rId6"/>
            <a:srcRect t="1921" r="2270"/>
            <a:stretch/>
          </p:blipFill>
          <p:spPr>
            <a:xfrm>
              <a:off x="7371803" y="1061389"/>
              <a:ext cx="3750270" cy="1968124"/>
            </a:xfrm>
            <a:prstGeom prst="rect">
              <a:avLst/>
            </a:prstGeom>
          </p:spPr>
        </p:pic>
      </p:grpSp>
      <p:grpSp>
        <p:nvGrpSpPr>
          <p:cNvPr id="11" name="Group 10"/>
          <p:cNvGrpSpPr/>
          <p:nvPr/>
        </p:nvGrpSpPr>
        <p:grpSpPr>
          <a:xfrm>
            <a:off x="386007" y="3099569"/>
            <a:ext cx="2814736" cy="2800139"/>
            <a:chOff x="386007" y="3099569"/>
            <a:chExt cx="2814736" cy="2800139"/>
          </a:xfrm>
        </p:grpSpPr>
        <p:sp>
          <p:nvSpPr>
            <p:cNvPr id="29" name="TextBox 28">
              <a:extLst>
                <a:ext uri="{FF2B5EF4-FFF2-40B4-BE49-F238E27FC236}">
                  <a16:creationId xmlns:a16="http://schemas.microsoft.com/office/drawing/2014/main" id="{149BFEE6-E53D-4C2F-9654-30FD6F046A47}"/>
                </a:ext>
              </a:extLst>
            </p:cNvPr>
            <p:cNvSpPr txBox="1"/>
            <p:nvPr/>
          </p:nvSpPr>
          <p:spPr>
            <a:xfrm>
              <a:off x="386007" y="3099569"/>
              <a:ext cx="332142" cy="338554"/>
            </a:xfrm>
            <a:prstGeom prst="rect">
              <a:avLst/>
            </a:prstGeom>
            <a:noFill/>
          </p:spPr>
          <p:txBody>
            <a:bodyPr wrap="none" rtlCol="0">
              <a:spAutoFit/>
            </a:bodyPr>
            <a:lstStyle/>
            <a:p>
              <a:r>
                <a:rPr lang="en-US" altLang="zh-CN" sz="1600" b="1" dirty="0">
                  <a:latin typeface="Arial" panose="020B0604020202020204" pitchFamily="34" charset="0"/>
                  <a:cs typeface="Arial" panose="020B0604020202020204" pitchFamily="34" charset="0"/>
                </a:rPr>
                <a:t>D</a:t>
              </a:r>
              <a:endParaRPr lang="en-US" sz="1600" b="1" dirty="0">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79198991-A98C-4495-8C67-40D2FCB3E4C7}"/>
                </a:ext>
              </a:extLst>
            </p:cNvPr>
            <p:cNvPicPr>
              <a:picLocks noChangeAspect="1"/>
            </p:cNvPicPr>
            <p:nvPr/>
          </p:nvPicPr>
          <p:blipFill rotWithShape="1">
            <a:blip r:embed="rId7"/>
            <a:srcRect l="1505" t="894" r="1472"/>
            <a:stretch/>
          </p:blipFill>
          <p:spPr>
            <a:xfrm>
              <a:off x="708687" y="3447917"/>
              <a:ext cx="2492056" cy="2451791"/>
            </a:xfrm>
            <a:prstGeom prst="rect">
              <a:avLst/>
            </a:prstGeom>
          </p:spPr>
        </p:pic>
      </p:grpSp>
      <p:sp>
        <p:nvSpPr>
          <p:cNvPr id="6" name="TextBox 5"/>
          <p:cNvSpPr txBox="1"/>
          <p:nvPr/>
        </p:nvSpPr>
        <p:spPr>
          <a:xfrm>
            <a:off x="3399882" y="5299543"/>
            <a:ext cx="8229624" cy="1015663"/>
          </a:xfrm>
          <a:prstGeom prst="rect">
            <a:avLst/>
          </a:prstGeom>
          <a:noFill/>
        </p:spPr>
        <p:txBody>
          <a:bodyPr wrap="square" rtlCol="0">
            <a:spAutoFit/>
          </a:bodyPr>
          <a:lstStyle/>
          <a:p>
            <a:r>
              <a:rPr lang="en-US" sz="1200" b="1" dirty="0"/>
              <a:t>Figure </a:t>
            </a:r>
            <a:r>
              <a:rPr lang="en-US" altLang="zh-CN" sz="1200" b="1" dirty="0"/>
              <a:t>S3</a:t>
            </a:r>
            <a:r>
              <a:rPr lang="en-US" sz="1200" b="1" dirty="0"/>
              <a:t>. Exercise inhibited doxorubicin-induced functional and structural changes indicative of cardiotoxicity in </a:t>
            </a:r>
            <a:r>
              <a:rPr lang="en-US" sz="1200" b="1" dirty="0" err="1"/>
              <a:t>Balb</a:t>
            </a:r>
            <a:r>
              <a:rPr lang="en-US" sz="1200" b="1" dirty="0"/>
              <a:t>/c mice. </a:t>
            </a:r>
            <a:r>
              <a:rPr lang="en-US" sz="1200" dirty="0"/>
              <a:t>A. Representative images of CD31</a:t>
            </a:r>
            <a:r>
              <a:rPr lang="en-US" sz="1200" baseline="30000" dirty="0"/>
              <a:t>+</a:t>
            </a:r>
            <a:r>
              <a:rPr lang="en-US" sz="1200" dirty="0"/>
              <a:t> staining. Scale bar: 50 </a:t>
            </a:r>
            <a:r>
              <a:rPr lang="en-US" sz="1200" dirty="0" err="1"/>
              <a:t>μm</a:t>
            </a:r>
            <a:r>
              <a:rPr lang="en-US" sz="1200" dirty="0"/>
              <a:t>. B. Representative transmission electron microscopy (TEM) images of cardiac vessels. P indicates </a:t>
            </a:r>
            <a:r>
              <a:rPr lang="en-US" sz="1200" dirty="0" err="1"/>
              <a:t>pericytes</a:t>
            </a:r>
            <a:r>
              <a:rPr lang="en-US" sz="1200" dirty="0"/>
              <a:t> and E, endothelial cells. C. Representative TEM images of abnormal mitochondria (arrows) and vacuolization (asterisk). D. Representative TEM images of autophagy (arrows). E. Collagen deposition in the left ventricle determined using Masson trichrome staining. Scale bars represent 50 </a:t>
            </a:r>
            <a:r>
              <a:rPr lang="en-US" sz="1200" dirty="0" err="1"/>
              <a:t>μm</a:t>
            </a:r>
            <a:r>
              <a:rPr lang="en-US" sz="1200" dirty="0"/>
              <a:t> and 100 </a:t>
            </a:r>
            <a:r>
              <a:rPr lang="en-US" sz="1200" dirty="0" err="1"/>
              <a:t>μm</a:t>
            </a:r>
            <a:r>
              <a:rPr lang="en-US" sz="1200" dirty="0"/>
              <a:t> at 40x and 20x magnification, respectively.</a:t>
            </a:r>
          </a:p>
        </p:txBody>
      </p:sp>
    </p:spTree>
    <p:extLst>
      <p:ext uri="{BB962C8B-B14F-4D97-AF65-F5344CB8AC3E}">
        <p14:creationId xmlns:p14="http://schemas.microsoft.com/office/powerpoint/2010/main" val="2539215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102B67F-CC1D-46A6-83E6-AD702525F7DA}"/>
              </a:ext>
            </a:extLst>
          </p:cNvPr>
          <p:cNvSpPr>
            <a:spLocks noChangeArrowheads="1"/>
          </p:cNvSpPr>
          <p:nvPr/>
        </p:nvSpPr>
        <p:spPr bwMode="auto">
          <a:xfrm>
            <a:off x="366046" y="429877"/>
            <a:ext cx="56572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None/>
            </a:pPr>
            <a:r>
              <a:rPr lang="en-US" sz="1800" dirty="0">
                <a:cs typeface="Arial" panose="020B0604020202020204" pitchFamily="34" charset="0"/>
              </a:rPr>
              <a:t>Supplemental Figure S4 – related to Figure 6C &amp; 7F</a:t>
            </a:r>
            <a:endParaRPr lang="en-US" altLang="en-US" sz="1800" dirty="0">
              <a:cs typeface="Arial" panose="020B0604020202020204" pitchFamily="34" charset="0"/>
            </a:endParaRPr>
          </a:p>
        </p:txBody>
      </p:sp>
      <p:pic>
        <p:nvPicPr>
          <p:cNvPr id="55" name="Picture 54" descr="A picture containing map&#10;&#10;Description automatically generated">
            <a:extLst>
              <a:ext uri="{FF2B5EF4-FFF2-40B4-BE49-F238E27FC236}">
                <a16:creationId xmlns:a16="http://schemas.microsoft.com/office/drawing/2014/main" id="{F256D0A2-C3C4-4EBA-9DA2-0202E216EBD7}"/>
              </a:ext>
            </a:extLst>
          </p:cNvPr>
          <p:cNvPicPr>
            <a:picLocks noChangeAspect="1"/>
          </p:cNvPicPr>
          <p:nvPr/>
        </p:nvPicPr>
        <p:blipFill rotWithShape="1">
          <a:blip r:embed="rId2">
            <a:extLst>
              <a:ext uri="{28A0092B-C50C-407E-A947-70E740481C1C}">
                <a14:useLocalDpi xmlns:a14="http://schemas.microsoft.com/office/drawing/2010/main" val="0"/>
              </a:ext>
            </a:extLst>
          </a:blip>
          <a:srcRect l="688" t="19450" r="780" b="18410"/>
          <a:stretch/>
        </p:blipFill>
        <p:spPr>
          <a:xfrm>
            <a:off x="798352" y="1537457"/>
            <a:ext cx="10209402" cy="3621771"/>
          </a:xfrm>
          <a:prstGeom prst="rect">
            <a:avLst/>
          </a:prstGeom>
        </p:spPr>
      </p:pic>
    </p:spTree>
    <p:extLst>
      <p:ext uri="{BB962C8B-B14F-4D97-AF65-F5344CB8AC3E}">
        <p14:creationId xmlns:p14="http://schemas.microsoft.com/office/powerpoint/2010/main" val="1185533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9913D0F6-1F49-433B-9D12-84B6D46188C8}"/>
              </a:ext>
            </a:extLst>
          </p:cNvPr>
          <p:cNvSpPr>
            <a:spLocks noChangeArrowheads="1"/>
          </p:cNvSpPr>
          <p:nvPr/>
        </p:nvSpPr>
        <p:spPr bwMode="auto">
          <a:xfrm>
            <a:off x="366046" y="429877"/>
            <a:ext cx="56572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None/>
            </a:pPr>
            <a:r>
              <a:rPr lang="en-US" sz="1800" dirty="0">
                <a:cs typeface="Arial" panose="020B0604020202020204" pitchFamily="34" charset="0"/>
              </a:rPr>
              <a:t>Supplemental Figure S5 – related to Figure 6B &amp; 7G</a:t>
            </a:r>
            <a:endParaRPr lang="en-US" altLang="en-US" sz="1800" dirty="0">
              <a:cs typeface="Arial" panose="020B0604020202020204" pitchFamily="34" charset="0"/>
            </a:endParaRPr>
          </a:p>
        </p:txBody>
      </p:sp>
      <p:pic>
        <p:nvPicPr>
          <p:cNvPr id="42" name="Picture 41" descr="A picture containing timeline&#10;&#10;Description automatically generated">
            <a:extLst>
              <a:ext uri="{FF2B5EF4-FFF2-40B4-BE49-F238E27FC236}">
                <a16:creationId xmlns:a16="http://schemas.microsoft.com/office/drawing/2014/main" id="{FFA07076-8F11-4870-8EE9-9B8D4AA6B7FA}"/>
              </a:ext>
            </a:extLst>
          </p:cNvPr>
          <p:cNvPicPr>
            <a:picLocks noChangeAspect="1"/>
          </p:cNvPicPr>
          <p:nvPr/>
        </p:nvPicPr>
        <p:blipFill rotWithShape="1">
          <a:blip r:embed="rId2">
            <a:extLst>
              <a:ext uri="{28A0092B-C50C-407E-A947-70E740481C1C}">
                <a14:useLocalDpi xmlns:a14="http://schemas.microsoft.com/office/drawing/2010/main" val="0"/>
              </a:ext>
            </a:extLst>
          </a:blip>
          <a:srcRect l="25390" t="12355" r="24518" b="20857"/>
          <a:stretch/>
        </p:blipFill>
        <p:spPr>
          <a:xfrm>
            <a:off x="3028426" y="1318121"/>
            <a:ext cx="5494787" cy="3924998"/>
          </a:xfrm>
          <a:prstGeom prst="rect">
            <a:avLst/>
          </a:prstGeom>
        </p:spPr>
      </p:pic>
    </p:spTree>
    <p:extLst>
      <p:ext uri="{BB962C8B-B14F-4D97-AF65-F5344CB8AC3E}">
        <p14:creationId xmlns:p14="http://schemas.microsoft.com/office/powerpoint/2010/main" val="4136586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681928" y="1389511"/>
            <a:ext cx="3414404" cy="2762880"/>
            <a:chOff x="681928" y="1389511"/>
            <a:chExt cx="3414404" cy="2762880"/>
          </a:xfrm>
        </p:grpSpPr>
        <p:grpSp>
          <p:nvGrpSpPr>
            <p:cNvPr id="2" name="Group 1">
              <a:extLst>
                <a:ext uri="{FF2B5EF4-FFF2-40B4-BE49-F238E27FC236}">
                  <a16:creationId xmlns:a16="http://schemas.microsoft.com/office/drawing/2014/main" id="{E0F671EC-683F-4617-9827-BDB922C263B3}"/>
                </a:ext>
              </a:extLst>
            </p:cNvPr>
            <p:cNvGrpSpPr/>
            <p:nvPr/>
          </p:nvGrpSpPr>
          <p:grpSpPr>
            <a:xfrm>
              <a:off x="1021597" y="1645846"/>
              <a:ext cx="3074735" cy="2506545"/>
              <a:chOff x="623786" y="3738294"/>
              <a:chExt cx="3504520" cy="2913280"/>
            </a:xfrm>
          </p:grpSpPr>
          <p:pic>
            <p:nvPicPr>
              <p:cNvPr id="3" name="2019-06-06-13-43-07">
                <a:hlinkClick r:id="" action="ppaction://media"/>
                <a:extLst>
                  <a:ext uri="{FF2B5EF4-FFF2-40B4-BE49-F238E27FC236}">
                    <a16:creationId xmlns:a16="http://schemas.microsoft.com/office/drawing/2014/main" id="{AB87FAA9-32E5-4FC4-8E7E-68B0B0834312}"/>
                  </a:ext>
                </a:extLst>
              </p:cNvPr>
              <p:cNvPicPr>
                <a:picLocks noChangeAspect="1"/>
              </p:cNvPicPr>
              <p:nvPr>
                <a:videoFile r:link="rId6"/>
                <p:extLst>
                  <p:ext uri="{DAA4B4D4-6D71-4841-9C94-3DE7FCFB9230}">
                    <p14:media xmlns:p14="http://schemas.microsoft.com/office/powerpoint/2010/main" r:embed="rId5"/>
                  </p:ext>
                </p:extLst>
              </p:nvPr>
            </p:nvPicPr>
            <p:blipFill>
              <a:blip r:embed="rId8"/>
              <a:stretch>
                <a:fillRect/>
              </a:stretch>
            </p:blipFill>
            <p:spPr>
              <a:xfrm>
                <a:off x="623786" y="4145029"/>
                <a:ext cx="3504520" cy="2506545"/>
              </a:xfrm>
              <a:prstGeom prst="rect">
                <a:avLst/>
              </a:prstGeom>
            </p:spPr>
          </p:pic>
          <p:sp>
            <p:nvSpPr>
              <p:cNvPr id="4" name="TextBox 3">
                <a:extLst>
                  <a:ext uri="{FF2B5EF4-FFF2-40B4-BE49-F238E27FC236}">
                    <a16:creationId xmlns:a16="http://schemas.microsoft.com/office/drawing/2014/main" id="{533BD6B2-50C1-4925-8046-86DB0A0704D3}"/>
                  </a:ext>
                </a:extLst>
              </p:cNvPr>
              <p:cNvSpPr txBox="1"/>
              <p:nvPr/>
            </p:nvSpPr>
            <p:spPr>
              <a:xfrm>
                <a:off x="1911816" y="3738294"/>
                <a:ext cx="928459"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Control</a:t>
                </a:r>
              </a:p>
            </p:txBody>
          </p:sp>
        </p:grpSp>
        <p:sp>
          <p:nvSpPr>
            <p:cNvPr id="11" name="TextBox 10">
              <a:extLst>
                <a:ext uri="{FF2B5EF4-FFF2-40B4-BE49-F238E27FC236}">
                  <a16:creationId xmlns:a16="http://schemas.microsoft.com/office/drawing/2014/main" id="{340D8603-6B41-48DB-AF8E-1D5C4C310BF6}"/>
                </a:ext>
              </a:extLst>
            </p:cNvPr>
            <p:cNvSpPr txBox="1">
              <a:spLocks noChangeArrowheads="1"/>
            </p:cNvSpPr>
            <p:nvPr/>
          </p:nvSpPr>
          <p:spPr bwMode="auto">
            <a:xfrm>
              <a:off x="681928" y="1389511"/>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600" b="1" dirty="0">
                  <a:ea typeface="SimSun" panose="02010600030101010101" pitchFamily="2" charset="-122"/>
                  <a:cs typeface="Arial" panose="020B0604020202020204" pitchFamily="34" charset="0"/>
                </a:rPr>
                <a:t>A</a:t>
              </a:r>
            </a:p>
          </p:txBody>
        </p:sp>
      </p:grpSp>
      <p:grpSp>
        <p:nvGrpSpPr>
          <p:cNvPr id="17" name="Group 16"/>
          <p:cNvGrpSpPr/>
          <p:nvPr/>
        </p:nvGrpSpPr>
        <p:grpSpPr>
          <a:xfrm>
            <a:off x="4396922" y="1389511"/>
            <a:ext cx="3406877" cy="2762880"/>
            <a:chOff x="4396922" y="1389511"/>
            <a:chExt cx="3406877" cy="2762880"/>
          </a:xfrm>
        </p:grpSpPr>
        <p:grpSp>
          <p:nvGrpSpPr>
            <p:cNvPr id="5" name="Group 4">
              <a:extLst>
                <a:ext uri="{FF2B5EF4-FFF2-40B4-BE49-F238E27FC236}">
                  <a16:creationId xmlns:a16="http://schemas.microsoft.com/office/drawing/2014/main" id="{F31CF0E9-609C-4155-BD38-464524B3A418}"/>
                </a:ext>
              </a:extLst>
            </p:cNvPr>
            <p:cNvGrpSpPr/>
            <p:nvPr/>
          </p:nvGrpSpPr>
          <p:grpSpPr>
            <a:xfrm>
              <a:off x="4729064" y="1645846"/>
              <a:ext cx="3074735" cy="2506545"/>
              <a:chOff x="4531280" y="3738294"/>
              <a:chExt cx="3504521" cy="2913280"/>
            </a:xfrm>
          </p:grpSpPr>
          <p:pic>
            <p:nvPicPr>
              <p:cNvPr id="6" name="2019-08-26-12-10-52">
                <a:hlinkClick r:id="" action="ppaction://media"/>
                <a:extLst>
                  <a:ext uri="{FF2B5EF4-FFF2-40B4-BE49-F238E27FC236}">
                    <a16:creationId xmlns:a16="http://schemas.microsoft.com/office/drawing/2014/main" id="{67F5D241-EC15-47F9-B2F0-FF1CA8A1DD3A}"/>
                  </a:ext>
                </a:extLst>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4531280" y="4145029"/>
                <a:ext cx="3504521" cy="2506545"/>
              </a:xfrm>
              <a:prstGeom prst="rect">
                <a:avLst/>
              </a:prstGeom>
            </p:spPr>
          </p:pic>
          <p:sp>
            <p:nvSpPr>
              <p:cNvPr id="7" name="TextBox 6">
                <a:extLst>
                  <a:ext uri="{FF2B5EF4-FFF2-40B4-BE49-F238E27FC236}">
                    <a16:creationId xmlns:a16="http://schemas.microsoft.com/office/drawing/2014/main" id="{E5713EF7-8E0A-4B0C-8A3D-A8EBFA3F7A40}"/>
                  </a:ext>
                </a:extLst>
              </p:cNvPr>
              <p:cNvSpPr txBox="1"/>
              <p:nvPr/>
            </p:nvSpPr>
            <p:spPr>
              <a:xfrm>
                <a:off x="5984257" y="3738294"/>
                <a:ext cx="595035"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Dox</a:t>
                </a:r>
              </a:p>
            </p:txBody>
          </p:sp>
        </p:grpSp>
        <p:sp>
          <p:nvSpPr>
            <p:cNvPr id="12" name="TextBox 11">
              <a:extLst>
                <a:ext uri="{FF2B5EF4-FFF2-40B4-BE49-F238E27FC236}">
                  <a16:creationId xmlns:a16="http://schemas.microsoft.com/office/drawing/2014/main" id="{C1D2AA7C-7653-4D64-8545-F4BC5B599DF6}"/>
                </a:ext>
              </a:extLst>
            </p:cNvPr>
            <p:cNvSpPr txBox="1">
              <a:spLocks noChangeArrowheads="1"/>
            </p:cNvSpPr>
            <p:nvPr/>
          </p:nvSpPr>
          <p:spPr bwMode="auto">
            <a:xfrm>
              <a:off x="4396922" y="1389511"/>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zh-CN" sz="1600" b="1" dirty="0">
                  <a:ea typeface="SimSun" panose="02010600030101010101" pitchFamily="2" charset="-122"/>
                  <a:cs typeface="Arial" panose="020B0604020202020204" pitchFamily="34" charset="0"/>
                </a:rPr>
                <a:t>B</a:t>
              </a:r>
              <a:endParaRPr lang="en-US" altLang="en-US" sz="1600" b="1" dirty="0">
                <a:ea typeface="SimSun" panose="02010600030101010101" pitchFamily="2" charset="-122"/>
                <a:cs typeface="Arial" panose="020B0604020202020204" pitchFamily="34" charset="0"/>
              </a:endParaRPr>
            </a:p>
          </p:txBody>
        </p:sp>
      </p:grpSp>
      <p:grpSp>
        <p:nvGrpSpPr>
          <p:cNvPr id="18" name="Group 17"/>
          <p:cNvGrpSpPr/>
          <p:nvPr/>
        </p:nvGrpSpPr>
        <p:grpSpPr>
          <a:xfrm>
            <a:off x="8111916" y="1390043"/>
            <a:ext cx="3404222" cy="2762348"/>
            <a:chOff x="8111916" y="1390043"/>
            <a:chExt cx="3404222" cy="2762348"/>
          </a:xfrm>
        </p:grpSpPr>
        <p:grpSp>
          <p:nvGrpSpPr>
            <p:cNvPr id="8" name="Group 7">
              <a:extLst>
                <a:ext uri="{FF2B5EF4-FFF2-40B4-BE49-F238E27FC236}">
                  <a16:creationId xmlns:a16="http://schemas.microsoft.com/office/drawing/2014/main" id="{EDBB9840-0B31-49ED-A09B-4713555BAE90}"/>
                </a:ext>
              </a:extLst>
            </p:cNvPr>
            <p:cNvGrpSpPr/>
            <p:nvPr/>
          </p:nvGrpSpPr>
          <p:grpSpPr>
            <a:xfrm>
              <a:off x="8441403" y="1645846"/>
              <a:ext cx="3074735" cy="2506545"/>
              <a:chOff x="8461296" y="3738294"/>
              <a:chExt cx="3504522" cy="2913280"/>
            </a:xfrm>
          </p:grpSpPr>
          <p:pic>
            <p:nvPicPr>
              <p:cNvPr id="9" name="2019-08-26-11-42-15">
                <a:hlinkClick r:id="" action="ppaction://media"/>
                <a:extLst>
                  <a:ext uri="{FF2B5EF4-FFF2-40B4-BE49-F238E27FC236}">
                    <a16:creationId xmlns:a16="http://schemas.microsoft.com/office/drawing/2014/main" id="{3F82EFB6-7E04-444E-9A83-BE955758D6A1}"/>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8461296" y="4145029"/>
                <a:ext cx="3504522" cy="2506545"/>
              </a:xfrm>
              <a:prstGeom prst="rect">
                <a:avLst/>
              </a:prstGeom>
            </p:spPr>
          </p:pic>
          <p:sp>
            <p:nvSpPr>
              <p:cNvPr id="10" name="TextBox 9">
                <a:extLst>
                  <a:ext uri="{FF2B5EF4-FFF2-40B4-BE49-F238E27FC236}">
                    <a16:creationId xmlns:a16="http://schemas.microsoft.com/office/drawing/2014/main" id="{5FEC5626-3278-44FB-8D02-9FF21DC06ADA}"/>
                  </a:ext>
                </a:extLst>
              </p:cNvPr>
              <p:cNvSpPr txBox="1"/>
              <p:nvPr/>
            </p:nvSpPr>
            <p:spPr>
              <a:xfrm>
                <a:off x="9547349" y="3738294"/>
                <a:ext cx="133241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Dox + </a:t>
                </a:r>
                <a:r>
                  <a:rPr lang="en-US" dirty="0" err="1">
                    <a:latin typeface="Arial" panose="020B0604020202020204" pitchFamily="34" charset="0"/>
                    <a:cs typeface="Arial" panose="020B0604020202020204" pitchFamily="34" charset="0"/>
                  </a:rPr>
                  <a:t>Ex</a:t>
                </a:r>
                <a:r>
                  <a:rPr lang="en-US" altLang="zh-CN" dirty="0" err="1">
                    <a:latin typeface="Arial" panose="020B0604020202020204" pitchFamily="34" charset="0"/>
                    <a:cs typeface="Arial" panose="020B0604020202020204" pitchFamily="34" charset="0"/>
                  </a:rPr>
                  <a:t>er</a:t>
                </a:r>
                <a:endParaRPr lang="en-US" dirty="0">
                  <a:latin typeface="Arial" panose="020B0604020202020204" pitchFamily="34" charset="0"/>
                  <a:cs typeface="Arial" panose="020B0604020202020204" pitchFamily="34" charset="0"/>
                </a:endParaRPr>
              </a:p>
            </p:txBody>
          </p:sp>
        </p:grpSp>
        <p:sp>
          <p:nvSpPr>
            <p:cNvPr id="13" name="TextBox 7">
              <a:extLst>
                <a:ext uri="{FF2B5EF4-FFF2-40B4-BE49-F238E27FC236}">
                  <a16:creationId xmlns:a16="http://schemas.microsoft.com/office/drawing/2014/main" id="{5936E31A-1639-4A97-8B96-2B99215388E5}"/>
                </a:ext>
              </a:extLst>
            </p:cNvPr>
            <p:cNvSpPr txBox="1">
              <a:spLocks noChangeArrowheads="1"/>
            </p:cNvSpPr>
            <p:nvPr/>
          </p:nvSpPr>
          <p:spPr bwMode="auto">
            <a:xfrm>
              <a:off x="8111916" y="1390043"/>
              <a:ext cx="2856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zh-CN" sz="1600" b="1" dirty="0">
                  <a:cs typeface="Arial" panose="020B0604020202020204" pitchFamily="34" charset="0"/>
                </a:rPr>
                <a:t>C</a:t>
              </a:r>
              <a:endParaRPr lang="en-US" altLang="en-US" sz="1600" b="1" dirty="0">
                <a:cs typeface="Arial" panose="020B0604020202020204" pitchFamily="34" charset="0"/>
              </a:endParaRPr>
            </a:p>
          </p:txBody>
        </p:sp>
      </p:grpSp>
      <p:sp>
        <p:nvSpPr>
          <p:cNvPr id="14" name="Rectangle 8">
            <a:extLst>
              <a:ext uri="{FF2B5EF4-FFF2-40B4-BE49-F238E27FC236}">
                <a16:creationId xmlns:a16="http://schemas.microsoft.com/office/drawing/2014/main" id="{4E945058-AE17-450B-99E7-770082E9487A}"/>
              </a:ext>
            </a:extLst>
          </p:cNvPr>
          <p:cNvSpPr>
            <a:spLocks noChangeArrowheads="1"/>
          </p:cNvSpPr>
          <p:nvPr/>
        </p:nvSpPr>
        <p:spPr bwMode="auto">
          <a:xfrm>
            <a:off x="180696" y="404695"/>
            <a:ext cx="278556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None/>
            </a:pPr>
            <a:r>
              <a:rPr lang="en-US" sz="1600" dirty="0">
                <a:cs typeface="Arial" panose="020B0604020202020204" pitchFamily="34" charset="0"/>
              </a:rPr>
              <a:t>Supplemental Video S1</a:t>
            </a:r>
            <a:endParaRPr lang="en-US" altLang="en-US" sz="1600" dirty="0">
              <a:cs typeface="Arial" panose="020B0604020202020204" pitchFamily="34" charset="0"/>
            </a:endParaRPr>
          </a:p>
        </p:txBody>
      </p:sp>
      <p:sp>
        <p:nvSpPr>
          <p:cNvPr id="15" name="Rectangle 14"/>
          <p:cNvSpPr/>
          <p:nvPr/>
        </p:nvSpPr>
        <p:spPr>
          <a:xfrm>
            <a:off x="1014070" y="4804772"/>
            <a:ext cx="9271462" cy="461665"/>
          </a:xfrm>
          <a:prstGeom prst="rect">
            <a:avLst/>
          </a:prstGeom>
        </p:spPr>
        <p:txBody>
          <a:bodyPr wrap="square">
            <a:spAutoFit/>
          </a:bodyPr>
          <a:lstStyle/>
          <a:p>
            <a:r>
              <a:rPr lang="en-US" sz="1200" b="1" dirty="0">
                <a:solidFill>
                  <a:srgbClr val="000000"/>
                </a:solidFill>
                <a:ea typeface="DengXian"/>
                <a:cs typeface="Times New Roman" panose="02020603050405020304" pitchFamily="18" charset="0"/>
              </a:rPr>
              <a:t>Video S1.</a:t>
            </a:r>
            <a:r>
              <a:rPr lang="en-US" sz="1200" dirty="0">
                <a:solidFill>
                  <a:srgbClr val="000000"/>
                </a:solidFill>
                <a:ea typeface="DengXian"/>
                <a:cs typeface="Times New Roman" panose="02020603050405020304" pitchFamily="18" charset="0"/>
              </a:rPr>
              <a:t> Echo movie following MI in mice treated with phosphate-buffered saline (A), Dox alone (B) or Dox + </a:t>
            </a:r>
            <a:r>
              <a:rPr lang="en-US" sz="1200" dirty="0" err="1">
                <a:solidFill>
                  <a:srgbClr val="000000"/>
                </a:solidFill>
                <a:ea typeface="DengXian"/>
                <a:cs typeface="Times New Roman" panose="02020603050405020304" pitchFamily="18" charset="0"/>
              </a:rPr>
              <a:t>Exer</a:t>
            </a:r>
            <a:r>
              <a:rPr lang="en-US" sz="1200" dirty="0">
                <a:solidFill>
                  <a:srgbClr val="000000"/>
                </a:solidFill>
                <a:ea typeface="DengXian"/>
                <a:cs typeface="Times New Roman" panose="02020603050405020304" pitchFamily="18" charset="0"/>
              </a:rPr>
              <a:t> (C) in nude mice. Dox indicates doxorubicin. </a:t>
            </a:r>
            <a:r>
              <a:rPr lang="en-US" sz="1200" dirty="0" err="1">
                <a:solidFill>
                  <a:srgbClr val="000000"/>
                </a:solidFill>
                <a:ea typeface="DengXian"/>
                <a:cs typeface="Times New Roman" panose="02020603050405020304" pitchFamily="18" charset="0"/>
              </a:rPr>
              <a:t>Exer</a:t>
            </a:r>
            <a:r>
              <a:rPr lang="en-US" sz="1200" dirty="0">
                <a:solidFill>
                  <a:srgbClr val="000000"/>
                </a:solidFill>
                <a:ea typeface="DengXian"/>
                <a:cs typeface="Times New Roman" panose="02020603050405020304" pitchFamily="18" charset="0"/>
              </a:rPr>
              <a:t> indicates exercise.</a:t>
            </a:r>
            <a:endParaRPr lang="en-US" sz="1100" dirty="0">
              <a:effectLst/>
              <a:ea typeface="DengXian"/>
              <a:cs typeface="Times New Roman" panose="02020603050405020304" pitchFamily="18" charset="0"/>
            </a:endParaRPr>
          </a:p>
        </p:txBody>
      </p:sp>
    </p:spTree>
    <p:extLst>
      <p:ext uri="{BB962C8B-B14F-4D97-AF65-F5344CB8AC3E}">
        <p14:creationId xmlns:p14="http://schemas.microsoft.com/office/powerpoint/2010/main" val="2458584865"/>
      </p:ext>
    </p:extLst>
  </p:cSld>
  <p:clrMapOvr>
    <a:masterClrMapping/>
  </p:clrMapOvr>
  <p:timing>
    <p:tnLst>
      <p:par>
        <p:cTn id="1" dur="indefinite" restart="never" nodeType="tmRoot">
          <p:childTnLst>
            <p:video>
              <p:cMediaNode vol="80000" mute="1">
                <p:cTn id="2" fill="hold" display="0">
                  <p:stCondLst>
                    <p:cond delay="indefinite"/>
                  </p:stCondLst>
                </p:cTn>
                <p:tgtEl>
                  <p:spTgt spid="3"/>
                </p:tgtEl>
              </p:cMediaNode>
            </p:video>
            <p:video>
              <p:cMediaNode vol="80000">
                <p:cTn id="3" fill="hold" display="0">
                  <p:stCondLst>
                    <p:cond delay="indefinite"/>
                  </p:stCondLst>
                </p:cTn>
                <p:tgtEl>
                  <p:spTgt spid="6"/>
                </p:tgtEl>
              </p:cMediaNode>
            </p:video>
            <p:video>
              <p:cMediaNode vol="80000">
                <p:cTn id="4" fill="hold" display="0">
                  <p:stCondLst>
                    <p:cond delay="indefinite"/>
                  </p:stCondLst>
                </p:cTn>
                <p:tgtEl>
                  <p:spTgt spid="9"/>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1339</TotalTime>
  <Words>469</Words>
  <Application>Microsoft Office PowerPoint</Application>
  <PresentationFormat>Widescreen</PresentationFormat>
  <Paragraphs>25</Paragraphs>
  <Slides>6</Slides>
  <Notes>1</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Wang,Fei</dc:creator>
  <cp:lastModifiedBy>Wang,Fei</cp:lastModifiedBy>
  <cp:revision>54</cp:revision>
  <cp:lastPrinted>2021-08-03T21:27:37Z</cp:lastPrinted>
  <dcterms:created xsi:type="dcterms:W3CDTF">2021-07-23T14:01:15Z</dcterms:created>
  <dcterms:modified xsi:type="dcterms:W3CDTF">2021-08-30T19:26:52Z</dcterms:modified>
</cp:coreProperties>
</file>