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6" r:id="rId6"/>
  </p:sldIdLst>
  <p:sldSz cx="10287000" cy="6858000" type="35mm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24" y="72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Sattar%20Bag%20E.%20coli%20paper\Writing%20E.%20coli%20MS%20of%20SB-JH\Sattar%20Bag%20E.coli%20MS_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'Figure 5'!$A$2:$A$15</c:f>
              <c:strCache>
                <c:ptCount val="14"/>
                <c:pt idx="0">
                  <c:v>Amoxicillin</c:v>
                </c:pt>
                <c:pt idx="1">
                  <c:v>Ampicillin</c:v>
                </c:pt>
                <c:pt idx="2">
                  <c:v>Tetracycline</c:v>
                </c:pt>
                <c:pt idx="3">
                  <c:v>Amikacin</c:v>
                </c:pt>
                <c:pt idx="4">
                  <c:v>Gentamicin</c:v>
                </c:pt>
                <c:pt idx="5">
                  <c:v>Kanamycin</c:v>
                </c:pt>
                <c:pt idx="6">
                  <c:v>Neomycin</c:v>
                </c:pt>
                <c:pt idx="7">
                  <c:v>Ceftazidime</c:v>
                </c:pt>
                <c:pt idx="8">
                  <c:v>Azithromycin</c:v>
                </c:pt>
                <c:pt idx="9">
                  <c:v>Cephalexin</c:v>
                </c:pt>
                <c:pt idx="10">
                  <c:v>Ciprofloxacin</c:v>
                </c:pt>
                <c:pt idx="11">
                  <c:v>Ceftriaxone</c:v>
                </c:pt>
                <c:pt idx="12">
                  <c:v>Chloramphenicol</c:v>
                </c:pt>
                <c:pt idx="13">
                  <c:v>Colistin</c:v>
                </c:pt>
              </c:strCache>
            </c:strRef>
          </c:cat>
          <c:val>
            <c:numRef>
              <c:f>'Figure 5'!$B$2:$B$15</c:f>
              <c:numCache>
                <c:formatCode>General</c:formatCode>
                <c:ptCount val="14"/>
                <c:pt idx="0">
                  <c:v>94.5</c:v>
                </c:pt>
                <c:pt idx="1">
                  <c:v>89.5</c:v>
                </c:pt>
                <c:pt idx="2">
                  <c:v>89.5</c:v>
                </c:pt>
                <c:pt idx="3">
                  <c:v>36.799999999999997</c:v>
                </c:pt>
                <c:pt idx="4">
                  <c:v>36.799999999999997</c:v>
                </c:pt>
                <c:pt idx="5">
                  <c:v>31.6</c:v>
                </c:pt>
                <c:pt idx="6">
                  <c:v>31.6</c:v>
                </c:pt>
                <c:pt idx="7">
                  <c:v>15.7</c:v>
                </c:pt>
                <c:pt idx="8">
                  <c:v>10.5</c:v>
                </c:pt>
                <c:pt idx="9">
                  <c:v>5.3</c:v>
                </c:pt>
                <c:pt idx="10">
                  <c:v>5.3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51369856"/>
        <c:axId val="51827456"/>
      </c:barChart>
      <c:catAx>
        <c:axId val="5136985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1827456"/>
        <c:crosses val="autoZero"/>
        <c:auto val="1"/>
        <c:lblAlgn val="ctr"/>
        <c:lblOffset val="100"/>
        <c:noMultiLvlLbl val="0"/>
      </c:catAx>
      <c:valAx>
        <c:axId val="51827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13698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6"/>
            <a:ext cx="874395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8075" y="274639"/>
            <a:ext cx="2314575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74639"/>
            <a:ext cx="6772275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00201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9100" y="5286674"/>
            <a:ext cx="9525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S1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Representative photograph of PCR with DNA isolated from suspected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colonies targeting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</a:t>
            </a:r>
            <a:r>
              <a:rPr lang="en-US" sz="1600" i="1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coli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specific </a:t>
            </a:r>
            <a:r>
              <a:rPr lang="en-US" sz="1600" i="1" dirty="0" err="1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malB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gene. Lanes: 1-5, suspected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colonies; PC,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 ATCC25922 (positive control); NC,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S. </a:t>
            </a:r>
            <a:r>
              <a:rPr lang="en-US" sz="1600" i="1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enteritidis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 ATCC 13076; M, 1 kb DNA ladder, 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Electrophoresis was performed with 1.5% LE agarose (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 at 100 volt for 25 minutes in 1X TAE </a:t>
            </a:r>
            <a:r>
              <a:rPr lang="en-US" sz="16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buffer.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557758" y="408045"/>
            <a:ext cx="7587063" cy="4672450"/>
            <a:chOff x="3551495" y="408045"/>
            <a:chExt cx="6744056" cy="4672450"/>
          </a:xfrm>
        </p:grpSpPr>
        <p:grpSp>
          <p:nvGrpSpPr>
            <p:cNvPr id="6" name="Group 5"/>
            <p:cNvGrpSpPr/>
            <p:nvPr/>
          </p:nvGrpSpPr>
          <p:grpSpPr>
            <a:xfrm>
              <a:off x="3551495" y="408045"/>
              <a:ext cx="6744056" cy="4672450"/>
              <a:chOff x="2774044" y="408045"/>
              <a:chExt cx="6744056" cy="467245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3450699" y="408045"/>
                <a:ext cx="5290601" cy="4672450"/>
                <a:chOff x="3450699" y="408045"/>
                <a:chExt cx="5290601" cy="4672450"/>
              </a:xfrm>
            </p:grpSpPr>
            <p:pic>
              <p:nvPicPr>
                <p:cNvPr id="15" name="Picture 14" descr="C:\Users\Mohona Computer 1\Downloads\TS01599Jan12010.tif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50699" y="720221"/>
                  <a:ext cx="5290601" cy="43602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" name="TextBox 15"/>
                <p:cNvSpPr txBox="1"/>
                <p:nvPr/>
              </p:nvSpPr>
              <p:spPr>
                <a:xfrm>
                  <a:off x="3658599" y="408045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M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4339641" y="417566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977819" y="417566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5635058" y="408045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6292297" y="408045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930475" y="408045"/>
                  <a:ext cx="3276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5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7493981" y="408045"/>
                  <a:ext cx="48365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PC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8100070" y="417565"/>
                  <a:ext cx="60914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Times New Roman" pitchFamily="18" charset="0"/>
                      <a:cs typeface="Times New Roman" pitchFamily="18" charset="0"/>
                    </a:rPr>
                    <a:t>NC</a:t>
                  </a: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3080176" y="720225"/>
                <a:ext cx="3717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bp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799965" y="2531026"/>
                <a:ext cx="6766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1000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799965" y="3084518"/>
                <a:ext cx="6766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500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774044" y="4068149"/>
                <a:ext cx="6766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100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774044" y="3613572"/>
                <a:ext cx="6766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250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806170" y="3041014"/>
                <a:ext cx="7119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585 </a:t>
                </a:r>
                <a:r>
                  <a:rPr lang="en-US" sz="1600" dirty="0" err="1">
                    <a:latin typeface="Times New Roman" pitchFamily="18" charset="0"/>
                    <a:cs typeface="Times New Roman" pitchFamily="18" charset="0"/>
                  </a:rPr>
                  <a:t>bp</a:t>
                </a:r>
                <a:endParaRPr lang="en-US" sz="16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" name="Left Arrow 6"/>
            <p:cNvSpPr/>
            <p:nvPr/>
          </p:nvSpPr>
          <p:spPr>
            <a:xfrm>
              <a:off x="9524415" y="3125234"/>
              <a:ext cx="119647" cy="159722"/>
            </a:xfrm>
            <a:prstGeom prst="lef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4670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30480" y="466364"/>
            <a:ext cx="7827819" cy="4733524"/>
            <a:chOff x="1430480" y="466364"/>
            <a:chExt cx="7827819" cy="4733524"/>
          </a:xfrm>
        </p:grpSpPr>
        <p:grpSp>
          <p:nvGrpSpPr>
            <p:cNvPr id="25" name="Group 24"/>
            <p:cNvGrpSpPr/>
            <p:nvPr/>
          </p:nvGrpSpPr>
          <p:grpSpPr>
            <a:xfrm>
              <a:off x="1430480" y="466364"/>
              <a:ext cx="7523020" cy="4733524"/>
              <a:chOff x="1430480" y="466364"/>
              <a:chExt cx="7523020" cy="4733524"/>
            </a:xfrm>
          </p:grpSpPr>
          <p:pic>
            <p:nvPicPr>
              <p:cNvPr id="4" name="Picture 3" descr="E:\Academic\PhD All documents\3. Picture\3. PCR\E. Coli\07.03.2021 Multiplex for E. Coli phylogenetic group\TS02203Jan12010.tif"/>
              <p:cNvPicPr preferRelativeResize="0"/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40000"/>
                        </a14:imgEffect>
                      </a14:imgLayer>
                    </a14:imgProps>
                  </a:ext>
                </a:extLst>
              </a:blip>
              <a:srcRect l="17679" t="2326" r="30081" b="35114"/>
              <a:stretch/>
            </p:blipFill>
            <p:spPr bwMode="auto">
              <a:xfrm>
                <a:off x="2171700" y="838200"/>
                <a:ext cx="5952744" cy="4361688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1430480" y="466364"/>
                <a:ext cx="7523020" cy="3894748"/>
                <a:chOff x="3551495" y="408045"/>
                <a:chExt cx="6687128" cy="3894748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3551495" y="408045"/>
                  <a:ext cx="6687128" cy="3894748"/>
                  <a:chOff x="2774044" y="408045"/>
                  <a:chExt cx="6687128" cy="3894748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3658599" y="408045"/>
                    <a:ext cx="5050617" cy="348075"/>
                    <a:chOff x="3658599" y="408045"/>
                    <a:chExt cx="5050617" cy="348075"/>
                  </a:xfrm>
                </p:grpSpPr>
                <p:sp>
                  <p:nvSpPr>
                    <p:cNvPr id="16" name="TextBox 15"/>
                    <p:cNvSpPr txBox="1"/>
                    <p:nvPr/>
                  </p:nvSpPr>
                  <p:spPr>
                    <a:xfrm>
                      <a:off x="3658599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17" name="TextBox 16"/>
                    <p:cNvSpPr txBox="1"/>
                    <p:nvPr/>
                  </p:nvSpPr>
                  <p:spPr>
                    <a:xfrm>
                      <a:off x="4122555" y="417566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8" name="TextBox 17"/>
                    <p:cNvSpPr txBox="1"/>
                    <p:nvPr/>
                  </p:nvSpPr>
                  <p:spPr>
                    <a:xfrm>
                      <a:off x="4664422" y="417566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5169342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p:txBody>
                </p: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5674262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6197658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p:txBody>
                </p:sp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8100070" y="417565"/>
                      <a:ext cx="609146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6684107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7195188" y="408045"/>
                      <a:ext cx="32761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7624082" y="417566"/>
                      <a:ext cx="4796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p:txBody>
                </p:sp>
              </p:grp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3061116" y="720225"/>
                    <a:ext cx="37179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 err="1">
                        <a:latin typeface="Times New Roman" pitchFamily="18" charset="0"/>
                        <a:cs typeface="Times New Roman" pitchFamily="18" charset="0"/>
                      </a:rPr>
                      <a:t>bp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799965" y="2531026"/>
                    <a:ext cx="6766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1000</a:t>
                    </a:r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2799965" y="2913481"/>
                    <a:ext cx="6766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500</a:t>
                    </a: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774044" y="3964239"/>
                    <a:ext cx="6766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100</a:t>
                    </a: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774044" y="3550791"/>
                    <a:ext cx="676655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200</a:t>
                    </a: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8835962" y="3484132"/>
                    <a:ext cx="625210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i="1" dirty="0" err="1" smtClean="0">
                        <a:latin typeface="Times New Roman" pitchFamily="18" charset="0"/>
                        <a:cs typeface="Times New Roman" pitchFamily="18" charset="0"/>
                      </a:rPr>
                      <a:t>yjaA</a:t>
                    </a:r>
                    <a:endParaRPr lang="en-US" sz="1600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" name="Left Arrow 6"/>
                <p:cNvSpPr/>
                <p:nvPr/>
              </p:nvSpPr>
              <p:spPr>
                <a:xfrm>
                  <a:off x="9518187" y="3613554"/>
                  <a:ext cx="119647" cy="120002"/>
                </a:xfrm>
                <a:prstGeom prst="leftArrow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26" name="Left Arrow 25"/>
            <p:cNvSpPr/>
            <p:nvPr/>
          </p:nvSpPr>
          <p:spPr>
            <a:xfrm>
              <a:off x="8146952" y="3838993"/>
              <a:ext cx="134603" cy="120002"/>
            </a:xfrm>
            <a:prstGeom prst="lef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37410" y="3824291"/>
              <a:ext cx="76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150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58190" y="3350613"/>
              <a:ext cx="76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300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58953" y="3151910"/>
              <a:ext cx="7612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latin typeface="Times New Roman" pitchFamily="18" charset="0"/>
                  <a:cs typeface="Times New Roman" pitchFamily="18" charset="0"/>
                </a:rPr>
                <a:t>400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250136" y="3771126"/>
              <a:ext cx="10081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TspE4c.2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495300" y="5286674"/>
            <a:ext cx="91147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S2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Representative photograph of phylogenetic grouping of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isolates by PCR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targeting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the </a:t>
            </a:r>
            <a:r>
              <a:rPr lang="en-US" sz="1600" i="1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chuA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</a:t>
            </a:r>
            <a:r>
              <a:rPr lang="en-US" sz="1600" i="1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yjaA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and DNA fragment TspE4.c2. Lanes: 1-7,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study; 8,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 ATCC25922 (control); M, 100 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bp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DNA ladder, Cleaver Scientific. Electrophoresis was performed with 1.5% LE agarose (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 at 100 volt for 25 minutes in 1X TAE </a:t>
            </a:r>
            <a:r>
              <a:rPr lang="en-US" sz="16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buffer.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76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2900" y="5646003"/>
            <a:ext cx="9677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 </a:t>
            </a:r>
            <a:r>
              <a:rPr lang="en-US" sz="16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S3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Antimicrobial resistance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pattern of the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study. Fourteen (14) different antimicrobials comprising 8 antimicrobial classes were used in this study. Antimicrobial discs were purchased from commercial sources (</a:t>
            </a:r>
            <a:r>
              <a:rPr lang="en-US" sz="1600" dirty="0" err="1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Oxoid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UK) and sensitivity pattern was determined by disc diffusion method. The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experiment was performed at least three times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and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ATCC25922 was used as the control.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57300" y="933242"/>
            <a:ext cx="7927568" cy="4629358"/>
            <a:chOff x="1257300" y="933242"/>
            <a:chExt cx="7927568" cy="4629358"/>
          </a:xfrm>
        </p:grpSpPr>
        <p:grpSp>
          <p:nvGrpSpPr>
            <p:cNvPr id="6" name="Group 5"/>
            <p:cNvGrpSpPr/>
            <p:nvPr/>
          </p:nvGrpSpPr>
          <p:grpSpPr>
            <a:xfrm>
              <a:off x="1257300" y="1687845"/>
              <a:ext cx="4906367" cy="3874755"/>
              <a:chOff x="922933" y="1687845"/>
              <a:chExt cx="4906367" cy="3874755"/>
            </a:xfrm>
          </p:grpSpPr>
          <p:sp>
            <p:nvSpPr>
              <p:cNvPr id="4" name="TextBox 3"/>
              <p:cNvSpPr txBox="1"/>
              <p:nvPr/>
            </p:nvSpPr>
            <p:spPr>
              <a:xfrm rot="16200000">
                <a:off x="59566" y="2551212"/>
                <a:ext cx="20345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Times New Roman" pitchFamily="18" charset="0"/>
                    <a:cs typeface="Times New Roman" pitchFamily="18" charset="0"/>
                  </a:rPr>
                  <a:t>% of isolates resistant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794789" y="5254823"/>
                <a:ext cx="20345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Times New Roman" pitchFamily="18" charset="0"/>
                    <a:cs typeface="Times New Roman" pitchFamily="18" charset="0"/>
                  </a:rPr>
                  <a:t>Name of antibiotics</a:t>
                </a:r>
              </a:p>
            </p:txBody>
          </p:sp>
        </p:grpSp>
        <p:graphicFrame>
          <p:nvGraphicFramePr>
            <p:cNvPr id="9" name="Chart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51167308"/>
                </p:ext>
              </p:extLst>
            </p:nvPr>
          </p:nvGraphicFramePr>
          <p:xfrm>
            <a:off x="1612493" y="933242"/>
            <a:ext cx="7572375" cy="44481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133992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5646003"/>
            <a:ext cx="998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 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S4.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Representative photograph of </a:t>
            </a:r>
            <a:r>
              <a:rPr lang="en-US" sz="1600" i="1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tetA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gene amplification in the tetracycline resistant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study. Lanes: 1-7,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study; 8,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 ATCC25922 (control); M, 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 kb DNA ladder, </a:t>
            </a:r>
            <a:r>
              <a:rPr lang="en-US" sz="160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Electrophoresis was performed with 1.5% LE agarose (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 at 100 volt for 25 minutes in 1X TAE </a:t>
            </a:r>
            <a:r>
              <a:rPr lang="en-US" sz="16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buffer.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79665" y="381000"/>
            <a:ext cx="7423731" cy="5181600"/>
            <a:chOff x="1479665" y="381000"/>
            <a:chExt cx="7423731" cy="5181600"/>
          </a:xfrm>
        </p:grpSpPr>
        <p:grpSp>
          <p:nvGrpSpPr>
            <p:cNvPr id="3" name="Group 2"/>
            <p:cNvGrpSpPr/>
            <p:nvPr/>
          </p:nvGrpSpPr>
          <p:grpSpPr>
            <a:xfrm>
              <a:off x="1479665" y="381000"/>
              <a:ext cx="6749754" cy="5181600"/>
              <a:chOff x="1479665" y="381000"/>
              <a:chExt cx="6749754" cy="5181600"/>
            </a:xfrm>
          </p:grpSpPr>
          <p:pic>
            <p:nvPicPr>
              <p:cNvPr id="1026" name="Picture 2" descr="C:\Users\User\Desktop\Sattar Bag E. coli paper\15.03.2021 Tet A gene  representative\15.03.2021 Tet A gene  representative\TS02248Jan12010.tif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356" t="4975" r="18189" b="40255"/>
              <a:stretch/>
            </p:blipFill>
            <p:spPr bwMode="auto">
              <a:xfrm>
                <a:off x="2169877" y="706217"/>
                <a:ext cx="6059542" cy="48563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1479665" y="381000"/>
                <a:ext cx="6579807" cy="4724400"/>
                <a:chOff x="1527741" y="466364"/>
                <a:chExt cx="6579807" cy="4724400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1527741" y="466364"/>
                  <a:ext cx="6579807" cy="4724400"/>
                  <a:chOff x="2860499" y="408045"/>
                  <a:chExt cx="5848717" cy="4724400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3658599" y="408045"/>
                    <a:ext cx="5050617" cy="378853"/>
                    <a:chOff x="3658599" y="408045"/>
                    <a:chExt cx="5050617" cy="378853"/>
                  </a:xfrm>
                </p:grpSpPr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3658599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4158949" y="417566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4676554" y="417566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5193605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5722787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6246184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p:txBody>
                </p: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8100070" y="417565"/>
                      <a:ext cx="60914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30" name="TextBox 29"/>
                    <p:cNvSpPr txBox="1"/>
                    <p:nvPr/>
                  </p:nvSpPr>
                  <p:spPr>
                    <a:xfrm>
                      <a:off x="6793492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7335358" y="40804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7754972" y="417566"/>
                      <a:ext cx="47966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p:txBody>
                </p:sp>
              </p:grp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3103850" y="720225"/>
                    <a:ext cx="37179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err="1">
                        <a:latin typeface="Times New Roman" pitchFamily="18" charset="0"/>
                        <a:cs typeface="Times New Roman" pitchFamily="18" charset="0"/>
                      </a:rPr>
                      <a:t>bp</a:t>
                    </a:r>
                    <a:endParaRPr lang="en-US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860499" y="3010513"/>
                    <a:ext cx="61514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1000</a:t>
                    </a: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967259" y="3620113"/>
                    <a:ext cx="50838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500</a:t>
                    </a: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967259" y="4763113"/>
                    <a:ext cx="50838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100</a:t>
                    </a:r>
                  </a:p>
                </p:txBody>
              </p:sp>
            </p:grpSp>
            <p:sp>
              <p:nvSpPr>
                <p:cNvPr id="8" name="TextBox 7"/>
                <p:cNvSpPr txBox="1"/>
                <p:nvPr/>
              </p:nvSpPr>
              <p:spPr>
                <a:xfrm>
                  <a:off x="1647847" y="4288032"/>
                  <a:ext cx="5719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250</a:t>
                  </a:r>
                </a:p>
              </p:txBody>
            </p:sp>
          </p:grpSp>
        </p:grpSp>
        <p:sp>
          <p:nvSpPr>
            <p:cNvPr id="2" name="Rectangle 1"/>
            <p:cNvSpPr/>
            <p:nvPr/>
          </p:nvSpPr>
          <p:spPr>
            <a:xfrm>
              <a:off x="8346833" y="3136726"/>
              <a:ext cx="5565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t"/>
              <a:r>
                <a:rPr lang="en-US" i="1" dirty="0" err="1">
                  <a:solidFill>
                    <a:srgbClr val="000000"/>
                  </a:solidFill>
                  <a:latin typeface="Times New Roman"/>
                </a:rPr>
                <a:t>tetA</a:t>
              </a:r>
              <a:endParaRPr lang="en-US" i="1" dirty="0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3" name="Left Arrow 32"/>
            <p:cNvSpPr/>
            <p:nvPr/>
          </p:nvSpPr>
          <p:spPr>
            <a:xfrm>
              <a:off x="8261774" y="3276600"/>
              <a:ext cx="134603" cy="120002"/>
            </a:xfrm>
            <a:prstGeom prst="lef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531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09939" y="818398"/>
            <a:ext cx="8289484" cy="4798453"/>
            <a:chOff x="1051061" y="916547"/>
            <a:chExt cx="8289484" cy="4798453"/>
          </a:xfrm>
        </p:grpSpPr>
        <p:pic>
          <p:nvPicPr>
            <p:cNvPr id="1027" name="Picture 3" descr="C:\Users\HASSAN\Desktop\13.04.2021 Jahid Sir PCR\TS02393Jan12010.t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54" t="6209" r="28963" b="50000"/>
            <a:stretch/>
          </p:blipFill>
          <p:spPr bwMode="auto">
            <a:xfrm>
              <a:off x="1748648" y="1281545"/>
              <a:ext cx="6519052" cy="4433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051061" y="916547"/>
              <a:ext cx="8289484" cy="4414350"/>
              <a:chOff x="1502026" y="635810"/>
              <a:chExt cx="8289484" cy="441435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1502026" y="635810"/>
                <a:ext cx="7064241" cy="4414350"/>
                <a:chOff x="1550102" y="721174"/>
                <a:chExt cx="7064241" cy="4414350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1550102" y="721174"/>
                  <a:ext cx="7064241" cy="4414350"/>
                  <a:chOff x="2880375" y="662855"/>
                  <a:chExt cx="6279323" cy="4414350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3684348" y="662855"/>
                    <a:ext cx="5475350" cy="378853"/>
                    <a:chOff x="3684348" y="662855"/>
                    <a:chExt cx="5475350" cy="378853"/>
                  </a:xfrm>
                </p:grpSpPr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3684348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293948" y="672376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21" name="TextBox 20"/>
                    <p:cNvSpPr txBox="1"/>
                    <p:nvPr/>
                  </p:nvSpPr>
                  <p:spPr>
                    <a:xfrm>
                      <a:off x="4835815" y="672376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p:txBody>
                </p:sp>
                <p:sp>
                  <p:nvSpPr>
                    <p:cNvPr id="22" name="TextBox 21"/>
                    <p:cNvSpPr txBox="1"/>
                    <p:nvPr/>
                  </p:nvSpPr>
                  <p:spPr>
                    <a:xfrm>
                      <a:off x="5377681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p:txBody>
                </p:sp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5908498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>
                      <a:off x="6518098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p:txBody>
                </p:sp>
                <p:sp>
                  <p:nvSpPr>
                    <p:cNvPr id="25" name="TextBox 24"/>
                    <p:cNvSpPr txBox="1"/>
                    <p:nvPr/>
                  </p:nvSpPr>
                  <p:spPr>
                    <a:xfrm>
                      <a:off x="8550552" y="672375"/>
                      <a:ext cx="60914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p:txBody>
                </p:sp>
                <p:sp>
                  <p:nvSpPr>
                    <p:cNvPr id="26" name="TextBox 25"/>
                    <p:cNvSpPr txBox="1"/>
                    <p:nvPr/>
                  </p:nvSpPr>
                  <p:spPr>
                    <a:xfrm>
                      <a:off x="7059964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p:txBody>
                </p: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7587370" y="662855"/>
                      <a:ext cx="32761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p:txBody>
                </p:sp>
                <p:sp>
                  <p:nvSpPr>
                    <p:cNvPr id="28" name="TextBox 27"/>
                    <p:cNvSpPr txBox="1"/>
                    <p:nvPr/>
                  </p:nvSpPr>
                  <p:spPr>
                    <a:xfrm>
                      <a:off x="8070433" y="672376"/>
                      <a:ext cx="47966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p:txBody>
                </p:sp>
              </p:grp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3103850" y="720225"/>
                    <a:ext cx="37179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err="1">
                        <a:latin typeface="Times New Roman" pitchFamily="18" charset="0"/>
                        <a:cs typeface="Times New Roman" pitchFamily="18" charset="0"/>
                      </a:rPr>
                      <a:t>bp</a:t>
                    </a:r>
                    <a:endParaRPr lang="en-US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880375" y="3467713"/>
                    <a:ext cx="61514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1000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2987135" y="3977050"/>
                    <a:ext cx="50838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500</a:t>
                    </a: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987135" y="4707873"/>
                    <a:ext cx="50838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100</a:t>
                    </a:r>
                  </a:p>
                </p:txBody>
              </p:sp>
            </p:grpSp>
            <p:sp>
              <p:nvSpPr>
                <p:cNvPr id="13" name="TextBox 12"/>
                <p:cNvSpPr txBox="1"/>
                <p:nvPr/>
              </p:nvSpPr>
              <p:spPr>
                <a:xfrm>
                  <a:off x="1670208" y="4461392"/>
                  <a:ext cx="5719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latin typeface="Times New Roman" pitchFamily="18" charset="0"/>
                      <a:cs typeface="Times New Roman" pitchFamily="18" charset="0"/>
                    </a:rPr>
                    <a:t>250</a:t>
                  </a: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8871065" y="3781406"/>
                <a:ext cx="92044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t"/>
                <a:r>
                  <a:rPr lang="en-US" i="1" dirty="0" smtClean="0">
                    <a:solidFill>
                      <a:srgbClr val="000000"/>
                    </a:solidFill>
                    <a:latin typeface="Times New Roman"/>
                  </a:rPr>
                  <a:t>bla</a:t>
                </a:r>
                <a:r>
                  <a:rPr lang="en-US" baseline="-25000" dirty="0" smtClean="0">
                    <a:solidFill>
                      <a:srgbClr val="000000"/>
                    </a:solidFill>
                    <a:latin typeface="Times New Roman"/>
                  </a:rPr>
                  <a:t>TEM-1</a:t>
                </a:r>
                <a:endParaRPr lang="en-US" dirty="0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" name="Left Arrow 8"/>
              <p:cNvSpPr/>
              <p:nvPr/>
            </p:nvSpPr>
            <p:spPr>
              <a:xfrm>
                <a:off x="8772087" y="3910263"/>
                <a:ext cx="134603" cy="120002"/>
              </a:xfrm>
              <a:prstGeom prst="leftArrow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0" name="Rectangle 29"/>
          <p:cNvSpPr/>
          <p:nvPr/>
        </p:nvSpPr>
        <p:spPr>
          <a:xfrm>
            <a:off x="152400" y="5646003"/>
            <a:ext cx="998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Fig. </a:t>
            </a:r>
            <a:r>
              <a:rPr lang="en-US" sz="160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S5.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Representative photograph of </a:t>
            </a:r>
            <a:r>
              <a:rPr lang="en-US" sz="1600" i="1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bla</a:t>
            </a:r>
            <a:r>
              <a:rPr lang="en-US" sz="1600" baseline="-250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TEM-1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gene amplification in the </a:t>
            </a:r>
            <a:r>
              <a:rPr lang="el-GR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β</a:t>
            </a:r>
            <a:r>
              <a:rPr lang="en-US" sz="1600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-lactam 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resistant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study. Lanes: 1-7,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isolated in this study; 8, </a:t>
            </a:r>
            <a:r>
              <a:rPr lang="en-US" sz="1600" i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E. coli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strain ATCC25922 (control); M, 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1 kb DNA ladder, </a:t>
            </a:r>
            <a:r>
              <a:rPr lang="en-US" sz="160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. Electrophoresis was performed with 1.5% LE agarose (</a:t>
            </a:r>
            <a:r>
              <a:rPr lang="en-US" sz="1600" dirty="0" err="1"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Promega</a:t>
            </a:r>
            <a:r>
              <a:rPr lang="en-US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 at 100 volt for 25 minutes in 1X TAE </a:t>
            </a:r>
            <a:r>
              <a:rPr lang="en-US" sz="1600" dirty="0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buffer.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03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2743</TotalTime>
  <Words>466</Words>
  <Application>Microsoft Office PowerPoint</Application>
  <PresentationFormat>35mm Slides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59</cp:revision>
  <dcterms:created xsi:type="dcterms:W3CDTF">2006-08-16T00:00:00Z</dcterms:created>
  <dcterms:modified xsi:type="dcterms:W3CDTF">2021-06-03T18:45:27Z</dcterms:modified>
</cp:coreProperties>
</file>