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59" r:id="rId3"/>
    <p:sldId id="26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475"/>
    <p:restoredTop sz="94676"/>
  </p:normalViewPr>
  <p:slideViewPr>
    <p:cSldViewPr snapToGrid="0" snapToObjects="1">
      <p:cViewPr varScale="1">
        <p:scale>
          <a:sx n="135" d="100"/>
          <a:sy n="135" d="100"/>
        </p:scale>
        <p:origin x="182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0ADA4-5F29-BC4E-961A-4D1DAB4F1EC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982E61-016F-4943-9A32-033E857E11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36D03B6-0723-014F-902F-002E8951BDF9}"/>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5" name="Footer Placeholder 4">
            <a:extLst>
              <a:ext uri="{FF2B5EF4-FFF2-40B4-BE49-F238E27FC236}">
                <a16:creationId xmlns:a16="http://schemas.microsoft.com/office/drawing/2014/main" id="{3944718A-C0F3-E648-86B7-DDB290E853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1B43F4-F40F-394A-A8E1-8FF4E56606DF}"/>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1479395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1159AF-926D-AB42-8017-0BD9002B558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994B895-FFAF-9040-8D06-16A36C1BCC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36A76B-131B-894B-B5DA-B879D775BD84}"/>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5" name="Footer Placeholder 4">
            <a:extLst>
              <a:ext uri="{FF2B5EF4-FFF2-40B4-BE49-F238E27FC236}">
                <a16:creationId xmlns:a16="http://schemas.microsoft.com/office/drawing/2014/main" id="{21B2DEB6-58F7-1F40-82CA-9F8ABB1472B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C8EB0A-3763-4C47-A998-81A0963B248E}"/>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35818782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E75FAF7-CA03-2548-9C8A-3F033AC9857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1700FDB-0F78-8542-925F-82CA7957FF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F4933CC-D2E3-A648-A333-EA646355570D}"/>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5" name="Footer Placeholder 4">
            <a:extLst>
              <a:ext uri="{FF2B5EF4-FFF2-40B4-BE49-F238E27FC236}">
                <a16:creationId xmlns:a16="http://schemas.microsoft.com/office/drawing/2014/main" id="{780E2ECD-8E25-C543-B9E4-59609FF2E3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C91D0C1-4ACD-574E-B4FE-CF21BE91A74B}"/>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1979457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2FC45E-AEC4-0C48-9106-9441FFFFDF8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C16E7B6-7881-1041-8165-3E850E75A2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E8CC618-5FEE-FF4A-A46D-0D9523C34B08}"/>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5" name="Footer Placeholder 4">
            <a:extLst>
              <a:ext uri="{FF2B5EF4-FFF2-40B4-BE49-F238E27FC236}">
                <a16:creationId xmlns:a16="http://schemas.microsoft.com/office/drawing/2014/main" id="{CB14B806-5A5F-1A43-83C4-730D2DC749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DEDF99-D733-C84D-BCDE-E0CF28B25669}"/>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328525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F53BE-B69F-B640-98EE-22484406203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A0FEF25-185D-E342-8606-E597A4B2F6C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588058C-6D17-0C4E-B477-2BD1B00E7137}"/>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5" name="Footer Placeholder 4">
            <a:extLst>
              <a:ext uri="{FF2B5EF4-FFF2-40B4-BE49-F238E27FC236}">
                <a16:creationId xmlns:a16="http://schemas.microsoft.com/office/drawing/2014/main" id="{49323F82-E7C2-3648-9895-1B1B4143B6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1327B2F-05F0-7042-89A5-412D2CEB3E40}"/>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13346521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AB7B0-1147-2241-BF9A-68BD7861B4F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DD4401-46D0-D84E-907F-A0752B7B46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5329592-8959-EE40-9A0E-7279724127E4}"/>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B24F0E0-839A-C24A-B939-C087D3E20BB1}"/>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6" name="Footer Placeholder 5">
            <a:extLst>
              <a:ext uri="{FF2B5EF4-FFF2-40B4-BE49-F238E27FC236}">
                <a16:creationId xmlns:a16="http://schemas.microsoft.com/office/drawing/2014/main" id="{6676114C-5112-D547-8318-8DC7A53E05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C60B14-DA96-6446-88B4-5FB651D44D5D}"/>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17257660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8C922-8C82-DE4F-8CD4-1E944971004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A8D23F3-B01A-404E-95D0-E815753C0CF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A033BD3-2076-C545-AC73-5502590E052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BE87B73-E68C-CF4D-8DAD-6D90DA0A94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5E18D91-3B7B-3045-891A-3B536B49BE3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FF754D-8686-9B40-9F74-5E56B3A7AF55}"/>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8" name="Footer Placeholder 7">
            <a:extLst>
              <a:ext uri="{FF2B5EF4-FFF2-40B4-BE49-F238E27FC236}">
                <a16:creationId xmlns:a16="http://schemas.microsoft.com/office/drawing/2014/main" id="{4306AE34-B3DD-CE4D-9E79-E1731F98D37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0A441BB-1437-3342-A841-313E68551D27}"/>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28335989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A8A27-CE18-394D-A0E1-D3154355EAC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A711FE3-8147-6A4E-9FD9-407EDC59CEF2}"/>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4" name="Footer Placeholder 3">
            <a:extLst>
              <a:ext uri="{FF2B5EF4-FFF2-40B4-BE49-F238E27FC236}">
                <a16:creationId xmlns:a16="http://schemas.microsoft.com/office/drawing/2014/main" id="{CF9960E1-67DF-9440-BDB1-D7297DD14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15285D8-398B-7844-94BA-0592A9613E71}"/>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1530199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79E627-4186-494F-A223-6D3813247E62}"/>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3" name="Footer Placeholder 2">
            <a:extLst>
              <a:ext uri="{FF2B5EF4-FFF2-40B4-BE49-F238E27FC236}">
                <a16:creationId xmlns:a16="http://schemas.microsoft.com/office/drawing/2014/main" id="{5263757A-375D-C74B-9A06-E4375C481AD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41BF98B-B5E9-B44F-B805-B9640D81642A}"/>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3250679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2494A-0CD4-1440-80F4-F70F649D21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92038B-93A3-2C4E-9AC0-E850B7BE0EB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F38A084-3AA1-F04D-A2C1-7379F295F51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D247FB-7577-5041-BC22-AB0558D37D3C}"/>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6" name="Footer Placeholder 5">
            <a:extLst>
              <a:ext uri="{FF2B5EF4-FFF2-40B4-BE49-F238E27FC236}">
                <a16:creationId xmlns:a16="http://schemas.microsoft.com/office/drawing/2014/main" id="{4114505E-850C-1F46-96CA-7169BC8E9F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EB6CFC-B7CA-1547-8DC6-9D5820353C7D}"/>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11766000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0E4122-1309-634E-9AC1-462E3CABE6B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623675-AFC4-A34C-BE76-35EFCDF241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CAFECDF-595B-A84A-9C4E-2E267708B1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166ABA9-5F19-5147-8270-0FEFBB8E3A72}"/>
              </a:ext>
            </a:extLst>
          </p:cNvPr>
          <p:cNvSpPr>
            <a:spLocks noGrp="1"/>
          </p:cNvSpPr>
          <p:nvPr>
            <p:ph type="dt" sz="half" idx="10"/>
          </p:nvPr>
        </p:nvSpPr>
        <p:spPr/>
        <p:txBody>
          <a:bodyPr/>
          <a:lstStyle/>
          <a:p>
            <a:fld id="{C8BB3E60-3C39-864E-ADF7-F737F51045CF}" type="datetimeFigureOut">
              <a:rPr lang="en-US" smtClean="0"/>
              <a:t>2/3/21</a:t>
            </a:fld>
            <a:endParaRPr lang="en-US"/>
          </a:p>
        </p:txBody>
      </p:sp>
      <p:sp>
        <p:nvSpPr>
          <p:cNvPr id="6" name="Footer Placeholder 5">
            <a:extLst>
              <a:ext uri="{FF2B5EF4-FFF2-40B4-BE49-F238E27FC236}">
                <a16:creationId xmlns:a16="http://schemas.microsoft.com/office/drawing/2014/main" id="{58470A2D-C08D-C446-9AF0-33F9018C557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0C7FCA-A708-0745-9E6C-861AB4EF5773}"/>
              </a:ext>
            </a:extLst>
          </p:cNvPr>
          <p:cNvSpPr>
            <a:spLocks noGrp="1"/>
          </p:cNvSpPr>
          <p:nvPr>
            <p:ph type="sldNum" sz="quarter" idx="12"/>
          </p:nvPr>
        </p:nvSpPr>
        <p:spPr/>
        <p:txBody>
          <a:bodyPr/>
          <a:lstStyle/>
          <a:p>
            <a:fld id="{30C04946-9292-C240-8E3F-60C8639450BE}" type="slidenum">
              <a:rPr lang="en-US" smtClean="0"/>
              <a:t>‹#›</a:t>
            </a:fld>
            <a:endParaRPr lang="en-US"/>
          </a:p>
        </p:txBody>
      </p:sp>
    </p:spTree>
    <p:extLst>
      <p:ext uri="{BB962C8B-B14F-4D97-AF65-F5344CB8AC3E}">
        <p14:creationId xmlns:p14="http://schemas.microsoft.com/office/powerpoint/2010/main" val="3471216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8652170-2F3C-E940-8F1E-FA7A4AC62F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FC4B827-6E63-2B41-B35B-220206D614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BAF426-1E70-F347-8080-AAB5A97843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BB3E60-3C39-864E-ADF7-F737F51045CF}" type="datetimeFigureOut">
              <a:rPr lang="en-US" smtClean="0"/>
              <a:t>2/3/21</a:t>
            </a:fld>
            <a:endParaRPr lang="en-US"/>
          </a:p>
        </p:txBody>
      </p:sp>
      <p:sp>
        <p:nvSpPr>
          <p:cNvPr id="5" name="Footer Placeholder 4">
            <a:extLst>
              <a:ext uri="{FF2B5EF4-FFF2-40B4-BE49-F238E27FC236}">
                <a16:creationId xmlns:a16="http://schemas.microsoft.com/office/drawing/2014/main" id="{2B6E1BFE-8DBC-3344-B1E0-23D54D334ED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B9F6B52-3B40-7944-8CDB-7759F76E08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C04946-9292-C240-8E3F-60C8639450BE}" type="slidenum">
              <a:rPr lang="en-US" smtClean="0"/>
              <a:t>‹#›</a:t>
            </a:fld>
            <a:endParaRPr lang="en-US"/>
          </a:p>
        </p:txBody>
      </p:sp>
    </p:spTree>
    <p:extLst>
      <p:ext uri="{BB962C8B-B14F-4D97-AF65-F5344CB8AC3E}">
        <p14:creationId xmlns:p14="http://schemas.microsoft.com/office/powerpoint/2010/main" val="3782074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4.png">
            <a:extLst>
              <a:ext uri="{FF2B5EF4-FFF2-40B4-BE49-F238E27FC236}">
                <a16:creationId xmlns:a16="http://schemas.microsoft.com/office/drawing/2014/main" id="{275EB75D-43A5-9549-8C25-5A0F43BF18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1410" y="365125"/>
            <a:ext cx="8696175" cy="434808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03696D0-EF6F-DF4B-9A65-8F74F1CF849D}"/>
              </a:ext>
            </a:extLst>
          </p:cNvPr>
          <p:cNvSpPr txBox="1"/>
          <p:nvPr/>
        </p:nvSpPr>
        <p:spPr>
          <a:xfrm>
            <a:off x="838200" y="4855780"/>
            <a:ext cx="10515600" cy="1477328"/>
          </a:xfrm>
          <a:prstGeom prst="rect">
            <a:avLst/>
          </a:prstGeom>
          <a:noFill/>
        </p:spPr>
        <p:txBody>
          <a:bodyPr wrap="square" rtlCol="0">
            <a:spAutoFit/>
          </a:bodyPr>
          <a:lstStyle/>
          <a:p>
            <a:pPr lvl="0" eaLnBrk="0" fontAlgn="base" hangingPunct="0">
              <a:spcBef>
                <a:spcPct val="0"/>
              </a:spcBef>
              <a:spcAft>
                <a:spcPct val="0"/>
              </a:spcAft>
            </a:pPr>
            <a:r>
              <a:rPr lang="en-US" altLang="en-US" b="1" dirty="0">
                <a:ea typeface="Arial" panose="020B0604020202020204" pitchFamily="34" charset="0"/>
              </a:rPr>
              <a:t>Supplementary Figure 1. Spearman correlation of severity estimates with real-world outcomes in FAERS cases for differently case count thresholds. </a:t>
            </a:r>
            <a:r>
              <a:rPr lang="en-US" altLang="en-US" dirty="0">
                <a:latin typeface="Arial" panose="020B0604020202020204" pitchFamily="34" charset="0"/>
                <a:ea typeface="Arial" panose="020B0604020202020204" pitchFamily="34" charset="0"/>
              </a:rPr>
              <a:t>Comparing the performance of the different severity estimates across ADRs </a:t>
            </a:r>
            <a:r>
              <a:rPr lang="en-US" altLang="en-US" dirty="0" err="1">
                <a:latin typeface="Arial" panose="020B0604020202020204" pitchFamily="34" charset="0"/>
                <a:ea typeface="Arial" panose="020B0604020202020204" pitchFamily="34" charset="0"/>
              </a:rPr>
              <a:t>thresholded</a:t>
            </a:r>
            <a:r>
              <a:rPr lang="en-US" altLang="en-US" dirty="0">
                <a:latin typeface="Arial" panose="020B0604020202020204" pitchFamily="34" charset="0"/>
                <a:ea typeface="Arial" panose="020B0604020202020204" pitchFamily="34" charset="0"/>
              </a:rPr>
              <a:t> at various levels of number of events reported. Performance plateaus after &gt;100 events for all estimates. The combined severity estimate has the best performance across all three outcome types. </a:t>
            </a:r>
            <a:endParaRPr kumimoji="0" lang="en-US" altLang="en-US" sz="11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0902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03696D0-EF6F-DF4B-9A65-8F74F1CF849D}"/>
              </a:ext>
            </a:extLst>
          </p:cNvPr>
          <p:cNvSpPr txBox="1"/>
          <p:nvPr/>
        </p:nvSpPr>
        <p:spPr>
          <a:xfrm>
            <a:off x="6490138" y="1846529"/>
            <a:ext cx="5557318" cy="3354765"/>
          </a:xfrm>
          <a:prstGeom prst="rect">
            <a:avLst/>
          </a:prstGeom>
          <a:noFill/>
        </p:spPr>
        <p:txBody>
          <a:bodyPr wrap="square" rtlCol="0">
            <a:spAutoFit/>
          </a:bodyPr>
          <a:lstStyle/>
          <a:p>
            <a:pPr lvl="0" eaLnBrk="0" fontAlgn="base" hangingPunct="0">
              <a:spcBef>
                <a:spcPct val="0"/>
              </a:spcBef>
              <a:spcAft>
                <a:spcPct val="0"/>
              </a:spcAft>
            </a:pPr>
            <a:r>
              <a:rPr lang="en-US" altLang="en-US" b="1" dirty="0">
                <a:latin typeface="Arial" panose="020B0604020202020204" pitchFamily="34" charset="0"/>
                <a:ea typeface="Arial" panose="020B0604020202020204" pitchFamily="34" charset="0"/>
              </a:rPr>
              <a:t>Supplementary Figure 2. Pairwise plots and Spearman correlations between FAERS outcomes and different ADR severity estimates. </a:t>
            </a:r>
            <a:r>
              <a:rPr lang="en-US" altLang="en-US" dirty="0">
                <a:latin typeface="Arial" panose="020B0604020202020204" pitchFamily="34" charset="0"/>
                <a:ea typeface="Arial" panose="020B0604020202020204" pitchFamily="34" charset="0"/>
              </a:rPr>
              <a:t>Upper triangle shows pairwise Spearman correlations between FAERS outcomes of Death, Serious Outcome, and No Outcome and differently seeded severity estimates, as well as the final SAEDR score metric. Lower triangle shows pairwise plots for each set of scores, with each point representing a unique ADR. </a:t>
            </a:r>
            <a:endParaRPr kumimoji="0" lang="en-US" altLang="en-US" sz="1100" b="0" i="0" u="none" strike="noStrike" cap="none" normalizeH="0" baseline="0" dirty="0">
              <a:ln>
                <a:noFill/>
              </a:ln>
              <a:solidFill>
                <a:schemeClr val="tx1"/>
              </a:solidFill>
              <a:effectLst/>
              <a:latin typeface="Arial" panose="020B0604020202020204" pitchFamily="34" charset="0"/>
            </a:endParaRPr>
          </a:p>
          <a:p>
            <a:pPr lvl="0" eaLnBrk="0" fontAlgn="base" hangingPunct="0">
              <a:spcBef>
                <a:spcPct val="0"/>
              </a:spcBef>
              <a:spcAft>
                <a:spcPct val="0"/>
              </a:spcAft>
            </a:pP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pic>
        <p:nvPicPr>
          <p:cNvPr id="6" name="image2.png">
            <a:extLst>
              <a:ext uri="{FF2B5EF4-FFF2-40B4-BE49-F238E27FC236}">
                <a16:creationId xmlns:a16="http://schemas.microsoft.com/office/drawing/2014/main" id="{388B673E-F38C-F54F-BEAC-80D5B90869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538" y="401439"/>
            <a:ext cx="5943600" cy="5943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2006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603696D0-EF6F-DF4B-9A65-8F74F1CF849D}"/>
              </a:ext>
            </a:extLst>
          </p:cNvPr>
          <p:cNvSpPr txBox="1"/>
          <p:nvPr/>
        </p:nvSpPr>
        <p:spPr>
          <a:xfrm>
            <a:off x="838200" y="4855780"/>
            <a:ext cx="10515600" cy="923330"/>
          </a:xfrm>
          <a:prstGeom prst="rect">
            <a:avLst/>
          </a:prstGeom>
          <a:noFill/>
        </p:spPr>
        <p:txBody>
          <a:bodyPr wrap="square" rtlCol="0">
            <a:spAutoFit/>
          </a:bodyPr>
          <a:lstStyle/>
          <a:p>
            <a:pPr lvl="0" eaLnBrk="0" fontAlgn="base" hangingPunct="0">
              <a:spcBef>
                <a:spcPct val="0"/>
              </a:spcBef>
              <a:spcAft>
                <a:spcPct val="0"/>
              </a:spcAft>
            </a:pPr>
            <a:r>
              <a:rPr lang="en-US" altLang="en-US" b="1" dirty="0">
                <a:latin typeface="Arial" panose="020B0604020202020204" pitchFamily="34" charset="0"/>
                <a:ea typeface="Arial" panose="020B0604020202020204" pitchFamily="34" charset="0"/>
              </a:rPr>
              <a:t>Supplementary Figure 3. Differences in severity of neoplasm ADRs that contain the terms benign versus malignant. </a:t>
            </a:r>
            <a:r>
              <a:rPr lang="en-US" altLang="en-US" dirty="0">
                <a:latin typeface="Arial" panose="020B0604020202020204" pitchFamily="34" charset="0"/>
                <a:ea typeface="Arial" panose="020B0604020202020204" pitchFamily="34" charset="0"/>
              </a:rPr>
              <a:t>Malignant neoplasm ADRs had significantly higher severity scores than those associated with benign neoplasms, based on a one-sided t-test.</a:t>
            </a:r>
            <a:endParaRPr kumimoji="0" lang="en-US" altLang="en-US" sz="1100" b="0" i="0" u="none" strike="noStrike" cap="none" normalizeH="0" baseline="0" dirty="0">
              <a:ln>
                <a:noFill/>
              </a:ln>
              <a:solidFill>
                <a:schemeClr val="tx1"/>
              </a:solidFill>
              <a:effectLst/>
              <a:latin typeface="Arial" panose="020B0604020202020204" pitchFamily="34" charset="0"/>
            </a:endParaRPr>
          </a:p>
        </p:txBody>
      </p:sp>
      <p:pic>
        <p:nvPicPr>
          <p:cNvPr id="6" name="Picture 11">
            <a:extLst>
              <a:ext uri="{FF2B5EF4-FFF2-40B4-BE49-F238E27FC236}">
                <a16:creationId xmlns:a16="http://schemas.microsoft.com/office/drawing/2014/main" id="{38A9D583-1965-C142-A4BA-17F304AB83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524892"/>
            <a:ext cx="10084796" cy="39434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5880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TotalTime>
  <Words>174</Words>
  <Application>Microsoft Macintosh PowerPoint</Application>
  <PresentationFormat>Widescreen</PresentationFormat>
  <Paragraphs>3</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 Lavertu</dc:creator>
  <cp:lastModifiedBy>Adam Lavertu</cp:lastModifiedBy>
  <cp:revision>1</cp:revision>
  <dcterms:created xsi:type="dcterms:W3CDTF">2021-02-03T18:10:18Z</dcterms:created>
  <dcterms:modified xsi:type="dcterms:W3CDTF">2021-02-03T18:13:30Z</dcterms:modified>
</cp:coreProperties>
</file>