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96" r:id="rId2"/>
    <p:sldId id="298" r:id="rId3"/>
    <p:sldId id="293" r:id="rId4"/>
    <p:sldId id="297" r:id="rId5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uki Nobuhiro" initials="SN" lastIdx="1" clrIdx="0">
    <p:extLst>
      <p:ext uri="{19B8F6BF-5375-455C-9EA6-DF929625EA0E}">
        <p15:presenceInfo xmlns:p15="http://schemas.microsoft.com/office/powerpoint/2012/main" userId="4c342ea67a9e26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4660"/>
  </p:normalViewPr>
  <p:slideViewPr>
    <p:cSldViewPr snapToGrid="0">
      <p:cViewPr>
        <p:scale>
          <a:sx n="70" d="100"/>
          <a:sy n="70" d="100"/>
        </p:scale>
        <p:origin x="182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57102966656248"/>
          <c:y val="0.10919795914282543"/>
          <c:w val="0.7442552285883518"/>
          <c:h val="0.827821326739122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'45 min M'!$U$3:$U$11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1.3958152964238877</c:v>
                  </c:pt>
                  <c:pt idx="2">
                    <c:v>0.76896358292228073</c:v>
                  </c:pt>
                  <c:pt idx="3">
                    <c:v>0.75718606631617635</c:v>
                  </c:pt>
                  <c:pt idx="4">
                    <c:v>0.43492671665783567</c:v>
                  </c:pt>
                  <c:pt idx="5">
                    <c:v>1.5763011904448458</c:v>
                  </c:pt>
                  <c:pt idx="6">
                    <c:v>1.6937975177408202</c:v>
                  </c:pt>
                  <c:pt idx="7">
                    <c:v>1.8804374363576968</c:v>
                  </c:pt>
                  <c:pt idx="8">
                    <c:v>1.5053556575872131</c:v>
                  </c:pt>
                </c:numCache>
              </c:numRef>
            </c:plus>
            <c:minus>
              <c:numRef>
                <c:f>'45 min M'!$U$3:$U$11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1.3958152964238877</c:v>
                  </c:pt>
                  <c:pt idx="2">
                    <c:v>0.76896358292228073</c:v>
                  </c:pt>
                  <c:pt idx="3">
                    <c:v>0.75718606631617635</c:v>
                  </c:pt>
                  <c:pt idx="4">
                    <c:v>0.43492671665783567</c:v>
                  </c:pt>
                  <c:pt idx="5">
                    <c:v>1.5763011904448458</c:v>
                  </c:pt>
                  <c:pt idx="6">
                    <c:v>1.6937975177408202</c:v>
                  </c:pt>
                  <c:pt idx="7">
                    <c:v>1.8804374363576968</c:v>
                  </c:pt>
                  <c:pt idx="8">
                    <c:v>1.5053556575872131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'45 min M'!$W$3:$W$11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'45 min M'!$X$3:$X$11</c:f>
              <c:numCache>
                <c:formatCode>General</c:formatCode>
                <c:ptCount val="9"/>
                <c:pt idx="0">
                  <c:v>1</c:v>
                </c:pt>
                <c:pt idx="1">
                  <c:v>3.7674987193904186</c:v>
                </c:pt>
                <c:pt idx="2">
                  <c:v>2.1897697202876345</c:v>
                </c:pt>
                <c:pt idx="3">
                  <c:v>1.943042702210277</c:v>
                </c:pt>
                <c:pt idx="4">
                  <c:v>1.3135371855751437</c:v>
                </c:pt>
                <c:pt idx="5">
                  <c:v>2.453713685134352</c:v>
                </c:pt>
                <c:pt idx="6">
                  <c:v>2.5736681733559212</c:v>
                </c:pt>
                <c:pt idx="7">
                  <c:v>3.381971824960234</c:v>
                </c:pt>
                <c:pt idx="8">
                  <c:v>3.8583390124109314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57-4021-A969-285837C48F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4998528"/>
        <c:axId val="664998944"/>
      </c:barChart>
      <c:catAx>
        <c:axId val="6649985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64998944"/>
        <c:crosses val="autoZero"/>
        <c:auto val="1"/>
        <c:lblAlgn val="ctr"/>
        <c:lblOffset val="100"/>
        <c:noMultiLvlLbl val="0"/>
      </c:catAx>
      <c:valAx>
        <c:axId val="6649989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99852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53283392593386"/>
          <c:y val="0.10349590487276564"/>
          <c:w val="0.70334894800217029"/>
          <c:h val="0.8292786653202567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'45 min M'!$U$26:$U$34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11.165874276329864</c:v>
                  </c:pt>
                  <c:pt idx="2">
                    <c:v>20.826095035177275</c:v>
                  </c:pt>
                  <c:pt idx="3">
                    <c:v>8.3342853460125497</c:v>
                  </c:pt>
                  <c:pt idx="4">
                    <c:v>25.332560599594977</c:v>
                  </c:pt>
                  <c:pt idx="5">
                    <c:v>19.51467437454982</c:v>
                  </c:pt>
                  <c:pt idx="6">
                    <c:v>2.8676742445077248</c:v>
                  </c:pt>
                  <c:pt idx="7">
                    <c:v>5.7768527517333483</c:v>
                  </c:pt>
                  <c:pt idx="8">
                    <c:v>3.4816730504088707</c:v>
                  </c:pt>
                </c:numCache>
              </c:numRef>
            </c:plus>
            <c:minus>
              <c:numRef>
                <c:f>'45 min M'!$U$26:$U$34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11.165874276329864</c:v>
                  </c:pt>
                  <c:pt idx="2">
                    <c:v>20.826095035177275</c:v>
                  </c:pt>
                  <c:pt idx="3">
                    <c:v>8.3342853460125497</c:v>
                  </c:pt>
                  <c:pt idx="4">
                    <c:v>25.332560599594977</c:v>
                  </c:pt>
                  <c:pt idx="5">
                    <c:v>19.51467437454982</c:v>
                  </c:pt>
                  <c:pt idx="6">
                    <c:v>2.8676742445077248</c:v>
                  </c:pt>
                  <c:pt idx="7">
                    <c:v>5.7768527517333483</c:v>
                  </c:pt>
                  <c:pt idx="8">
                    <c:v>3.4816730504088707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'45 min M'!$W$26:$W$34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'45 min M'!$X$26:$X$34</c:f>
              <c:numCache>
                <c:formatCode>General</c:formatCode>
                <c:ptCount val="9"/>
                <c:pt idx="0">
                  <c:v>1</c:v>
                </c:pt>
                <c:pt idx="1">
                  <c:v>16.320831633321593</c:v>
                </c:pt>
                <c:pt idx="2">
                  <c:v>21.653198727649094</c:v>
                </c:pt>
                <c:pt idx="3">
                  <c:v>13.056844556651294</c:v>
                </c:pt>
                <c:pt idx="4">
                  <c:v>29.571187299088709</c:v>
                </c:pt>
                <c:pt idx="5">
                  <c:v>23.380256609473207</c:v>
                </c:pt>
                <c:pt idx="6">
                  <c:v>5.804979725240945</c:v>
                </c:pt>
                <c:pt idx="7">
                  <c:v>6.2416564329669741</c:v>
                </c:pt>
                <c:pt idx="8">
                  <c:v>4.4982064984071792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4-4989-A980-6971095A67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501280"/>
        <c:axId val="872513760"/>
      </c:barChart>
      <c:catAx>
        <c:axId val="872501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72513760"/>
        <c:crosses val="autoZero"/>
        <c:auto val="1"/>
        <c:lblAlgn val="ctr"/>
        <c:lblOffset val="100"/>
        <c:noMultiLvlLbl val="0"/>
      </c:catAx>
      <c:valAx>
        <c:axId val="87251376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72501280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+mn-lt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53283392593386"/>
          <c:y val="9.5139665785046706E-2"/>
          <c:w val="0.70334894800217029"/>
          <c:h val="0.8390515456679449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'45 min M'!$U$14:$U$22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1.8487313028917209</c:v>
                  </c:pt>
                  <c:pt idx="2">
                    <c:v>2.1040310615085831</c:v>
                  </c:pt>
                  <c:pt idx="3">
                    <c:v>2.3637632847467507</c:v>
                  </c:pt>
                  <c:pt idx="4">
                    <c:v>2.7415447032780085</c:v>
                  </c:pt>
                  <c:pt idx="5">
                    <c:v>3.6081563895111266</c:v>
                  </c:pt>
                  <c:pt idx="6">
                    <c:v>3.0028341183706568</c:v>
                  </c:pt>
                  <c:pt idx="7">
                    <c:v>2.5912911353514674</c:v>
                  </c:pt>
                  <c:pt idx="8">
                    <c:v>1.8964874094621844</c:v>
                  </c:pt>
                </c:numCache>
              </c:numRef>
            </c:plus>
            <c:minus>
              <c:numRef>
                <c:f>'45 min M'!$U$14:$U$22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1.8487313028917209</c:v>
                  </c:pt>
                  <c:pt idx="2">
                    <c:v>2.1040310615085831</c:v>
                  </c:pt>
                  <c:pt idx="3">
                    <c:v>2.3637632847467507</c:v>
                  </c:pt>
                  <c:pt idx="4">
                    <c:v>2.7415447032780085</c:v>
                  </c:pt>
                  <c:pt idx="5">
                    <c:v>3.6081563895111266</c:v>
                  </c:pt>
                  <c:pt idx="6">
                    <c:v>3.0028341183706568</c:v>
                  </c:pt>
                  <c:pt idx="7">
                    <c:v>2.5912911353514674</c:v>
                  </c:pt>
                  <c:pt idx="8">
                    <c:v>1.8964874094621844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'45 min M'!$W$14:$W$22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'45 min M'!$X$14:$X$22</c:f>
              <c:numCache>
                <c:formatCode>General</c:formatCode>
                <c:ptCount val="9"/>
                <c:pt idx="0">
                  <c:v>1</c:v>
                </c:pt>
                <c:pt idx="1">
                  <c:v>3.9495351549285087</c:v>
                </c:pt>
                <c:pt idx="2">
                  <c:v>4.313201613898431</c:v>
                </c:pt>
                <c:pt idx="3">
                  <c:v>4.4585133925659362</c:v>
                </c:pt>
                <c:pt idx="4">
                  <c:v>4.8967069190992278</c:v>
                </c:pt>
                <c:pt idx="5">
                  <c:v>5.3788755912994235</c:v>
                </c:pt>
                <c:pt idx="6">
                  <c:v>4.7183996122376008</c:v>
                </c:pt>
                <c:pt idx="7">
                  <c:v>4.2501044625230593</c:v>
                </c:pt>
                <c:pt idx="8">
                  <c:v>3.2490082261141353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0F-4A9B-81F1-242F6D98AD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500448"/>
        <c:axId val="872504192"/>
      </c:barChart>
      <c:catAx>
        <c:axId val="872500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72504192"/>
        <c:crosses val="autoZero"/>
        <c:auto val="1"/>
        <c:lblAlgn val="ctr"/>
        <c:lblOffset val="100"/>
        <c:noMultiLvlLbl val="0"/>
      </c:catAx>
      <c:valAx>
        <c:axId val="87250419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7250044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4946008659018"/>
          <c:y val="6.4662544371604583E-2"/>
          <c:w val="0.75383685693673963"/>
          <c:h val="0.8412828456333343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'5 min M'!$U$14:$U$22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0.20130679752612846</c:v>
                  </c:pt>
                  <c:pt idx="2">
                    <c:v>0.28031810284798681</c:v>
                  </c:pt>
                  <c:pt idx="3">
                    <c:v>0.19898180935276255</c:v>
                  </c:pt>
                  <c:pt idx="4">
                    <c:v>0.12102135313806828</c:v>
                  </c:pt>
                  <c:pt idx="5">
                    <c:v>0.15632948674495203</c:v>
                  </c:pt>
                  <c:pt idx="6">
                    <c:v>0.14392617626549487</c:v>
                  </c:pt>
                  <c:pt idx="7">
                    <c:v>0.17192138750954233</c:v>
                  </c:pt>
                  <c:pt idx="8">
                    <c:v>0.14326801088502059</c:v>
                  </c:pt>
                </c:numCache>
              </c:numRef>
            </c:plus>
            <c:minus>
              <c:numRef>
                <c:f>'5 min M'!$U$14:$U$22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0.20130679752612846</c:v>
                  </c:pt>
                  <c:pt idx="2">
                    <c:v>0.28031810284798681</c:v>
                  </c:pt>
                  <c:pt idx="3">
                    <c:v>0.19898180935276255</c:v>
                  </c:pt>
                  <c:pt idx="4">
                    <c:v>0.12102135313806828</c:v>
                  </c:pt>
                  <c:pt idx="5">
                    <c:v>0.15632948674495203</c:v>
                  </c:pt>
                  <c:pt idx="6">
                    <c:v>0.14392617626549487</c:v>
                  </c:pt>
                  <c:pt idx="7">
                    <c:v>0.17192138750954233</c:v>
                  </c:pt>
                  <c:pt idx="8">
                    <c:v>0.14326801088502059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'5 min M'!$W$14:$W$22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'5 min M'!$X$14:$X$22</c:f>
              <c:numCache>
                <c:formatCode>General</c:formatCode>
                <c:ptCount val="9"/>
                <c:pt idx="0">
                  <c:v>1</c:v>
                </c:pt>
                <c:pt idx="1">
                  <c:v>1.0392573830006111</c:v>
                </c:pt>
                <c:pt idx="2">
                  <c:v>0.75376722691304332</c:v>
                </c:pt>
                <c:pt idx="3">
                  <c:v>1.1841648162764649</c:v>
                </c:pt>
                <c:pt idx="4">
                  <c:v>1.014956018167914</c:v>
                </c:pt>
                <c:pt idx="5">
                  <c:v>0.98052902082862048</c:v>
                </c:pt>
                <c:pt idx="6">
                  <c:v>0.48709103444260832</c:v>
                </c:pt>
                <c:pt idx="7">
                  <c:v>0.39896368876722771</c:v>
                </c:pt>
                <c:pt idx="8">
                  <c:v>0.67565090031942987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01-4001-832E-6FF06F26C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500448"/>
        <c:axId val="872504192"/>
      </c:barChart>
      <c:catAx>
        <c:axId val="872500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72504192"/>
        <c:crosses val="autoZero"/>
        <c:auto val="1"/>
        <c:lblAlgn val="ctr"/>
        <c:lblOffset val="100"/>
        <c:noMultiLvlLbl val="0"/>
      </c:catAx>
      <c:valAx>
        <c:axId val="87250419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7250044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'5 min M'!$U$3:$U$11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0.64797899341893739</c:v>
                  </c:pt>
                  <c:pt idx="2">
                    <c:v>0.43174527204146501</c:v>
                  </c:pt>
                  <c:pt idx="3">
                    <c:v>1.0692780792099239</c:v>
                  </c:pt>
                  <c:pt idx="4">
                    <c:v>5.6450073394633579E-2</c:v>
                  </c:pt>
                  <c:pt idx="5">
                    <c:v>1.7562652487547785</c:v>
                  </c:pt>
                  <c:pt idx="6">
                    <c:v>1.4745393213832834</c:v>
                  </c:pt>
                  <c:pt idx="7">
                    <c:v>8.1423371367429401E-2</c:v>
                  </c:pt>
                  <c:pt idx="8">
                    <c:v>2.0523602527731972</c:v>
                  </c:pt>
                </c:numCache>
              </c:numRef>
            </c:plus>
            <c:minus>
              <c:numRef>
                <c:f>'5 min M'!$U$3:$U$11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0.64797899341893739</c:v>
                  </c:pt>
                  <c:pt idx="2">
                    <c:v>0.43174527204146501</c:v>
                  </c:pt>
                  <c:pt idx="3">
                    <c:v>1.0692780792099239</c:v>
                  </c:pt>
                  <c:pt idx="4">
                    <c:v>5.6450073394633579E-2</c:v>
                  </c:pt>
                  <c:pt idx="5">
                    <c:v>1.7562652487547785</c:v>
                  </c:pt>
                  <c:pt idx="6">
                    <c:v>1.4745393213832834</c:v>
                  </c:pt>
                  <c:pt idx="7">
                    <c:v>8.1423371367429401E-2</c:v>
                  </c:pt>
                  <c:pt idx="8">
                    <c:v>2.0523602527731972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'5 min M'!$W$3:$W$11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'5 min M'!$X$3:$X$11</c:f>
              <c:numCache>
                <c:formatCode>General</c:formatCode>
                <c:ptCount val="9"/>
                <c:pt idx="0">
                  <c:v>1</c:v>
                </c:pt>
                <c:pt idx="1">
                  <c:v>2.0828563252844452</c:v>
                </c:pt>
                <c:pt idx="2">
                  <c:v>0.97544306852393203</c:v>
                </c:pt>
                <c:pt idx="3">
                  <c:v>2.5764129620470624</c:v>
                </c:pt>
                <c:pt idx="4">
                  <c:v>0.78299080602587467</c:v>
                </c:pt>
                <c:pt idx="5">
                  <c:v>2.4504517194372144</c:v>
                </c:pt>
                <c:pt idx="6">
                  <c:v>2.0428352814068949</c:v>
                </c:pt>
                <c:pt idx="7">
                  <c:v>0.67515131642867932</c:v>
                </c:pt>
                <c:pt idx="8">
                  <c:v>3.7139149702627439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F2-4952-BE5A-CF1843EB96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4998528"/>
        <c:axId val="664998944"/>
      </c:barChart>
      <c:catAx>
        <c:axId val="6649985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64998944"/>
        <c:crosses val="autoZero"/>
        <c:auto val="1"/>
        <c:lblAlgn val="ctr"/>
        <c:lblOffset val="100"/>
        <c:noMultiLvlLbl val="0"/>
      </c:catAx>
      <c:valAx>
        <c:axId val="6649989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99852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+mn-lt"/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85239267293604"/>
          <c:y val="7.1883134775068205E-2"/>
          <c:w val="0.7241511369311705"/>
          <c:h val="0.8622566355103844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'5 min M'!$U$26:$U$34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2.3647123626043665</c:v>
                  </c:pt>
                  <c:pt idx="2">
                    <c:v>4.3624262510885519</c:v>
                  </c:pt>
                  <c:pt idx="3">
                    <c:v>4.4814847026060693</c:v>
                  </c:pt>
                  <c:pt idx="4">
                    <c:v>3.9175153667597389</c:v>
                  </c:pt>
                  <c:pt idx="5">
                    <c:v>7.1096155813387851E-2</c:v>
                  </c:pt>
                  <c:pt idx="6">
                    <c:v>2.7167968481194578</c:v>
                  </c:pt>
                  <c:pt idx="7">
                    <c:v>7.8706450665222083E-2</c:v>
                  </c:pt>
                  <c:pt idx="8">
                    <c:v>0.24794107193864715</c:v>
                  </c:pt>
                </c:numCache>
              </c:numRef>
            </c:plus>
            <c:minus>
              <c:numRef>
                <c:f>'5 min M'!$U$26:$U$34</c:f>
                <c:numCache>
                  <c:formatCode>General</c:formatCode>
                  <c:ptCount val="9"/>
                  <c:pt idx="0">
                    <c:v>0</c:v>
                  </c:pt>
                  <c:pt idx="1">
                    <c:v>2.3647123626043665</c:v>
                  </c:pt>
                  <c:pt idx="2">
                    <c:v>4.3624262510885519</c:v>
                  </c:pt>
                  <c:pt idx="3">
                    <c:v>4.4814847026060693</c:v>
                  </c:pt>
                  <c:pt idx="4">
                    <c:v>3.9175153667597389</c:v>
                  </c:pt>
                  <c:pt idx="5">
                    <c:v>7.1096155813387851E-2</c:v>
                  </c:pt>
                  <c:pt idx="6">
                    <c:v>2.7167968481194578</c:v>
                  </c:pt>
                  <c:pt idx="7">
                    <c:v>7.8706450665222083E-2</c:v>
                  </c:pt>
                  <c:pt idx="8">
                    <c:v>0.24794107193864715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'5 min M'!$W$26:$W$34</c:f>
              <c:strCache>
                <c:ptCount val="9"/>
                <c:pt idx="0">
                  <c:v>Control</c:v>
                </c:pt>
                <c:pt idx="1">
                  <c:v>Heat</c:v>
                </c:pt>
                <c:pt idx="2">
                  <c:v>5 min</c:v>
                </c:pt>
                <c:pt idx="3">
                  <c:v>30 min</c:v>
                </c:pt>
                <c:pt idx="4">
                  <c:v>1 h</c:v>
                </c:pt>
                <c:pt idx="5">
                  <c:v>3 h</c:v>
                </c:pt>
                <c:pt idx="6">
                  <c:v>6 h</c:v>
                </c:pt>
                <c:pt idx="7">
                  <c:v>24 h</c:v>
                </c:pt>
                <c:pt idx="8">
                  <c:v>72 h</c:v>
                </c:pt>
              </c:strCache>
            </c:strRef>
          </c:cat>
          <c:val>
            <c:numRef>
              <c:f>'5 min M'!$X$26:$X$34</c:f>
              <c:numCache>
                <c:formatCode>General</c:formatCode>
                <c:ptCount val="9"/>
                <c:pt idx="0">
                  <c:v>1</c:v>
                </c:pt>
                <c:pt idx="1">
                  <c:v>5.218511507844199</c:v>
                </c:pt>
                <c:pt idx="2">
                  <c:v>5.5058561769100951</c:v>
                </c:pt>
                <c:pt idx="3">
                  <c:v>6.4291287443654941</c:v>
                </c:pt>
                <c:pt idx="4">
                  <c:v>5.1861031692974144</c:v>
                </c:pt>
                <c:pt idx="5">
                  <c:v>0.71378136126280045</c:v>
                </c:pt>
                <c:pt idx="6">
                  <c:v>4.2966659132297886</c:v>
                </c:pt>
                <c:pt idx="7">
                  <c:v>0.41789725271916495</c:v>
                </c:pt>
                <c:pt idx="8">
                  <c:v>2.6425256518521936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08-4050-B970-ACB07F2E9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501280"/>
        <c:axId val="872513760"/>
      </c:barChart>
      <c:catAx>
        <c:axId val="872501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72513760"/>
        <c:crosses val="autoZero"/>
        <c:auto val="1"/>
        <c:lblAlgn val="ctr"/>
        <c:lblOffset val="100"/>
        <c:noMultiLvlLbl val="0"/>
      </c:catAx>
      <c:valAx>
        <c:axId val="87251376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72501280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22B6E-0B3C-480C-A059-D76FEC3AC012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17C8-3263-45C0-90AA-4DFE47EAB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538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35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30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25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58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8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3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26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85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191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59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68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1104C-CE2F-4178-A519-4FC40A31927D}" type="datetimeFigureOut">
              <a:rPr kumimoji="1" lang="ja-JP" altLang="en-US" smtClean="0"/>
              <a:t>2020/5/31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27FFF-A1B8-4274-8E38-F689B488BE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4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3.jpeg"/><Relationship Id="rId7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80A1BA0-C849-49C8-AB10-5E0DCB26986D}"/>
              </a:ext>
            </a:extLst>
          </p:cNvPr>
          <p:cNvSpPr txBox="1"/>
          <p:nvPr/>
        </p:nvSpPr>
        <p:spPr>
          <a:xfrm>
            <a:off x="193099" y="2502953"/>
            <a:ext cx="4090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kumimoji="1" lang="ja-JP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kumimoji="1" lang="ja-JP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Primers used in this study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FBCF4A9-31D0-4B01-AA90-9B3CF1008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2590854"/>
            <a:ext cx="6286500" cy="249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75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E2054D7-E292-4CA0-B55C-3AF805A4BD2E}"/>
              </a:ext>
            </a:extLst>
          </p:cNvPr>
          <p:cNvSpPr/>
          <p:nvPr/>
        </p:nvSpPr>
        <p:spPr>
          <a:xfrm>
            <a:off x="5120184" y="4908519"/>
            <a:ext cx="290015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12D1453-C783-408C-BD53-11B11EDFF4D2}"/>
              </a:ext>
            </a:extLst>
          </p:cNvPr>
          <p:cNvSpPr/>
          <p:nvPr/>
        </p:nvSpPr>
        <p:spPr>
          <a:xfrm>
            <a:off x="3127288" y="4899511"/>
            <a:ext cx="282661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252044" y="1397700"/>
            <a:ext cx="6272109" cy="2505319"/>
            <a:chOff x="252044" y="4517458"/>
            <a:chExt cx="6272109" cy="250531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6CD085E7-115E-40A3-B911-E9BC6C81E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1075" y="6507457"/>
              <a:ext cx="4978439" cy="515320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089B898-74F9-4465-B3E5-569A510710FC}"/>
                </a:ext>
              </a:extLst>
            </p:cNvPr>
            <p:cNvSpPr txBox="1"/>
            <p:nvPr/>
          </p:nvSpPr>
          <p:spPr>
            <a:xfrm>
              <a:off x="635453" y="5139142"/>
              <a:ext cx="887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400" dirty="0"/>
                <a:t>HSP70</a:t>
              </a:r>
              <a:endParaRPr kumimoji="1" lang="ja-JP" altLang="en-US" sz="1400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0523A35-7E44-4F2A-9894-6974B49C11A7}"/>
                </a:ext>
              </a:extLst>
            </p:cNvPr>
            <p:cNvSpPr txBox="1"/>
            <p:nvPr/>
          </p:nvSpPr>
          <p:spPr>
            <a:xfrm>
              <a:off x="453306" y="5580094"/>
              <a:ext cx="10695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400" dirty="0"/>
                <a:t>HSP101</a:t>
              </a:r>
              <a:endParaRPr kumimoji="1" lang="ja-JP" altLang="en-US" sz="1400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902C7A9-0886-4A26-A4B5-D8EB7E410820}"/>
                </a:ext>
              </a:extLst>
            </p:cNvPr>
            <p:cNvSpPr txBox="1"/>
            <p:nvPr/>
          </p:nvSpPr>
          <p:spPr>
            <a:xfrm>
              <a:off x="252044" y="6448126"/>
              <a:ext cx="1257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400" dirty="0" err="1"/>
                <a:t>Coomassie</a:t>
              </a:r>
              <a:r>
                <a:rPr lang="en-US" altLang="ja-JP" sz="1400" dirty="0"/>
                <a:t> Blue staining</a:t>
              </a:r>
              <a:endParaRPr kumimoji="1" lang="ja-JP" altLang="en-US" sz="1400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37C211E-07A1-4174-835A-521607BC5872}"/>
                </a:ext>
              </a:extLst>
            </p:cNvPr>
            <p:cNvSpPr txBox="1"/>
            <p:nvPr/>
          </p:nvSpPr>
          <p:spPr>
            <a:xfrm>
              <a:off x="656291" y="6043062"/>
              <a:ext cx="887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400" dirty="0"/>
                <a:t>APX1</a:t>
              </a:r>
              <a:endParaRPr kumimoji="1" lang="ja-JP" altLang="en-US" sz="1400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B028FA9-50BE-405F-B674-435D0E939553}"/>
                </a:ext>
              </a:extLst>
            </p:cNvPr>
            <p:cNvSpPr txBox="1"/>
            <p:nvPr/>
          </p:nvSpPr>
          <p:spPr>
            <a:xfrm>
              <a:off x="1474760" y="4791888"/>
              <a:ext cx="5049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Control      Heat       5 min     30 min      </a:t>
              </a:r>
              <a:r>
                <a:rPr lang="en-US" altLang="ja-JP" sz="1200" dirty="0"/>
                <a:t> 1 h         3 h           6 h         24 h         72 h</a:t>
              </a:r>
              <a:endParaRPr kumimoji="1" lang="ja-JP" altLang="en-US" sz="1200" dirty="0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330CC417-A567-4851-BB68-C6E7AD068D89}"/>
                </a:ext>
              </a:extLst>
            </p:cNvPr>
            <p:cNvCxnSpPr/>
            <p:nvPr/>
          </p:nvCxnSpPr>
          <p:spPr>
            <a:xfrm>
              <a:off x="2718968" y="4787580"/>
              <a:ext cx="37023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2173593-F36B-45D5-B955-E556B240FC2A}"/>
                </a:ext>
              </a:extLst>
            </p:cNvPr>
            <p:cNvSpPr txBox="1"/>
            <p:nvPr/>
          </p:nvSpPr>
          <p:spPr>
            <a:xfrm>
              <a:off x="3912491" y="4517458"/>
              <a:ext cx="11737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Recovery</a:t>
              </a:r>
              <a:endParaRPr kumimoji="1" lang="ja-JP" altLang="en-US" sz="1400" dirty="0"/>
            </a:p>
          </p:txBody>
        </p: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C1621FEB-1986-4C06-BD25-AC89DB768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3355" y="5555965"/>
              <a:ext cx="4986192" cy="403241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E97DAD1C-B6EB-4E2A-9D16-01651615E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2698" b="11174"/>
            <a:stretch/>
          </p:blipFill>
          <p:spPr>
            <a:xfrm>
              <a:off x="1513355" y="6021046"/>
              <a:ext cx="4986159" cy="399754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888DF51F-FC41-4076-909D-A7A0CB46F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7307" y="5052945"/>
              <a:ext cx="4989424" cy="420456"/>
            </a:xfrm>
            <a:prstGeom prst="rect">
              <a:avLst/>
            </a:prstGeom>
          </p:spPr>
        </p:pic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3CFB38C-214A-4757-8E61-83DF4342618B}"/>
              </a:ext>
            </a:extLst>
          </p:cNvPr>
          <p:cNvSpPr txBox="1"/>
          <p:nvPr/>
        </p:nvSpPr>
        <p:spPr>
          <a:xfrm>
            <a:off x="583839" y="7630071"/>
            <a:ext cx="594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of stress response proteins during recovery phase following the application of heat stress for 45 min. Plants were exposed to 45 min heat stress followed by recovery for 5 min to 72 h. (A) Accumulation of proteins determined by Western blotting.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Quantification of protein accumulation in A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J, version 6. Bars indicate standard error (n=3). Shaded color on the graphs indicate heat stress treatment.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B65AA27-931B-4A7E-9BD1-65E33DF09691}"/>
              </a:ext>
            </a:extLst>
          </p:cNvPr>
          <p:cNvSpPr txBox="1"/>
          <p:nvPr/>
        </p:nvSpPr>
        <p:spPr>
          <a:xfrm>
            <a:off x="401473" y="1192616"/>
            <a:ext cx="7386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A</a:t>
            </a:r>
          </a:p>
          <a:p>
            <a:endParaRPr lang="en-US" altLang="ja-JP" sz="2800" b="1" dirty="0"/>
          </a:p>
          <a:p>
            <a:endParaRPr kumimoji="1" lang="en-US" altLang="ja-JP" sz="2800" b="1" dirty="0"/>
          </a:p>
          <a:p>
            <a:endParaRPr lang="en-US" altLang="ja-JP" sz="2800" b="1" dirty="0"/>
          </a:p>
          <a:p>
            <a:endParaRPr kumimoji="1" lang="en-US" altLang="ja-JP" sz="2800" b="1" dirty="0"/>
          </a:p>
          <a:p>
            <a:endParaRPr lang="en-US" altLang="ja-JP" sz="2800" b="1" dirty="0"/>
          </a:p>
          <a:p>
            <a:endParaRPr lang="en-US" altLang="ja-JP" sz="2800" b="1" dirty="0"/>
          </a:p>
          <a:p>
            <a:r>
              <a:rPr kumimoji="1" lang="en-US" altLang="ja-JP" sz="2800" b="1" dirty="0"/>
              <a:t>B</a:t>
            </a:r>
            <a:endParaRPr kumimoji="1" lang="ja-JP" altLang="en-US" sz="2800" b="1" dirty="0"/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A5346D59-D55A-4C43-9F88-C318DB76C3A7}"/>
              </a:ext>
            </a:extLst>
          </p:cNvPr>
          <p:cNvGrpSpPr/>
          <p:nvPr/>
        </p:nvGrpSpPr>
        <p:grpSpPr>
          <a:xfrm>
            <a:off x="4601303" y="4670834"/>
            <a:ext cx="1974582" cy="2386926"/>
            <a:chOff x="633882" y="4594503"/>
            <a:chExt cx="1974582" cy="2386926"/>
          </a:xfrm>
        </p:grpSpPr>
        <p:graphicFrame>
          <p:nvGraphicFramePr>
            <p:cNvPr id="18" name="グラフ 17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4025285"/>
                </p:ext>
              </p:extLst>
            </p:nvPr>
          </p:nvGraphicFramePr>
          <p:xfrm>
            <a:off x="874583" y="4594503"/>
            <a:ext cx="1733881" cy="21982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88EA51C-9331-4901-ADCA-59F471F5537F}"/>
                </a:ext>
              </a:extLst>
            </p:cNvPr>
            <p:cNvGrpSpPr/>
            <p:nvPr/>
          </p:nvGrpSpPr>
          <p:grpSpPr>
            <a:xfrm>
              <a:off x="777306" y="6685796"/>
              <a:ext cx="1716155" cy="295633"/>
              <a:chOff x="777306" y="6685796"/>
              <a:chExt cx="1716155" cy="295633"/>
            </a:xfrm>
          </p:grpSpPr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E2E650F3-D897-415D-B7EB-C9730B89A081}"/>
                  </a:ext>
                </a:extLst>
              </p:cNvPr>
              <p:cNvSpPr txBox="1"/>
              <p:nvPr/>
            </p:nvSpPr>
            <p:spPr>
              <a:xfrm rot="18942593">
                <a:off x="777306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Control</a:t>
                </a:r>
                <a:endParaRPr kumimoji="1" lang="ja-JP" altLang="en-US" sz="900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AC293FCD-985E-4AE4-8EDF-6D915688205B}"/>
                  </a:ext>
                </a:extLst>
              </p:cNvPr>
              <p:cNvSpPr txBox="1"/>
              <p:nvPr/>
            </p:nvSpPr>
            <p:spPr>
              <a:xfrm rot="18942593">
                <a:off x="912225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Heat</a:t>
                </a:r>
                <a:endParaRPr kumimoji="1" lang="ja-JP" altLang="en-US" sz="900" dirty="0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8B6B30D8-03D5-4E63-A701-BDCB645A6631}"/>
                  </a:ext>
                </a:extLst>
              </p:cNvPr>
              <p:cNvSpPr txBox="1"/>
              <p:nvPr/>
            </p:nvSpPr>
            <p:spPr>
              <a:xfrm rot="18942593">
                <a:off x="1062777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5 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167BED6A-0B40-4164-9C4D-0F5DE2B35042}"/>
                  </a:ext>
                </a:extLst>
              </p:cNvPr>
              <p:cNvSpPr txBox="1"/>
              <p:nvPr/>
            </p:nvSpPr>
            <p:spPr>
              <a:xfrm rot="18942593">
                <a:off x="1227571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30 </a:t>
                </a:r>
                <a:r>
                  <a:rPr kumimoji="1" lang="en-US" altLang="ja-JP" sz="900" dirty="0"/>
                  <a:t>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771CACD7-47DB-4344-A13D-037D196582C8}"/>
                  </a:ext>
                </a:extLst>
              </p:cNvPr>
              <p:cNvSpPr txBox="1"/>
              <p:nvPr/>
            </p:nvSpPr>
            <p:spPr>
              <a:xfrm rot="18942593">
                <a:off x="1511254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1 h</a:t>
                </a:r>
                <a:endParaRPr kumimoji="1" lang="ja-JP" altLang="en-US" sz="900" dirty="0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EE0A56AB-0918-4D96-ADFF-9AD6CFB86474}"/>
                  </a:ext>
                </a:extLst>
              </p:cNvPr>
              <p:cNvSpPr txBox="1"/>
              <p:nvPr/>
            </p:nvSpPr>
            <p:spPr>
              <a:xfrm rot="18942593">
                <a:off x="165379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3 h</a:t>
                </a:r>
                <a:endParaRPr kumimoji="1" lang="ja-JP" altLang="en-US" sz="900" dirty="0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86B2E7B2-1567-4BEB-9728-1D31B88DD8BF}"/>
                  </a:ext>
                </a:extLst>
              </p:cNvPr>
              <p:cNvSpPr txBox="1"/>
              <p:nvPr/>
            </p:nvSpPr>
            <p:spPr>
              <a:xfrm rot="18942593">
                <a:off x="180141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6 h</a:t>
                </a:r>
                <a:endParaRPr kumimoji="1" lang="ja-JP" altLang="en-US" sz="900" dirty="0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FC09F2E4-F7C2-4A50-8D1F-0B87C50FB84C}"/>
                  </a:ext>
                </a:extLst>
              </p:cNvPr>
              <p:cNvSpPr txBox="1"/>
              <p:nvPr/>
            </p:nvSpPr>
            <p:spPr>
              <a:xfrm rot="18942593">
                <a:off x="1951312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24</a:t>
                </a:r>
                <a:r>
                  <a:rPr kumimoji="1" lang="en-US" altLang="ja-JP" sz="900" dirty="0"/>
                  <a:t> h</a:t>
                </a:r>
                <a:endParaRPr kumimoji="1" lang="ja-JP" altLang="en-US" sz="900" dirty="0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46044B34-76CC-442C-A583-A32DA565C888}"/>
                  </a:ext>
                </a:extLst>
              </p:cNvPr>
              <p:cNvSpPr txBox="1"/>
              <p:nvPr/>
            </p:nvSpPr>
            <p:spPr>
              <a:xfrm rot="18942593">
                <a:off x="2093593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72 h</a:t>
                </a:r>
                <a:endParaRPr kumimoji="1" lang="ja-JP" altLang="en-US" sz="900" dirty="0"/>
              </a:p>
            </p:txBody>
          </p:sp>
        </p:grp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7669CAA-DC77-4FFC-A81D-382CA0BB928F}"/>
                </a:ext>
              </a:extLst>
            </p:cNvPr>
            <p:cNvSpPr txBox="1"/>
            <p:nvPr/>
          </p:nvSpPr>
          <p:spPr>
            <a:xfrm rot="16200000">
              <a:off x="-123540" y="5622643"/>
              <a:ext cx="1791841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/>
                <a:t>Relative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protein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level</a:t>
              </a:r>
              <a:endParaRPr kumimoji="1" lang="ja-JP" altLang="en-US" sz="1200" dirty="0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6E5D760-0F78-439F-A414-88362314472E}"/>
              </a:ext>
            </a:extLst>
          </p:cNvPr>
          <p:cNvSpPr txBox="1"/>
          <p:nvPr/>
        </p:nvSpPr>
        <p:spPr>
          <a:xfrm>
            <a:off x="1208276" y="4613033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HSP70</a:t>
            </a:r>
            <a:endParaRPr kumimoji="1" lang="ja-JP" altLang="en-US" sz="1400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B212593-D426-4963-AC7F-3E8487CA7B0F}"/>
              </a:ext>
            </a:extLst>
          </p:cNvPr>
          <p:cNvSpPr txBox="1"/>
          <p:nvPr/>
        </p:nvSpPr>
        <p:spPr>
          <a:xfrm>
            <a:off x="3280404" y="4620922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HSP101</a:t>
            </a:r>
            <a:endParaRPr kumimoji="1" lang="ja-JP" altLang="en-US" sz="14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872409C-DB32-4C22-8C1E-86EACE6CAE34}"/>
              </a:ext>
            </a:extLst>
          </p:cNvPr>
          <p:cNvSpPr txBox="1"/>
          <p:nvPr/>
        </p:nvSpPr>
        <p:spPr>
          <a:xfrm>
            <a:off x="5259247" y="4620921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APX1</a:t>
            </a:r>
            <a:endParaRPr kumimoji="1" lang="ja-JP" altLang="en-US" sz="1400" dirty="0"/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C5A80D6-55A5-4AE5-9E62-E8451C0EFB74}"/>
              </a:ext>
            </a:extLst>
          </p:cNvPr>
          <p:cNvGrpSpPr/>
          <p:nvPr/>
        </p:nvGrpSpPr>
        <p:grpSpPr>
          <a:xfrm>
            <a:off x="2584919" y="4672849"/>
            <a:ext cx="1992318" cy="2358487"/>
            <a:chOff x="4470161" y="4622942"/>
            <a:chExt cx="1992318" cy="2358487"/>
          </a:xfrm>
        </p:grpSpPr>
        <p:graphicFrame>
          <p:nvGraphicFramePr>
            <p:cNvPr id="17" name="グラフ 16">
              <a:extLst>
                <a:ext uri="{FF2B5EF4-FFF2-40B4-BE49-F238E27FC236}">
                  <a16:creationId xmlns:a16="http://schemas.microsoft.com/office/drawing/2014/main" id="{00000000-0008-0000-0000-000004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02261284"/>
                </p:ext>
              </p:extLst>
            </p:nvPr>
          </p:nvGraphicFramePr>
          <p:xfrm>
            <a:off x="4630441" y="4622942"/>
            <a:ext cx="1832038" cy="21915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A608FC3-D823-409D-A076-5E9189DE2EE4}"/>
                </a:ext>
              </a:extLst>
            </p:cNvPr>
            <p:cNvGrpSpPr/>
            <p:nvPr/>
          </p:nvGrpSpPr>
          <p:grpSpPr>
            <a:xfrm>
              <a:off x="4633710" y="6685796"/>
              <a:ext cx="1716155" cy="295633"/>
              <a:chOff x="777306" y="6685796"/>
              <a:chExt cx="1716155" cy="295633"/>
            </a:xfrm>
          </p:grpSpPr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5C50E96B-310F-4E21-A15A-F14AE053C3D7}"/>
                  </a:ext>
                </a:extLst>
              </p:cNvPr>
              <p:cNvSpPr txBox="1"/>
              <p:nvPr/>
            </p:nvSpPr>
            <p:spPr>
              <a:xfrm rot="18942593">
                <a:off x="777306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Control</a:t>
                </a:r>
                <a:endParaRPr kumimoji="1" lang="ja-JP" altLang="en-US" sz="900" dirty="0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DBD01D4B-135E-4B34-B9C0-78048D28CA1A}"/>
                  </a:ext>
                </a:extLst>
              </p:cNvPr>
              <p:cNvSpPr txBox="1"/>
              <p:nvPr/>
            </p:nvSpPr>
            <p:spPr>
              <a:xfrm rot="18942593">
                <a:off x="912225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Heat</a:t>
                </a:r>
                <a:endParaRPr kumimoji="1" lang="ja-JP" altLang="en-US" sz="900" dirty="0"/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BF22BFA8-1005-4FB5-920D-AA3D494A10DC}"/>
                  </a:ext>
                </a:extLst>
              </p:cNvPr>
              <p:cNvSpPr txBox="1"/>
              <p:nvPr/>
            </p:nvSpPr>
            <p:spPr>
              <a:xfrm rot="18942593">
                <a:off x="1062777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5 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343D1C73-5120-45A8-BAF0-811FF051E01F}"/>
                  </a:ext>
                </a:extLst>
              </p:cNvPr>
              <p:cNvSpPr txBox="1"/>
              <p:nvPr/>
            </p:nvSpPr>
            <p:spPr>
              <a:xfrm rot="18942593">
                <a:off x="1227571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30 </a:t>
                </a:r>
                <a:r>
                  <a:rPr kumimoji="1" lang="en-US" altLang="ja-JP" sz="900" dirty="0"/>
                  <a:t>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56630743-81C8-4F89-BBCB-359E6230F816}"/>
                  </a:ext>
                </a:extLst>
              </p:cNvPr>
              <p:cNvSpPr txBox="1"/>
              <p:nvPr/>
            </p:nvSpPr>
            <p:spPr>
              <a:xfrm rot="18942593">
                <a:off x="1511254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1 h</a:t>
                </a:r>
                <a:endParaRPr kumimoji="1" lang="ja-JP" altLang="en-US" sz="900" dirty="0"/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51EAB393-64D1-473B-BB5C-8E7DE33103D3}"/>
                  </a:ext>
                </a:extLst>
              </p:cNvPr>
              <p:cNvSpPr txBox="1"/>
              <p:nvPr/>
            </p:nvSpPr>
            <p:spPr>
              <a:xfrm rot="18942593">
                <a:off x="165379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3 h</a:t>
                </a:r>
                <a:endParaRPr kumimoji="1" lang="ja-JP" altLang="en-US" sz="900" dirty="0"/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1D85969E-AFA3-4395-9FCC-72BC54DE193C}"/>
                  </a:ext>
                </a:extLst>
              </p:cNvPr>
              <p:cNvSpPr txBox="1"/>
              <p:nvPr/>
            </p:nvSpPr>
            <p:spPr>
              <a:xfrm rot="18942593">
                <a:off x="180141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6 h</a:t>
                </a:r>
                <a:endParaRPr kumimoji="1" lang="ja-JP" altLang="en-US" sz="900" dirty="0"/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EA448BA2-9335-4C07-B5DB-91CDE9783348}"/>
                  </a:ext>
                </a:extLst>
              </p:cNvPr>
              <p:cNvSpPr txBox="1"/>
              <p:nvPr/>
            </p:nvSpPr>
            <p:spPr>
              <a:xfrm rot="18942593">
                <a:off x="1951312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24</a:t>
                </a:r>
                <a:r>
                  <a:rPr kumimoji="1" lang="en-US" altLang="ja-JP" sz="900" dirty="0"/>
                  <a:t> h</a:t>
                </a:r>
                <a:endParaRPr kumimoji="1" lang="ja-JP" altLang="en-US" sz="900" dirty="0"/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5BC0BD52-7105-4270-B4B9-1CA2E93C67FA}"/>
                  </a:ext>
                </a:extLst>
              </p:cNvPr>
              <p:cNvSpPr txBox="1"/>
              <p:nvPr/>
            </p:nvSpPr>
            <p:spPr>
              <a:xfrm rot="18942593">
                <a:off x="2093593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72 h</a:t>
                </a:r>
                <a:endParaRPr kumimoji="1" lang="ja-JP" altLang="en-US" sz="900" dirty="0"/>
              </a:p>
            </p:txBody>
          </p:sp>
        </p:grp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FEFC94A-D6A9-477E-A98D-01A1688E50C0}"/>
                </a:ext>
              </a:extLst>
            </p:cNvPr>
            <p:cNvSpPr txBox="1"/>
            <p:nvPr/>
          </p:nvSpPr>
          <p:spPr>
            <a:xfrm rot="16200000">
              <a:off x="3712739" y="5630362"/>
              <a:ext cx="1791841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/>
                <a:t>Relative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protein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level</a:t>
              </a:r>
              <a:endParaRPr kumimoji="1" lang="ja-JP" altLang="en-US" sz="12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76030F1-D77E-42D5-97A1-E40F4B6D8816}"/>
              </a:ext>
            </a:extLst>
          </p:cNvPr>
          <p:cNvGrpSpPr/>
          <p:nvPr/>
        </p:nvGrpSpPr>
        <p:grpSpPr>
          <a:xfrm>
            <a:off x="1427017" y="7023450"/>
            <a:ext cx="944397" cy="261610"/>
            <a:chOff x="1427017" y="7023450"/>
            <a:chExt cx="944397" cy="261610"/>
          </a:xfrm>
        </p:grpSpPr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ABDA21BE-5D21-4B70-B2B3-E22E7C208AA2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6BBD2DE0-D20A-4BD6-B5A7-A7CE851B1BC7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88DAB9A1-D13A-44E1-B42D-5C28CB4C9720}"/>
              </a:ext>
            </a:extLst>
          </p:cNvPr>
          <p:cNvGrpSpPr/>
          <p:nvPr/>
        </p:nvGrpSpPr>
        <p:grpSpPr>
          <a:xfrm>
            <a:off x="3433361" y="7023450"/>
            <a:ext cx="944397" cy="261610"/>
            <a:chOff x="1427017" y="7023450"/>
            <a:chExt cx="944397" cy="261610"/>
          </a:xfrm>
        </p:grpSpPr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08A1F80C-63B5-4FE8-B714-B0EE5AA41D41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6AF0B0E1-A7C6-4F44-9C84-DCB508A3E72A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922BDD6-1A25-4A22-BF34-465408E4C702}"/>
              </a:ext>
            </a:extLst>
          </p:cNvPr>
          <p:cNvGrpSpPr/>
          <p:nvPr/>
        </p:nvGrpSpPr>
        <p:grpSpPr>
          <a:xfrm>
            <a:off x="5430120" y="7023450"/>
            <a:ext cx="944397" cy="261610"/>
            <a:chOff x="1427017" y="7023450"/>
            <a:chExt cx="944397" cy="261610"/>
          </a:xfrm>
        </p:grpSpPr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6FDFFE92-FB10-4395-A2CA-5B7C0E96479F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E9243FF0-7773-407B-935D-4E41DD7D71E7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ACDEAA3-D679-472B-9580-20F39C93971C}"/>
              </a:ext>
            </a:extLst>
          </p:cNvPr>
          <p:cNvSpPr/>
          <p:nvPr/>
        </p:nvSpPr>
        <p:spPr>
          <a:xfrm>
            <a:off x="1140147" y="4885183"/>
            <a:ext cx="273406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2BF3E60-8EFB-4377-8A15-B4984B8348D4}"/>
              </a:ext>
            </a:extLst>
          </p:cNvPr>
          <p:cNvGrpSpPr/>
          <p:nvPr/>
        </p:nvGrpSpPr>
        <p:grpSpPr>
          <a:xfrm>
            <a:off x="622183" y="4684068"/>
            <a:ext cx="1958794" cy="2345978"/>
            <a:chOff x="2567468" y="4635451"/>
            <a:chExt cx="1958794" cy="2345978"/>
          </a:xfrm>
        </p:grpSpPr>
        <p:graphicFrame>
          <p:nvGraphicFramePr>
            <p:cNvPr id="20" name="グラフ 19">
              <a:extLst>
                <a:ext uri="{FF2B5EF4-FFF2-40B4-BE49-F238E27FC236}">
                  <a16:creationId xmlns:a16="http://schemas.microsoft.com/office/drawing/2014/main" id="{00000000-0008-0000-0000-000003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25852265"/>
                </p:ext>
              </p:extLst>
            </p:nvPr>
          </p:nvGraphicFramePr>
          <p:xfrm>
            <a:off x="2694224" y="4635451"/>
            <a:ext cx="1832038" cy="21649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041E6ED-1B77-4FF1-924F-96B6C97E02FC}"/>
                </a:ext>
              </a:extLst>
            </p:cNvPr>
            <p:cNvGrpSpPr/>
            <p:nvPr/>
          </p:nvGrpSpPr>
          <p:grpSpPr>
            <a:xfrm>
              <a:off x="2719049" y="6685796"/>
              <a:ext cx="1716155" cy="295633"/>
              <a:chOff x="777306" y="6685796"/>
              <a:chExt cx="1716155" cy="295633"/>
            </a:xfrm>
          </p:grpSpPr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5A3F8238-2CF4-4DDA-97FF-7C1776879EA1}"/>
                  </a:ext>
                </a:extLst>
              </p:cNvPr>
              <p:cNvSpPr txBox="1"/>
              <p:nvPr/>
            </p:nvSpPr>
            <p:spPr>
              <a:xfrm rot="18942593">
                <a:off x="777306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Control</a:t>
                </a:r>
                <a:endParaRPr kumimoji="1" lang="ja-JP" altLang="en-US" sz="900" dirty="0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4F0B967E-5F34-461D-812E-56077479471E}"/>
                  </a:ext>
                </a:extLst>
              </p:cNvPr>
              <p:cNvSpPr txBox="1"/>
              <p:nvPr/>
            </p:nvSpPr>
            <p:spPr>
              <a:xfrm rot="18942593">
                <a:off x="912225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Heat</a:t>
                </a:r>
                <a:endParaRPr kumimoji="1" lang="ja-JP" altLang="en-US" sz="900" dirty="0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BAA240ED-0067-4117-9A13-C9C6117425AB}"/>
                  </a:ext>
                </a:extLst>
              </p:cNvPr>
              <p:cNvSpPr txBox="1"/>
              <p:nvPr/>
            </p:nvSpPr>
            <p:spPr>
              <a:xfrm rot="18942593">
                <a:off x="1062777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5 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16530422-333C-4C62-9DA2-5CBA772D9633}"/>
                  </a:ext>
                </a:extLst>
              </p:cNvPr>
              <p:cNvSpPr txBox="1"/>
              <p:nvPr/>
            </p:nvSpPr>
            <p:spPr>
              <a:xfrm rot="18942593">
                <a:off x="1227571" y="6750597"/>
                <a:ext cx="58546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30 </a:t>
                </a:r>
                <a:r>
                  <a:rPr kumimoji="1" lang="en-US" altLang="ja-JP" sz="900" dirty="0"/>
                  <a:t>mi</a:t>
                </a:r>
                <a:r>
                  <a:rPr lang="en-US" altLang="ja-JP" sz="900" dirty="0"/>
                  <a:t>n</a:t>
                </a:r>
                <a:endParaRPr kumimoji="1" lang="ja-JP" altLang="en-US" sz="900" dirty="0"/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F8065E78-1C88-4D2E-B787-D9D4A023ADF9}"/>
                  </a:ext>
                </a:extLst>
              </p:cNvPr>
              <p:cNvSpPr txBox="1"/>
              <p:nvPr/>
            </p:nvSpPr>
            <p:spPr>
              <a:xfrm rot="18942593">
                <a:off x="1511254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1 h</a:t>
                </a:r>
                <a:endParaRPr kumimoji="1" lang="ja-JP" altLang="en-US" sz="900" dirty="0"/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9936582A-9EC2-4538-B5FB-613BAF8D9C39}"/>
                  </a:ext>
                </a:extLst>
              </p:cNvPr>
              <p:cNvSpPr txBox="1"/>
              <p:nvPr/>
            </p:nvSpPr>
            <p:spPr>
              <a:xfrm rot="18942593">
                <a:off x="165379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3 h</a:t>
                </a:r>
                <a:endParaRPr kumimoji="1" lang="ja-JP" altLang="en-US" sz="900" dirty="0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0AF20CF0-C4C0-4E43-A6D5-F7B24CE4B90E}"/>
                  </a:ext>
                </a:extLst>
              </p:cNvPr>
              <p:cNvSpPr txBox="1"/>
              <p:nvPr/>
            </p:nvSpPr>
            <p:spPr>
              <a:xfrm rot="18942593">
                <a:off x="1801410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6 h</a:t>
                </a:r>
                <a:endParaRPr kumimoji="1" lang="ja-JP" altLang="en-US" sz="900" dirty="0"/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84BBE094-03E8-42CB-94BB-89B571AD6DA1}"/>
                  </a:ext>
                </a:extLst>
              </p:cNvPr>
              <p:cNvSpPr txBox="1"/>
              <p:nvPr/>
            </p:nvSpPr>
            <p:spPr>
              <a:xfrm rot="18942593">
                <a:off x="1951312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900" dirty="0"/>
                  <a:t>24</a:t>
                </a:r>
                <a:r>
                  <a:rPr kumimoji="1" lang="en-US" altLang="ja-JP" sz="900" dirty="0"/>
                  <a:t> h</a:t>
                </a:r>
                <a:endParaRPr kumimoji="1" lang="ja-JP" altLang="en-US" sz="900" dirty="0"/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51797484-A357-4C68-BC22-9036131F5B45}"/>
                  </a:ext>
                </a:extLst>
              </p:cNvPr>
              <p:cNvSpPr txBox="1"/>
              <p:nvPr/>
            </p:nvSpPr>
            <p:spPr>
              <a:xfrm rot="18942593">
                <a:off x="2093593" y="6685796"/>
                <a:ext cx="399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900" dirty="0"/>
                  <a:t>72 h</a:t>
                </a:r>
                <a:endParaRPr kumimoji="1" lang="ja-JP" altLang="en-US" sz="900" dirty="0"/>
              </a:p>
            </p:txBody>
          </p:sp>
        </p:grp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75D621F7-CA75-469B-910C-E25BB33EA254}"/>
                </a:ext>
              </a:extLst>
            </p:cNvPr>
            <p:cNvSpPr txBox="1"/>
            <p:nvPr/>
          </p:nvSpPr>
          <p:spPr>
            <a:xfrm rot="16200000">
              <a:off x="1810046" y="5622644"/>
              <a:ext cx="1791841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/>
                <a:t>Relative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protein</a:t>
              </a:r>
              <a:r>
                <a:rPr kumimoji="1" lang="ja-JP" altLang="en-US" sz="1200" dirty="0"/>
                <a:t> </a:t>
              </a:r>
              <a:r>
                <a:rPr kumimoji="1" lang="en-US" altLang="ja-JP" sz="1200" dirty="0"/>
                <a:t>level</a:t>
              </a:r>
              <a:endParaRPr kumimoji="1"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419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5DD6765-F5F2-48EC-BF3B-825EABCE1429}"/>
              </a:ext>
            </a:extLst>
          </p:cNvPr>
          <p:cNvSpPr/>
          <p:nvPr/>
        </p:nvSpPr>
        <p:spPr>
          <a:xfrm>
            <a:off x="4983872" y="4834282"/>
            <a:ext cx="288602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165008FB-76C9-4D65-B5A6-F4F4215A5048}"/>
              </a:ext>
            </a:extLst>
          </p:cNvPr>
          <p:cNvSpPr/>
          <p:nvPr/>
        </p:nvSpPr>
        <p:spPr>
          <a:xfrm>
            <a:off x="3064198" y="4847083"/>
            <a:ext cx="288602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E1D29DF9-FFE4-40E1-AB7F-5E889E8FC076}"/>
              </a:ext>
            </a:extLst>
          </p:cNvPr>
          <p:cNvSpPr/>
          <p:nvPr/>
        </p:nvSpPr>
        <p:spPr>
          <a:xfrm>
            <a:off x="1125860" y="4851845"/>
            <a:ext cx="283840" cy="1820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25900423-3E32-4756-B1E5-ECBED7FCE3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5639646"/>
              </p:ext>
            </p:extLst>
          </p:nvPr>
        </p:nvGraphicFramePr>
        <p:xfrm>
          <a:off x="768692" y="4705566"/>
          <a:ext cx="1717682" cy="2160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BF5B682-302C-4996-B9B4-9644E6C259EA}"/>
              </a:ext>
            </a:extLst>
          </p:cNvPr>
          <p:cNvSpPr txBox="1"/>
          <p:nvPr/>
        </p:nvSpPr>
        <p:spPr>
          <a:xfrm>
            <a:off x="401473" y="1192616"/>
            <a:ext cx="7386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A</a:t>
            </a:r>
          </a:p>
          <a:p>
            <a:endParaRPr lang="en-US" altLang="ja-JP" sz="2800" b="1" dirty="0"/>
          </a:p>
          <a:p>
            <a:endParaRPr kumimoji="1" lang="en-US" altLang="ja-JP" sz="2800" b="1" dirty="0"/>
          </a:p>
          <a:p>
            <a:endParaRPr lang="en-US" altLang="ja-JP" sz="2800" b="1" dirty="0"/>
          </a:p>
          <a:p>
            <a:endParaRPr kumimoji="1" lang="en-US" altLang="ja-JP" sz="2800" b="1" dirty="0"/>
          </a:p>
          <a:p>
            <a:endParaRPr lang="en-US" altLang="ja-JP" sz="2800" b="1" dirty="0"/>
          </a:p>
          <a:p>
            <a:endParaRPr lang="en-US" altLang="ja-JP" sz="2800" b="1" dirty="0"/>
          </a:p>
          <a:p>
            <a:r>
              <a:rPr kumimoji="1" lang="en-US" altLang="ja-JP" sz="2800" b="1" dirty="0"/>
              <a:t>B</a:t>
            </a:r>
            <a:endParaRPr kumimoji="1" lang="ja-JP" altLang="en-US" sz="2800" b="1" dirty="0"/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5A5BA4FB-105E-4A06-AE3F-4687E084CD29}"/>
              </a:ext>
            </a:extLst>
          </p:cNvPr>
          <p:cNvSpPr txBox="1"/>
          <p:nvPr/>
        </p:nvSpPr>
        <p:spPr>
          <a:xfrm>
            <a:off x="632392" y="1924918"/>
            <a:ext cx="88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HSP70</a:t>
            </a:r>
            <a:endParaRPr kumimoji="1" lang="ja-JP" altLang="en-US" sz="1400" dirty="0"/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891F40BA-8437-456C-948D-CE10F36C3DFB}"/>
              </a:ext>
            </a:extLst>
          </p:cNvPr>
          <p:cNvSpPr txBox="1"/>
          <p:nvPr/>
        </p:nvSpPr>
        <p:spPr>
          <a:xfrm>
            <a:off x="450245" y="2365870"/>
            <a:ext cx="1069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HSP101</a:t>
            </a:r>
            <a:endParaRPr kumimoji="1" lang="ja-JP" altLang="en-US" sz="1400" dirty="0"/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CB8356E0-CD6E-456E-986C-4E7D1D319BA5}"/>
              </a:ext>
            </a:extLst>
          </p:cNvPr>
          <p:cNvSpPr txBox="1"/>
          <p:nvPr/>
        </p:nvSpPr>
        <p:spPr>
          <a:xfrm>
            <a:off x="250749" y="3220524"/>
            <a:ext cx="1257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 err="1"/>
              <a:t>Coomassie</a:t>
            </a:r>
            <a:r>
              <a:rPr lang="en-US" altLang="ja-JP" sz="1400" dirty="0"/>
              <a:t> Blue staining</a:t>
            </a:r>
            <a:endParaRPr kumimoji="1" lang="ja-JP" altLang="en-US" sz="1400" dirty="0"/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6F8474E7-B3E8-4EF8-8997-DB34334C513A}"/>
              </a:ext>
            </a:extLst>
          </p:cNvPr>
          <p:cNvSpPr txBox="1"/>
          <p:nvPr/>
        </p:nvSpPr>
        <p:spPr>
          <a:xfrm>
            <a:off x="621122" y="2808443"/>
            <a:ext cx="88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/>
              <a:t>APX1</a:t>
            </a:r>
            <a:endParaRPr kumimoji="1" lang="ja-JP" altLang="en-US" sz="1400" dirty="0"/>
          </a:p>
        </p:txBody>
      </p:sp>
      <p:pic>
        <p:nvPicPr>
          <p:cNvPr id="197" name="図 196">
            <a:extLst>
              <a:ext uri="{FF2B5EF4-FFF2-40B4-BE49-F238E27FC236}">
                <a16:creationId xmlns:a16="http://schemas.microsoft.com/office/drawing/2014/main" id="{F1BE2F08-EBD0-43CC-B6A3-A45E32ED8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5307" y="2339531"/>
            <a:ext cx="4998065" cy="396274"/>
          </a:xfrm>
          <a:prstGeom prst="rect">
            <a:avLst/>
          </a:prstGeom>
        </p:spPr>
      </p:pic>
      <p:pic>
        <p:nvPicPr>
          <p:cNvPr id="198" name="図 197">
            <a:extLst>
              <a:ext uri="{FF2B5EF4-FFF2-40B4-BE49-F238E27FC236}">
                <a16:creationId xmlns:a16="http://schemas.microsoft.com/office/drawing/2014/main" id="{002DC7D9-07C1-4506-8358-14A2009AF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117" y="3285569"/>
            <a:ext cx="4993255" cy="515320"/>
          </a:xfrm>
          <a:prstGeom prst="rect">
            <a:avLst/>
          </a:prstGeom>
        </p:spPr>
      </p:pic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6A63D7FD-0324-40CB-A07B-FE13061FFC9C}"/>
              </a:ext>
            </a:extLst>
          </p:cNvPr>
          <p:cNvSpPr txBox="1"/>
          <p:nvPr/>
        </p:nvSpPr>
        <p:spPr>
          <a:xfrm>
            <a:off x="1443978" y="1608398"/>
            <a:ext cx="5049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Control      Heat       5 min     30 min      </a:t>
            </a:r>
            <a:r>
              <a:rPr lang="en-US" altLang="ja-JP" sz="1200" dirty="0"/>
              <a:t> 1 h         3 h           6 h         24 h         72 h</a:t>
            </a:r>
            <a:endParaRPr kumimoji="1" lang="ja-JP" altLang="en-US" sz="1200" dirty="0"/>
          </a:p>
        </p:txBody>
      </p:sp>
      <p:cxnSp>
        <p:nvCxnSpPr>
          <p:cNvPr id="200" name="直線コネクタ 199">
            <a:extLst>
              <a:ext uri="{FF2B5EF4-FFF2-40B4-BE49-F238E27FC236}">
                <a16:creationId xmlns:a16="http://schemas.microsoft.com/office/drawing/2014/main" id="{4FAEB0B3-7B2B-4729-B2C4-5D4745A33A21}"/>
              </a:ext>
            </a:extLst>
          </p:cNvPr>
          <p:cNvCxnSpPr/>
          <p:nvPr/>
        </p:nvCxnSpPr>
        <p:spPr>
          <a:xfrm>
            <a:off x="2688186" y="1604090"/>
            <a:ext cx="3702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DF5C9F4E-4302-4D32-BC0B-962D2267F351}"/>
              </a:ext>
            </a:extLst>
          </p:cNvPr>
          <p:cNvSpPr txBox="1"/>
          <p:nvPr/>
        </p:nvSpPr>
        <p:spPr>
          <a:xfrm>
            <a:off x="3881709" y="1333968"/>
            <a:ext cx="1173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Recovery</a:t>
            </a:r>
            <a:endParaRPr kumimoji="1" lang="ja-JP" altLang="en-US" sz="1400" dirty="0"/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F3CFB38C-214A-4757-8E61-83DF4342618B}"/>
              </a:ext>
            </a:extLst>
          </p:cNvPr>
          <p:cNvSpPr txBox="1"/>
          <p:nvPr/>
        </p:nvSpPr>
        <p:spPr>
          <a:xfrm>
            <a:off x="531077" y="7715333"/>
            <a:ext cx="5945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of stress response proteins during recovery phase following the application of heat stress for 5 min. Plants were exposed to 5 min heat stress followed by recovery for 5 min to 72 h. (A) Accumulation of proteins determined by Western blotting.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Quantification of protein accumulation in A by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J, version 6. **; Student’s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 significant at p&lt;0.01 compared to control. Bars indicate standard error (n=3). Shaded color on the graphs indicate heat stress treatment.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35EF20F-699B-4330-A00A-A942106C3D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60000"/>
                    </a14:imgEffect>
                  </a14:imgLayer>
                </a14:imgProps>
              </a:ext>
            </a:extLst>
          </a:blip>
          <a:srcRect t="18894" r="1654" b="25789"/>
          <a:stretch/>
        </p:blipFill>
        <p:spPr>
          <a:xfrm>
            <a:off x="1495307" y="1864369"/>
            <a:ext cx="4992794" cy="407764"/>
          </a:xfrm>
          <a:prstGeom prst="rect">
            <a:avLst/>
          </a:prstGeom>
        </p:spPr>
      </p:pic>
      <p:graphicFrame>
        <p:nvGraphicFramePr>
          <p:cNvPr id="20" name="グラフ 19">
            <a:extLst>
              <a:ext uri="{FF2B5EF4-FFF2-40B4-BE49-F238E27FC236}">
                <a16:creationId xmlns:a16="http://schemas.microsoft.com/office/drawing/2014/main" id="{55E09068-094D-475F-AFBB-4C3E0253BC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689831"/>
              </p:ext>
            </p:extLst>
          </p:nvPr>
        </p:nvGraphicFramePr>
        <p:xfrm>
          <a:off x="4682071" y="4685008"/>
          <a:ext cx="1732791" cy="2126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" name="グラフ 21">
            <a:extLst>
              <a:ext uri="{FF2B5EF4-FFF2-40B4-BE49-F238E27FC236}">
                <a16:creationId xmlns:a16="http://schemas.microsoft.com/office/drawing/2014/main" id="{96C520EA-9D18-48E8-B245-DFBE3D4CB8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5033844"/>
              </p:ext>
            </p:extLst>
          </p:nvPr>
        </p:nvGraphicFramePr>
        <p:xfrm>
          <a:off x="2682880" y="4695891"/>
          <a:ext cx="1786036" cy="2108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3C2832-6E95-475C-8753-F04DE42E5CE8}"/>
              </a:ext>
            </a:extLst>
          </p:cNvPr>
          <p:cNvSpPr txBox="1"/>
          <p:nvPr/>
        </p:nvSpPr>
        <p:spPr>
          <a:xfrm>
            <a:off x="1228298" y="4581548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HSP70</a:t>
            </a:r>
            <a:endParaRPr kumimoji="1" lang="ja-JP" altLang="en-US" sz="14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59EB1C6-D867-454C-828A-03D7383E7B17}"/>
              </a:ext>
            </a:extLst>
          </p:cNvPr>
          <p:cNvSpPr txBox="1"/>
          <p:nvPr/>
        </p:nvSpPr>
        <p:spPr>
          <a:xfrm>
            <a:off x="3173665" y="4581548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HSP101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3D8C183-B413-4717-AE0C-20D5EF8F8773}"/>
              </a:ext>
            </a:extLst>
          </p:cNvPr>
          <p:cNvSpPr txBox="1"/>
          <p:nvPr/>
        </p:nvSpPr>
        <p:spPr>
          <a:xfrm>
            <a:off x="5111087" y="4581548"/>
            <a:ext cx="103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APX1</a:t>
            </a:r>
            <a:endParaRPr kumimoji="1" lang="ja-JP" altLang="en-US" sz="1400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2C37000-3802-41CC-8F9E-CFEDD0D0082D}"/>
              </a:ext>
            </a:extLst>
          </p:cNvPr>
          <p:cNvGrpSpPr/>
          <p:nvPr/>
        </p:nvGrpSpPr>
        <p:grpSpPr>
          <a:xfrm>
            <a:off x="777306" y="6685796"/>
            <a:ext cx="1716155" cy="295633"/>
            <a:chOff x="777306" y="6685796"/>
            <a:chExt cx="1716155" cy="29563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A249EC3-6D46-4A07-9894-1EE34187B59E}"/>
                </a:ext>
              </a:extLst>
            </p:cNvPr>
            <p:cNvSpPr txBox="1"/>
            <p:nvPr/>
          </p:nvSpPr>
          <p:spPr>
            <a:xfrm rot="18942593">
              <a:off x="777306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Control</a:t>
              </a:r>
              <a:endParaRPr kumimoji="1" lang="ja-JP" altLang="en-US" sz="9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60D47A2-A738-4448-9623-E7BD9F12D2B3}"/>
                </a:ext>
              </a:extLst>
            </p:cNvPr>
            <p:cNvSpPr txBox="1"/>
            <p:nvPr/>
          </p:nvSpPr>
          <p:spPr>
            <a:xfrm rot="18942593">
              <a:off x="912225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Heat</a:t>
              </a:r>
              <a:endParaRPr kumimoji="1" lang="ja-JP" altLang="en-US" sz="900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35F238A-2FA9-44B8-B2B3-0B532DC9B00F}"/>
                </a:ext>
              </a:extLst>
            </p:cNvPr>
            <p:cNvSpPr txBox="1"/>
            <p:nvPr/>
          </p:nvSpPr>
          <p:spPr>
            <a:xfrm rot="18942593">
              <a:off x="1062777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5 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63403F7-9309-461D-9701-6DEF77B20DA2}"/>
                </a:ext>
              </a:extLst>
            </p:cNvPr>
            <p:cNvSpPr txBox="1"/>
            <p:nvPr/>
          </p:nvSpPr>
          <p:spPr>
            <a:xfrm rot="18942593">
              <a:off x="1227571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30 </a:t>
              </a:r>
              <a:r>
                <a:rPr kumimoji="1" lang="en-US" altLang="ja-JP" sz="900" dirty="0"/>
                <a:t>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7298B7C-3D84-4268-A826-8F1017B2AC81}"/>
                </a:ext>
              </a:extLst>
            </p:cNvPr>
            <p:cNvSpPr txBox="1"/>
            <p:nvPr/>
          </p:nvSpPr>
          <p:spPr>
            <a:xfrm rot="18942593">
              <a:off x="1511254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1 h</a:t>
              </a:r>
              <a:endParaRPr kumimoji="1" lang="ja-JP" altLang="en-US" sz="9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F1C2F9A-40FC-4239-AF8B-8931FFA3724C}"/>
                </a:ext>
              </a:extLst>
            </p:cNvPr>
            <p:cNvSpPr txBox="1"/>
            <p:nvPr/>
          </p:nvSpPr>
          <p:spPr>
            <a:xfrm rot="18942593">
              <a:off x="165379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3 h</a:t>
              </a:r>
              <a:endParaRPr kumimoji="1" lang="ja-JP" altLang="en-US" sz="9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1DC0F04-F45F-4A66-AFC2-0A43E872B5E4}"/>
                </a:ext>
              </a:extLst>
            </p:cNvPr>
            <p:cNvSpPr txBox="1"/>
            <p:nvPr/>
          </p:nvSpPr>
          <p:spPr>
            <a:xfrm rot="18942593">
              <a:off x="180141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6 h</a:t>
              </a:r>
              <a:endParaRPr kumimoji="1" lang="ja-JP" altLang="en-US" sz="900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C9F110A-1D39-4202-BCE4-01969C5A81F5}"/>
                </a:ext>
              </a:extLst>
            </p:cNvPr>
            <p:cNvSpPr txBox="1"/>
            <p:nvPr/>
          </p:nvSpPr>
          <p:spPr>
            <a:xfrm rot="18942593">
              <a:off x="1951312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24</a:t>
              </a:r>
              <a:r>
                <a:rPr kumimoji="1" lang="en-US" altLang="ja-JP" sz="900" dirty="0"/>
                <a:t> h</a:t>
              </a:r>
              <a:endParaRPr kumimoji="1" lang="ja-JP" altLang="en-US" sz="900" dirty="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6C54722-9E83-41A1-B854-4863DD093B66}"/>
                </a:ext>
              </a:extLst>
            </p:cNvPr>
            <p:cNvSpPr txBox="1"/>
            <p:nvPr/>
          </p:nvSpPr>
          <p:spPr>
            <a:xfrm rot="18942593">
              <a:off x="2093593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72 h</a:t>
              </a:r>
              <a:endParaRPr kumimoji="1" lang="ja-JP" altLang="en-US" sz="9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E3FF890-FC20-43D7-8313-3DFAB0F61377}"/>
              </a:ext>
            </a:extLst>
          </p:cNvPr>
          <p:cNvGrpSpPr/>
          <p:nvPr/>
        </p:nvGrpSpPr>
        <p:grpSpPr>
          <a:xfrm>
            <a:off x="2719049" y="6685796"/>
            <a:ext cx="1716155" cy="295633"/>
            <a:chOff x="777306" y="6685796"/>
            <a:chExt cx="1716155" cy="295633"/>
          </a:xfrm>
        </p:grpSpPr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093357CE-E55D-447E-A178-CA5FFB371823}"/>
                </a:ext>
              </a:extLst>
            </p:cNvPr>
            <p:cNvSpPr txBox="1"/>
            <p:nvPr/>
          </p:nvSpPr>
          <p:spPr>
            <a:xfrm rot="18942593">
              <a:off x="777306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Control</a:t>
              </a:r>
              <a:endParaRPr kumimoji="1" lang="ja-JP" altLang="en-US" sz="900" dirty="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B1FBA346-6801-41BA-BF89-8C2EF33E48BD}"/>
                </a:ext>
              </a:extLst>
            </p:cNvPr>
            <p:cNvSpPr txBox="1"/>
            <p:nvPr/>
          </p:nvSpPr>
          <p:spPr>
            <a:xfrm rot="18942593">
              <a:off x="912225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Heat</a:t>
              </a:r>
              <a:endParaRPr kumimoji="1" lang="ja-JP" altLang="en-US" sz="900" dirty="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AD59729A-DF8A-4E53-BBA7-B4E077764DBA}"/>
                </a:ext>
              </a:extLst>
            </p:cNvPr>
            <p:cNvSpPr txBox="1"/>
            <p:nvPr/>
          </p:nvSpPr>
          <p:spPr>
            <a:xfrm rot="18942593">
              <a:off x="1062777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5 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5F5A908-FD45-4F51-8DEC-BD6CDEBBB15B}"/>
                </a:ext>
              </a:extLst>
            </p:cNvPr>
            <p:cNvSpPr txBox="1"/>
            <p:nvPr/>
          </p:nvSpPr>
          <p:spPr>
            <a:xfrm rot="18942593">
              <a:off x="1227571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30 </a:t>
              </a:r>
              <a:r>
                <a:rPr kumimoji="1" lang="en-US" altLang="ja-JP" sz="900" dirty="0"/>
                <a:t>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B357F2B-FE9F-46DE-B29B-A922F720498D}"/>
                </a:ext>
              </a:extLst>
            </p:cNvPr>
            <p:cNvSpPr txBox="1"/>
            <p:nvPr/>
          </p:nvSpPr>
          <p:spPr>
            <a:xfrm rot="18942593">
              <a:off x="1511254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1 h</a:t>
              </a:r>
              <a:endParaRPr kumimoji="1" lang="ja-JP" altLang="en-US" sz="900" dirty="0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C44B191-7DFD-4D1C-B077-CA72BB7F569D}"/>
                </a:ext>
              </a:extLst>
            </p:cNvPr>
            <p:cNvSpPr txBox="1"/>
            <p:nvPr/>
          </p:nvSpPr>
          <p:spPr>
            <a:xfrm rot="18942593">
              <a:off x="165379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3 h</a:t>
              </a:r>
              <a:endParaRPr kumimoji="1" lang="ja-JP" altLang="en-US" sz="900" dirty="0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15B7007-A267-4104-B5BD-FEB6224D9B03}"/>
                </a:ext>
              </a:extLst>
            </p:cNvPr>
            <p:cNvSpPr txBox="1"/>
            <p:nvPr/>
          </p:nvSpPr>
          <p:spPr>
            <a:xfrm rot="18942593">
              <a:off x="180141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6 h</a:t>
              </a:r>
              <a:endParaRPr kumimoji="1" lang="ja-JP" altLang="en-US" sz="900" dirty="0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9E900FA8-F73B-4D7D-904D-5CA8455BAE45}"/>
                </a:ext>
              </a:extLst>
            </p:cNvPr>
            <p:cNvSpPr txBox="1"/>
            <p:nvPr/>
          </p:nvSpPr>
          <p:spPr>
            <a:xfrm rot="18942593">
              <a:off x="1951312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24</a:t>
              </a:r>
              <a:r>
                <a:rPr kumimoji="1" lang="en-US" altLang="ja-JP" sz="900" dirty="0"/>
                <a:t> h</a:t>
              </a:r>
              <a:endParaRPr kumimoji="1" lang="ja-JP" altLang="en-US" sz="900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2CC76E9-1436-4F27-9028-FD0E9438EF5F}"/>
                </a:ext>
              </a:extLst>
            </p:cNvPr>
            <p:cNvSpPr txBox="1"/>
            <p:nvPr/>
          </p:nvSpPr>
          <p:spPr>
            <a:xfrm rot="18942593">
              <a:off x="2093593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72 h</a:t>
              </a:r>
              <a:endParaRPr kumimoji="1" lang="ja-JP" altLang="en-US" sz="900" dirty="0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99FC5A38-C5FB-423B-BA0A-D595FCAF2CBD}"/>
              </a:ext>
            </a:extLst>
          </p:cNvPr>
          <p:cNvGrpSpPr/>
          <p:nvPr/>
        </p:nvGrpSpPr>
        <p:grpSpPr>
          <a:xfrm>
            <a:off x="4633710" y="6685796"/>
            <a:ext cx="1716155" cy="295633"/>
            <a:chOff x="777306" y="6685796"/>
            <a:chExt cx="1716155" cy="295633"/>
          </a:xfrm>
        </p:grpSpPr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F954B18-3B61-4953-B133-CE55F9E01642}"/>
                </a:ext>
              </a:extLst>
            </p:cNvPr>
            <p:cNvSpPr txBox="1"/>
            <p:nvPr/>
          </p:nvSpPr>
          <p:spPr>
            <a:xfrm rot="18942593">
              <a:off x="777306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Control</a:t>
              </a:r>
              <a:endParaRPr kumimoji="1" lang="ja-JP" altLang="en-US" sz="900" dirty="0"/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33127D1-4E1B-45A8-A6E8-0C9758DB85B0}"/>
                </a:ext>
              </a:extLst>
            </p:cNvPr>
            <p:cNvSpPr txBox="1"/>
            <p:nvPr/>
          </p:nvSpPr>
          <p:spPr>
            <a:xfrm rot="18942593">
              <a:off x="912225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Heat</a:t>
              </a:r>
              <a:endParaRPr kumimoji="1" lang="ja-JP" altLang="en-US" sz="900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ABE2F63-624C-47FE-89AD-8512858AB041}"/>
                </a:ext>
              </a:extLst>
            </p:cNvPr>
            <p:cNvSpPr txBox="1"/>
            <p:nvPr/>
          </p:nvSpPr>
          <p:spPr>
            <a:xfrm rot="18942593">
              <a:off x="1062777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5 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E97C319-7095-4981-8BAC-4778BDC6AA7B}"/>
                </a:ext>
              </a:extLst>
            </p:cNvPr>
            <p:cNvSpPr txBox="1"/>
            <p:nvPr/>
          </p:nvSpPr>
          <p:spPr>
            <a:xfrm rot="18942593">
              <a:off x="1227571" y="6750597"/>
              <a:ext cx="585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30 </a:t>
              </a:r>
              <a:r>
                <a:rPr kumimoji="1" lang="en-US" altLang="ja-JP" sz="900" dirty="0"/>
                <a:t>mi</a:t>
              </a:r>
              <a:r>
                <a:rPr lang="en-US" altLang="ja-JP" sz="900" dirty="0"/>
                <a:t>n</a:t>
              </a:r>
              <a:endParaRPr kumimoji="1" lang="ja-JP" altLang="en-US" sz="900" dirty="0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BBF688E0-55CF-4301-9E17-17C97259CF02}"/>
                </a:ext>
              </a:extLst>
            </p:cNvPr>
            <p:cNvSpPr txBox="1"/>
            <p:nvPr/>
          </p:nvSpPr>
          <p:spPr>
            <a:xfrm rot="18942593">
              <a:off x="1511254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1 h</a:t>
              </a:r>
              <a:endParaRPr kumimoji="1" lang="ja-JP" altLang="en-US" sz="900" dirty="0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40F1183A-7C34-40B4-B632-0100B35574D7}"/>
                </a:ext>
              </a:extLst>
            </p:cNvPr>
            <p:cNvSpPr txBox="1"/>
            <p:nvPr/>
          </p:nvSpPr>
          <p:spPr>
            <a:xfrm rot="18942593">
              <a:off x="165379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3 h</a:t>
              </a:r>
              <a:endParaRPr kumimoji="1" lang="ja-JP" altLang="en-US" sz="900" dirty="0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4A102B4-F28D-4B7C-90A4-76E1BF6AB9CF}"/>
                </a:ext>
              </a:extLst>
            </p:cNvPr>
            <p:cNvSpPr txBox="1"/>
            <p:nvPr/>
          </p:nvSpPr>
          <p:spPr>
            <a:xfrm rot="18942593">
              <a:off x="1801410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6 h</a:t>
              </a:r>
              <a:endParaRPr kumimoji="1" lang="ja-JP" altLang="en-US" sz="900" dirty="0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7FDAF2B4-6F4C-4994-A12D-0DF4457075AA}"/>
                </a:ext>
              </a:extLst>
            </p:cNvPr>
            <p:cNvSpPr txBox="1"/>
            <p:nvPr/>
          </p:nvSpPr>
          <p:spPr>
            <a:xfrm rot="18942593">
              <a:off x="1951312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/>
                <a:t>24</a:t>
              </a:r>
              <a:r>
                <a:rPr kumimoji="1" lang="en-US" altLang="ja-JP" sz="900" dirty="0"/>
                <a:t> h</a:t>
              </a:r>
              <a:endParaRPr kumimoji="1" lang="ja-JP" altLang="en-US" sz="900" dirty="0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A403A848-B480-4241-B53C-2510AD304A3D}"/>
                </a:ext>
              </a:extLst>
            </p:cNvPr>
            <p:cNvSpPr txBox="1"/>
            <p:nvPr/>
          </p:nvSpPr>
          <p:spPr>
            <a:xfrm rot="18942593">
              <a:off x="2093593" y="6685796"/>
              <a:ext cx="3998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/>
                <a:t>72 h</a:t>
              </a:r>
              <a:endParaRPr kumimoji="1" lang="ja-JP" altLang="en-US" sz="900" dirty="0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B729D9BD-8779-4CCC-99EE-F23FE3A433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5175" y="2797665"/>
            <a:ext cx="4993057" cy="420660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2D8C9D6-4031-47D8-9BC9-90F141E5D575}"/>
              </a:ext>
            </a:extLst>
          </p:cNvPr>
          <p:cNvSpPr txBox="1"/>
          <p:nvPr/>
        </p:nvSpPr>
        <p:spPr>
          <a:xfrm rot="16200000">
            <a:off x="-265388" y="5560271"/>
            <a:ext cx="17918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Relative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protein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level</a:t>
            </a:r>
            <a:endParaRPr kumimoji="1" lang="ja-JP" altLang="en-US" sz="12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C62ED96-CAA4-4403-BB06-66E3FD1B7362}"/>
              </a:ext>
            </a:extLst>
          </p:cNvPr>
          <p:cNvSpPr txBox="1"/>
          <p:nvPr/>
        </p:nvSpPr>
        <p:spPr>
          <a:xfrm rot="16200000">
            <a:off x="1747489" y="5565922"/>
            <a:ext cx="17918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Relative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protein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level</a:t>
            </a:r>
            <a:endParaRPr kumimoji="1" lang="ja-JP" altLang="en-US" sz="1200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A2EFB8C-F337-4C3C-ABD2-25D2B20386E4}"/>
              </a:ext>
            </a:extLst>
          </p:cNvPr>
          <p:cNvSpPr txBox="1"/>
          <p:nvPr/>
        </p:nvSpPr>
        <p:spPr>
          <a:xfrm rot="16200000">
            <a:off x="3736806" y="5556364"/>
            <a:ext cx="17918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Relative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protein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level</a:t>
            </a:r>
            <a:endParaRPr kumimoji="1" lang="ja-JP" altLang="en-US" sz="1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C05435-5B81-43E2-AA21-081D9068C058}"/>
              </a:ext>
            </a:extLst>
          </p:cNvPr>
          <p:cNvSpPr txBox="1"/>
          <p:nvPr/>
        </p:nvSpPr>
        <p:spPr>
          <a:xfrm>
            <a:off x="5466886" y="6267375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5614000-54D6-499F-9EE5-6E95791031F7}"/>
              </a:ext>
            </a:extLst>
          </p:cNvPr>
          <p:cNvSpPr txBox="1"/>
          <p:nvPr/>
        </p:nvSpPr>
        <p:spPr>
          <a:xfrm>
            <a:off x="5895732" y="6292185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961C53B-AD50-4428-9E24-A63DFFFDC4E6}"/>
              </a:ext>
            </a:extLst>
          </p:cNvPr>
          <p:cNvSpPr txBox="1"/>
          <p:nvPr/>
        </p:nvSpPr>
        <p:spPr>
          <a:xfrm>
            <a:off x="1886514" y="5761804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ACD3299-EAE1-42B3-8FEC-FC69AC8F18F9}"/>
              </a:ext>
            </a:extLst>
          </p:cNvPr>
          <p:cNvSpPr txBox="1"/>
          <p:nvPr/>
        </p:nvSpPr>
        <p:spPr>
          <a:xfrm>
            <a:off x="2034608" y="5851147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8473312-EFB1-43CD-A4B4-C27E43EE2276}"/>
              </a:ext>
            </a:extLst>
          </p:cNvPr>
          <p:cNvSpPr txBox="1"/>
          <p:nvPr/>
        </p:nvSpPr>
        <p:spPr>
          <a:xfrm>
            <a:off x="2174623" y="5555242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F14E0A7-3E63-4044-A881-602DB551542E}"/>
              </a:ext>
            </a:extLst>
          </p:cNvPr>
          <p:cNvSpPr txBox="1"/>
          <p:nvPr/>
        </p:nvSpPr>
        <p:spPr>
          <a:xfrm>
            <a:off x="3688330" y="6365289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9ADE5C1-8761-494E-8BCD-358D3BB287BD}"/>
              </a:ext>
            </a:extLst>
          </p:cNvPr>
          <p:cNvSpPr txBox="1"/>
          <p:nvPr/>
        </p:nvSpPr>
        <p:spPr>
          <a:xfrm>
            <a:off x="3973633" y="6430090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93C4D16-5687-47F8-831E-02EE9C74A0A4}"/>
              </a:ext>
            </a:extLst>
          </p:cNvPr>
          <p:cNvSpPr txBox="1"/>
          <p:nvPr/>
        </p:nvSpPr>
        <p:spPr>
          <a:xfrm>
            <a:off x="4105191" y="6048790"/>
            <a:ext cx="44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**</a:t>
            </a:r>
            <a:endParaRPr kumimoji="1" lang="ja-JP" altLang="en-US" sz="1200" dirty="0"/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9E4C56CE-52B7-4C58-9D65-0577A44838B2}"/>
              </a:ext>
            </a:extLst>
          </p:cNvPr>
          <p:cNvGrpSpPr/>
          <p:nvPr/>
        </p:nvGrpSpPr>
        <p:grpSpPr>
          <a:xfrm>
            <a:off x="1427017" y="6963690"/>
            <a:ext cx="944397" cy="261610"/>
            <a:chOff x="1427017" y="7023450"/>
            <a:chExt cx="944397" cy="261610"/>
          </a:xfrm>
        </p:grpSpPr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B2E4C696-7DE7-4807-924A-BD2CB4C424CD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5A61E369-62A2-48F3-9C63-6C1B07C6000C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28504B8F-7A45-4F12-B210-0C7761A66ED4}"/>
              </a:ext>
            </a:extLst>
          </p:cNvPr>
          <p:cNvGrpSpPr/>
          <p:nvPr/>
        </p:nvGrpSpPr>
        <p:grpSpPr>
          <a:xfrm>
            <a:off x="3379558" y="6963690"/>
            <a:ext cx="944397" cy="261610"/>
            <a:chOff x="1427017" y="7023450"/>
            <a:chExt cx="944397" cy="261610"/>
          </a:xfrm>
        </p:grpSpPr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D9C66264-5E04-4A5E-BE3F-2B533CEED555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32E6B9EC-DDB9-45D1-8014-FE494A2ED386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2123939-719D-4A42-BFF9-C136EEACAC3E}"/>
              </a:ext>
            </a:extLst>
          </p:cNvPr>
          <p:cNvGrpSpPr/>
          <p:nvPr/>
        </p:nvGrpSpPr>
        <p:grpSpPr>
          <a:xfrm>
            <a:off x="5285183" y="6974656"/>
            <a:ext cx="944397" cy="261610"/>
            <a:chOff x="1427017" y="7023450"/>
            <a:chExt cx="944397" cy="261610"/>
          </a:xfrm>
        </p:grpSpPr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E902584-F365-4178-A433-3A13BDF3B947}"/>
                </a:ext>
              </a:extLst>
            </p:cNvPr>
            <p:cNvCxnSpPr>
              <a:cxnSpLocks/>
            </p:cNvCxnSpPr>
            <p:nvPr/>
          </p:nvCxnSpPr>
          <p:spPr>
            <a:xfrm>
              <a:off x="1427017" y="7064188"/>
              <a:ext cx="94439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31BDE592-4350-4DC6-83D7-C517F146F867}"/>
                </a:ext>
              </a:extLst>
            </p:cNvPr>
            <p:cNvSpPr txBox="1"/>
            <p:nvPr/>
          </p:nvSpPr>
          <p:spPr>
            <a:xfrm>
              <a:off x="1497509" y="7023450"/>
              <a:ext cx="803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/>
                <a:t>Recovery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015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76A081-A5FB-4EA5-8027-6B45EFB6F44F}"/>
              </a:ext>
            </a:extLst>
          </p:cNvPr>
          <p:cNvSpPr txBox="1"/>
          <p:nvPr/>
        </p:nvSpPr>
        <p:spPr>
          <a:xfrm>
            <a:off x="882042" y="4749504"/>
            <a:ext cx="5325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Pictures of plants acclimated by 5 min heat stress followed by different durations of recovery. Bar indicate 5 cm.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8880597-F3EB-4A34-9E37-31629371A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33" y="2706447"/>
            <a:ext cx="1809450" cy="170215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305C50C-DFBA-46A1-ADBD-5949115A7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084" y="2692347"/>
            <a:ext cx="1809450" cy="17021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AD74948-CFE0-45A5-8A13-A51E53899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935" y="2692347"/>
            <a:ext cx="1809450" cy="170215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8812961-BAFF-48DE-9E4C-9740DB82D2F9}"/>
              </a:ext>
            </a:extLst>
          </p:cNvPr>
          <p:cNvSpPr/>
          <p:nvPr/>
        </p:nvSpPr>
        <p:spPr>
          <a:xfrm>
            <a:off x="5343096" y="4515498"/>
            <a:ext cx="91713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E39D39-C56C-4980-9E06-14E7B7E0FC38}"/>
              </a:ext>
            </a:extLst>
          </p:cNvPr>
          <p:cNvSpPr txBox="1"/>
          <p:nvPr/>
        </p:nvSpPr>
        <p:spPr>
          <a:xfrm>
            <a:off x="1229660" y="2330121"/>
            <a:ext cx="88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No Acc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1332809-2E0E-40F7-A23F-780CB2718B32}"/>
              </a:ext>
            </a:extLst>
          </p:cNvPr>
          <p:cNvSpPr txBox="1"/>
          <p:nvPr/>
        </p:nvSpPr>
        <p:spPr>
          <a:xfrm>
            <a:off x="2740603" y="2330121"/>
            <a:ext cx="158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1 h recovery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30D0013-31A0-4C12-9A2D-311D701A353C}"/>
              </a:ext>
            </a:extLst>
          </p:cNvPr>
          <p:cNvSpPr txBox="1"/>
          <p:nvPr/>
        </p:nvSpPr>
        <p:spPr>
          <a:xfrm>
            <a:off x="4742304" y="2330121"/>
            <a:ext cx="14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3 h recovery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6467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</TotalTime>
  <Words>410</Words>
  <Application>Microsoft Office PowerPoint</Application>
  <PresentationFormat>画面に合わせる (4:3)</PresentationFormat>
  <Paragraphs>115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Plant Stress LabMain</dc:creator>
  <cp:lastModifiedBy>Suzuki Nobuhiro</cp:lastModifiedBy>
  <cp:revision>158</cp:revision>
  <cp:lastPrinted>2019-02-26T04:47:24Z</cp:lastPrinted>
  <dcterms:created xsi:type="dcterms:W3CDTF">2019-02-15T02:59:44Z</dcterms:created>
  <dcterms:modified xsi:type="dcterms:W3CDTF">2020-05-31T06:36:27Z</dcterms:modified>
</cp:coreProperties>
</file>