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2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  <p:sldId id="290" r:id="rId21"/>
    <p:sldId id="291" r:id="rId22"/>
    <p:sldId id="292" r:id="rId23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4" d="100"/>
          <a:sy n="104" d="100"/>
        </p:scale>
        <p:origin x="114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D7AA035-7806-42CE-9A88-3A01F8D4C7E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024A741E-C6D7-460C-86E9-0F85566EA05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C876873-968E-4AB6-9A09-738ABA3D69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9C3F0D9F-0D5D-4DA3-92F9-86F399B255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31F5C057-9B62-42C8-B86A-38AF1FD60C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95164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B094DF3-443D-46D3-BE2F-099975B8FF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46065B49-7ED8-4ADC-A768-F48F6FF5FAA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987B7B57-7F1B-4D78-88B1-7A5CBE03CD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AE21A5DF-7643-4852-8B30-89664C0A13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0FE6F146-0A3D-4478-8177-76BCE27C9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565964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36481D16-C554-4EAC-98D3-5CB771CF66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A7932636-2FD7-4E38-B428-56AC0480AAD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6FEF8B29-0006-44D9-A6D9-B8688DEC4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84F7293-5728-4E84-B729-062110EC9A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42622B95-63A4-4620-BFB2-48069D6CA8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526085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CB6669B6-B0B1-4BCD-9E1C-B3CACC675E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63B224CF-F275-4A05-8A01-EC410CACF6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7198F23-714E-4669-81FA-9B45DDFCCD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1D7B478-5E12-4B10-9BAA-D5DDBEF8D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C3926A9-4A85-456B-A3CF-AABD13BCD0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938066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DA0C168-CE2E-4443-A9E4-089CC764E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9B0AD12-93E5-418E-9DEF-A3CD396D6C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61FD04A-2DFD-4E6B-8F13-FF7CE11C57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2C7870B9-DD09-4B2F-A15E-322C181BC0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00203FC-E22F-4F41-A9F7-4ABACAC850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297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4A24D717-CECA-4BC6-89EE-9E47B9031A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1B5188FE-DBD5-43ED-B6F7-F98105E6DE0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20FF7F4-084A-403B-B7E6-F909FE8F228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C449A7A7-1A5B-4312-AA8B-34A7AFAFA9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257CDB41-DCFF-4813-AAFD-4F54802B1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4E74B9D-421B-415F-83A3-A5C1226C01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18130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243B3B6-C09F-4F95-BC3E-B120918763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8577666-917E-4916-968D-20165F6C16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58AB139C-BCC0-4110-9D1B-16379360BD2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04F4664C-B6B9-42AA-A850-6E03DF71BC7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4239A217-675A-4B63-82CC-9ADF9709084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A6F42630-B184-4492-9BC6-D53213C9BB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85A268FD-5E00-4614-8CD1-3484279C00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482163EC-2153-4FF9-B096-7A7B87EBA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45257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026AF0DF-A394-4205-966B-167B35DE22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F722CCB3-922D-4D3F-9EBA-8B0CC59D9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70997A18-087F-4BA8-A1F7-BA8133FAD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D7EABD3-EE10-4F54-87B1-28BBAC9200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689076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B87DD045-7CA6-415D-8E6B-8395C717BC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6C617BD3-9ABA-4815-885F-EC9D2153C2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B3321AC6-E729-41A8-A36F-811487405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10717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442C84C-D424-4F96-A390-3FE46B2165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FC7D137C-E456-4AD0-936B-43512DF69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4E6D061B-7576-4E84-9D5C-79DB7B953DF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51B388CC-EB74-46F3-B754-C20F01486B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02A8663B-AD29-49BC-86FC-6EAB36B9F0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BE949D9D-2F10-4E06-8204-2D6AE7FDB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75468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FAA1B37E-A95D-4207-AE31-2837C187A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E57A8452-EBDB-4FC2-9812-2CE8ECA785A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4903A53-93F7-452D-897B-D5637DC121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6D88AD03-7349-4585-8AD5-B514B375DD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C86E89DA-A6BF-45C9-9BC8-72A11BFBF2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403B871F-45D7-45CC-83E5-ABE4292938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204225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62AB351B-14A3-4500-9032-254E58B5C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E571242-9C80-4BD0-BF7A-B2E7C12638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B5C269-14E2-453B-A202-A30AF7407FD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09ADF3-961D-4BEB-84D2-C98D96C2C8B0}" type="datetimeFigureOut">
              <a:rPr lang="it-IT" smtClean="0"/>
              <a:t>21/09/2021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A1CC84-DDCC-4889-8DDB-CA72AB8C1F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2C76C29-6D13-48BF-807C-FC279881BFA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7FF558-65EB-40CD-A66D-019AD0234FC6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386861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>
            <a:extLst>
              <a:ext uri="{FF2B5EF4-FFF2-40B4-BE49-F238E27FC236}">
                <a16:creationId xmlns:a16="http://schemas.microsoft.com/office/drawing/2014/main" id="{AFF2CC3D-83B9-4D66-A8FF-248C2EEDB3E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1015634" y="839869"/>
            <a:ext cx="10406556" cy="3837638"/>
          </a:xfrm>
          <a:prstGeom prst="rect">
            <a:avLst/>
          </a:prstGeom>
        </p:spPr>
      </p:pic>
      <p:sp>
        <p:nvSpPr>
          <p:cNvPr id="7" name="CasellaDiTesto 6">
            <a:extLst>
              <a:ext uri="{FF2B5EF4-FFF2-40B4-BE49-F238E27FC236}">
                <a16:creationId xmlns:a16="http://schemas.microsoft.com/office/drawing/2014/main" id="{1D372516-47C6-49BB-A099-266A30A958C1}"/>
              </a:ext>
            </a:extLst>
          </p:cNvPr>
          <p:cNvSpPr txBox="1"/>
          <p:nvPr/>
        </p:nvSpPr>
        <p:spPr>
          <a:xfrm>
            <a:off x="458906" y="5913403"/>
            <a:ext cx="10853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1. </a:t>
            </a:r>
            <a:r>
              <a:rPr lang="en-US" b="1" dirty="0" smtClean="0"/>
              <a:t>Number </a:t>
            </a:r>
            <a:r>
              <a:rPr lang="en-US" b="1" dirty="0"/>
              <a:t>of samples screened in the study</a:t>
            </a:r>
            <a:r>
              <a:rPr lang="en-US" dirty="0"/>
              <a:t>. A. Total number of samples </a:t>
            </a:r>
            <a:r>
              <a:rPr lang="en-US" dirty="0" smtClean="0"/>
              <a:t>per treatment and per Visit. 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0314942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0" y="4992930"/>
            <a:ext cx="121038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10. </a:t>
            </a:r>
            <a:r>
              <a:rPr lang="en-US" b="1" dirty="0" smtClean="0"/>
              <a:t>Principal </a:t>
            </a:r>
            <a:r>
              <a:rPr lang="en-US" b="1" dirty="0"/>
              <a:t>coordinator analysis of all samples</a:t>
            </a:r>
            <a:r>
              <a:rPr lang="en-US" dirty="0"/>
              <a:t>. Diversity analysis </a:t>
            </a:r>
            <a:r>
              <a:rPr lang="en-US" dirty="0" smtClean="0"/>
              <a:t>was </a:t>
            </a:r>
            <a:r>
              <a:rPr lang="en-US" dirty="0"/>
              <a:t>performed on </a:t>
            </a:r>
            <a:r>
              <a:rPr lang="en-US" dirty="0" err="1"/>
              <a:t>ali</a:t>
            </a:r>
            <a:r>
              <a:rPr lang="en-US" dirty="0"/>
              <a:t> 16S rRNA gene sequencing samples (n=279). </a:t>
            </a:r>
            <a:r>
              <a:rPr lang="en-US" dirty="0" smtClean="0"/>
              <a:t>A) </a:t>
            </a:r>
            <a:r>
              <a:rPr lang="en-US" dirty="0" smtClean="0"/>
              <a:t>The principal </a:t>
            </a:r>
            <a:r>
              <a:rPr lang="en-US" dirty="0"/>
              <a:t>coordinator plot of unweighted </a:t>
            </a:r>
            <a:r>
              <a:rPr lang="en-US" dirty="0" err="1"/>
              <a:t>unifrac</a:t>
            </a:r>
            <a:r>
              <a:rPr lang="en-US" dirty="0"/>
              <a:t> distance identified two clearly separated clusters: </a:t>
            </a:r>
            <a:r>
              <a:rPr lang="en-US" dirty="0" smtClean="0"/>
              <a:t>the upper named </a:t>
            </a:r>
            <a:r>
              <a:rPr lang="en-US" dirty="0"/>
              <a:t>"positive" and </a:t>
            </a:r>
            <a:r>
              <a:rPr lang="en-US" dirty="0" smtClean="0"/>
              <a:t>the </a:t>
            </a:r>
            <a:r>
              <a:rPr lang="en-US" dirty="0"/>
              <a:t>lower </a:t>
            </a:r>
            <a:r>
              <a:rPr lang="en-US" dirty="0" smtClean="0"/>
              <a:t>named </a:t>
            </a:r>
            <a:r>
              <a:rPr lang="en-US" dirty="0"/>
              <a:t>"negative" (Pairwise </a:t>
            </a:r>
            <a:r>
              <a:rPr lang="en-US" dirty="0" err="1"/>
              <a:t>permanova</a:t>
            </a:r>
            <a:r>
              <a:rPr lang="en-US" dirty="0"/>
              <a:t> test, p&lt;0.001). The samples have been colored by sequencing run. </a:t>
            </a:r>
            <a:r>
              <a:rPr lang="en-US" dirty="0" smtClean="0"/>
              <a:t>B) </a:t>
            </a:r>
            <a:r>
              <a:rPr lang="en-US" dirty="0"/>
              <a:t>The unweighted </a:t>
            </a:r>
            <a:r>
              <a:rPr lang="en-US" dirty="0" err="1"/>
              <a:t>unifrac</a:t>
            </a:r>
            <a:r>
              <a:rPr lang="en-US" dirty="0"/>
              <a:t> distance obtained in beta diversity analysis </a:t>
            </a:r>
            <a:r>
              <a:rPr lang="en-US" dirty="0" smtClean="0"/>
              <a:t>plotted </a:t>
            </a:r>
            <a:r>
              <a:rPr lang="en-US" dirty="0"/>
              <a:t>per run </a:t>
            </a:r>
            <a:r>
              <a:rPr lang="en-US" dirty="0" smtClean="0"/>
              <a:t>(pairwise </a:t>
            </a:r>
            <a:r>
              <a:rPr lang="en-US" dirty="0" err="1"/>
              <a:t>permanova</a:t>
            </a:r>
            <a:r>
              <a:rPr lang="en-US" dirty="0"/>
              <a:t> test, p&lt;0.001). </a:t>
            </a:r>
            <a:r>
              <a:rPr lang="en-US" dirty="0" smtClean="0"/>
              <a:t>C) </a:t>
            </a:r>
            <a:r>
              <a:rPr lang="en-US" dirty="0"/>
              <a:t>Samples in </a:t>
            </a:r>
            <a:r>
              <a:rPr lang="en-US" dirty="0" err="1"/>
              <a:t>PCoA</a:t>
            </a:r>
            <a:r>
              <a:rPr lang="en-US" dirty="0"/>
              <a:t> plot </a:t>
            </a:r>
            <a:r>
              <a:rPr lang="en-US" dirty="0" smtClean="0"/>
              <a:t>colored </a:t>
            </a:r>
            <a:r>
              <a:rPr lang="en-US" dirty="0"/>
              <a:t>by the technical category "library </a:t>
            </a:r>
            <a:r>
              <a:rPr lang="en-US" dirty="0" smtClean="0"/>
              <a:t>dilution“, </a:t>
            </a:r>
            <a:r>
              <a:rPr lang="en-US" dirty="0"/>
              <a:t>p</a:t>
            </a:r>
            <a:r>
              <a:rPr lang="en-US" dirty="0" smtClean="0"/>
              <a:t>airwise </a:t>
            </a:r>
            <a:r>
              <a:rPr lang="en-US" dirty="0" err="1"/>
              <a:t>permanova</a:t>
            </a:r>
            <a:r>
              <a:rPr lang="en-US" dirty="0"/>
              <a:t> test indicated </a:t>
            </a:r>
            <a:r>
              <a:rPr lang="en-US" dirty="0" smtClean="0"/>
              <a:t>significant </a:t>
            </a:r>
            <a:r>
              <a:rPr lang="en-US" dirty="0"/>
              <a:t>difference among samples diluted just before the Run1-2020 (p&lt;0.001</a:t>
            </a:r>
            <a:r>
              <a:rPr lang="en-US" dirty="0" smtClean="0"/>
              <a:t>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BC23FF65-E037-484B-BF37-75F509F9CD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5703" y="258619"/>
            <a:ext cx="9405123" cy="4451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4651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261629" y="5380672"/>
            <a:ext cx="117456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11. Alpha diversity analysis of samples </a:t>
            </a:r>
            <a:r>
              <a:rPr lang="en-US" b="1" dirty="0" smtClean="0"/>
              <a:t>of the </a:t>
            </a:r>
            <a:r>
              <a:rPr lang="en-US" b="1" dirty="0"/>
              <a:t>positive cluster</a:t>
            </a:r>
            <a:r>
              <a:rPr lang="en-US" dirty="0"/>
              <a:t>.</a:t>
            </a:r>
            <a:r>
              <a:rPr lang="en-US" b="1" dirty="0"/>
              <a:t> </a:t>
            </a:r>
            <a:r>
              <a:rPr lang="en-US" dirty="0" smtClean="0"/>
              <a:t>A) </a:t>
            </a:r>
            <a:r>
              <a:rPr lang="en-US" dirty="0"/>
              <a:t>Bacterial </a:t>
            </a:r>
            <a:r>
              <a:rPr lang="en-US" dirty="0" smtClean="0"/>
              <a:t>evenness </a:t>
            </a:r>
            <a:r>
              <a:rPr lang="en-US" dirty="0"/>
              <a:t>of patients grouped </a:t>
            </a:r>
            <a:r>
              <a:rPr lang="en-US" dirty="0" smtClean="0"/>
              <a:t>by treatment </a:t>
            </a:r>
            <a:r>
              <a:rPr lang="en-US" dirty="0"/>
              <a:t>arm (Kruskal-Wallis test,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 </a:t>
            </a:r>
            <a:r>
              <a:rPr lang="en-US" dirty="0" smtClean="0"/>
              <a:t>B</a:t>
            </a:r>
            <a:r>
              <a:rPr lang="en-US" dirty="0" smtClean="0"/>
              <a:t>) </a:t>
            </a:r>
            <a:r>
              <a:rPr lang="en-US" dirty="0"/>
              <a:t>Alpha diversity calculated using the Shannon index (Kruskal-Wallis test,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 </a:t>
            </a:r>
            <a:r>
              <a:rPr lang="en-US" dirty="0" smtClean="0"/>
              <a:t>C</a:t>
            </a:r>
            <a:r>
              <a:rPr lang="en-US" dirty="0" smtClean="0"/>
              <a:t>) </a:t>
            </a:r>
            <a:r>
              <a:rPr lang="en-US" dirty="0"/>
              <a:t>Bacterial richness calculated using faith </a:t>
            </a:r>
            <a:r>
              <a:rPr lang="en-US" dirty="0" smtClean="0"/>
              <a:t>PD </a:t>
            </a:r>
            <a:r>
              <a:rPr lang="en-US" dirty="0"/>
              <a:t>index (Kruskal-Wallis test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 </a:t>
            </a:r>
            <a:r>
              <a:rPr lang="en-US" dirty="0" smtClean="0"/>
              <a:t>D</a:t>
            </a:r>
            <a:r>
              <a:rPr lang="en-US" dirty="0" smtClean="0"/>
              <a:t>) </a:t>
            </a:r>
            <a:r>
              <a:rPr lang="en-US" dirty="0"/>
              <a:t>Bacterial richness calculated using observed OTUs (Kruskal-Wallis test,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13E4325-67C2-4632-BE01-C9700770C2B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3467" y="503112"/>
            <a:ext cx="8410351" cy="4641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6337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0" y="5380672"/>
            <a:ext cx="121088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12. </a:t>
            </a:r>
            <a:r>
              <a:rPr lang="en-US" b="1" dirty="0" smtClean="0"/>
              <a:t>Alpha </a:t>
            </a:r>
            <a:r>
              <a:rPr lang="en-US" b="1" dirty="0"/>
              <a:t>diversity analysis of patients </a:t>
            </a:r>
            <a:r>
              <a:rPr lang="en-US" b="1" dirty="0" smtClean="0"/>
              <a:t>of the positive cluster at V2</a:t>
            </a:r>
            <a:r>
              <a:rPr lang="en-US" dirty="0" smtClean="0"/>
              <a:t>. </a:t>
            </a:r>
            <a:r>
              <a:rPr lang="en-US" dirty="0" smtClean="0"/>
              <a:t>A) </a:t>
            </a:r>
            <a:r>
              <a:rPr lang="en-US" dirty="0"/>
              <a:t>Evenness diversity of patients grouped </a:t>
            </a:r>
            <a:r>
              <a:rPr lang="en-US" dirty="0" smtClean="0"/>
              <a:t>by sequencing </a:t>
            </a:r>
            <a:r>
              <a:rPr lang="en-US" dirty="0"/>
              <a:t>run (Kruskal-Wallis test,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B) </a:t>
            </a:r>
            <a:r>
              <a:rPr lang="en-US" dirty="0"/>
              <a:t>Evenness diversity of patients </a:t>
            </a:r>
            <a:r>
              <a:rPr lang="en-US" dirty="0" smtClean="0"/>
              <a:t>grouped by age </a:t>
            </a:r>
            <a:r>
              <a:rPr lang="en-US" dirty="0"/>
              <a:t>(Kruskal-Wallis test, Group 1 vs other </a:t>
            </a:r>
            <a:r>
              <a:rPr lang="en-US" dirty="0" smtClean="0"/>
              <a:t>Groups, </a:t>
            </a:r>
            <a:r>
              <a:rPr lang="en-US" dirty="0">
                <a:solidFill>
                  <a:prstClr val="black"/>
                </a:solidFill>
              </a:rPr>
              <a:t>p&lt;0.05</a:t>
            </a:r>
            <a:r>
              <a:rPr lang="en-US" dirty="0" smtClean="0">
                <a:solidFill>
                  <a:prstClr val="black"/>
                </a:solidFill>
              </a:rPr>
              <a:t>*</a:t>
            </a:r>
            <a:r>
              <a:rPr lang="en-US" dirty="0" smtClean="0"/>
              <a:t>). </a:t>
            </a:r>
            <a:r>
              <a:rPr lang="en-US" dirty="0" smtClean="0"/>
              <a:t>C) </a:t>
            </a:r>
            <a:r>
              <a:rPr lang="en-US" dirty="0"/>
              <a:t>Bacterial richness (faith </a:t>
            </a:r>
            <a:r>
              <a:rPr lang="en-US" dirty="0" smtClean="0"/>
              <a:t>PD index</a:t>
            </a:r>
            <a:r>
              <a:rPr lang="en-US" dirty="0"/>
              <a:t>) of patients </a:t>
            </a:r>
            <a:r>
              <a:rPr lang="en-US" dirty="0" smtClean="0"/>
              <a:t>by sequencing </a:t>
            </a:r>
            <a:r>
              <a:rPr lang="en-US" dirty="0"/>
              <a:t>run (Kruskal-Wallis test, Run1_2018 vs Run1_2020 </a:t>
            </a:r>
            <a:r>
              <a:rPr lang="en-US" dirty="0" smtClean="0"/>
              <a:t>p&lt;0.05*; </a:t>
            </a:r>
            <a:r>
              <a:rPr lang="en-US" dirty="0"/>
              <a:t>R1_2018 vs Run2_2018 p&lt;0.01**). </a:t>
            </a:r>
            <a:r>
              <a:rPr lang="en-US" dirty="0" smtClean="0"/>
              <a:t>D) </a:t>
            </a:r>
            <a:r>
              <a:rPr lang="en-US" dirty="0"/>
              <a:t>Bacterial richness (faith </a:t>
            </a:r>
            <a:r>
              <a:rPr lang="en-US" dirty="0" smtClean="0"/>
              <a:t>PD </a:t>
            </a:r>
            <a:r>
              <a:rPr lang="en-US" dirty="0"/>
              <a:t>index) of patients </a:t>
            </a:r>
            <a:r>
              <a:rPr lang="en-US" dirty="0" smtClean="0"/>
              <a:t>by sequencing </a:t>
            </a:r>
            <a:r>
              <a:rPr lang="en-US" dirty="0"/>
              <a:t>run (Kruskal-Wallis test, Group 1 vs other Groups p&lt;0.01; Group 2 vs Group 3 p&lt;0.05).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36DE5BA-5BD1-48BC-860E-3599ABFC55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357" y="210418"/>
            <a:ext cx="7435890" cy="503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1625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0" y="5260876"/>
            <a:ext cx="119888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13. Diversity analysis of gut microbiome in patients </a:t>
            </a:r>
            <a:r>
              <a:rPr lang="en-US" b="1" dirty="0"/>
              <a:t>of the positive cluster randomized </a:t>
            </a:r>
            <a:r>
              <a:rPr lang="en-US" b="1" dirty="0" smtClean="0"/>
              <a:t>to </a:t>
            </a:r>
            <a:r>
              <a:rPr lang="en-US" b="1" dirty="0"/>
              <a:t>treatment A . </a:t>
            </a:r>
            <a:r>
              <a:rPr lang="en-US" dirty="0" smtClean="0"/>
              <a:t>A) </a:t>
            </a:r>
            <a:r>
              <a:rPr lang="en-US" dirty="0"/>
              <a:t>Fecal samples of patients </a:t>
            </a:r>
            <a:r>
              <a:rPr lang="en-US" dirty="0" smtClean="0"/>
              <a:t>of the positive cluster </a:t>
            </a:r>
            <a:r>
              <a:rPr lang="en-US" dirty="0"/>
              <a:t>randomized </a:t>
            </a:r>
            <a:r>
              <a:rPr lang="en-US" dirty="0" smtClean="0"/>
              <a:t>to treatment </a:t>
            </a:r>
            <a:r>
              <a:rPr lang="en-US" dirty="0"/>
              <a:t>A, are </a:t>
            </a:r>
            <a:r>
              <a:rPr lang="en-US" dirty="0" smtClean="0"/>
              <a:t>plotted at Visit (V) </a:t>
            </a:r>
            <a:r>
              <a:rPr lang="en-US" dirty="0" smtClean="0"/>
              <a:t>2, </a:t>
            </a:r>
            <a:r>
              <a:rPr lang="en-US" dirty="0" smtClean="0"/>
              <a:t>4 </a:t>
            </a:r>
            <a:r>
              <a:rPr lang="en-US" dirty="0" smtClean="0"/>
              <a:t>and </a:t>
            </a:r>
            <a:r>
              <a:rPr lang="en-US" dirty="0" smtClean="0"/>
              <a:t>5 </a:t>
            </a:r>
            <a:r>
              <a:rPr lang="en-US" dirty="0"/>
              <a:t>(</a:t>
            </a:r>
            <a:r>
              <a:rPr lang="en-US" dirty="0" err="1" smtClean="0"/>
              <a:t>Permanova</a:t>
            </a:r>
            <a:r>
              <a:rPr lang="en-US" dirty="0" smtClean="0"/>
              <a:t> </a:t>
            </a:r>
            <a:r>
              <a:rPr lang="en-US" dirty="0"/>
              <a:t>test, n=94,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B) </a:t>
            </a:r>
            <a:r>
              <a:rPr lang="en-US" dirty="0"/>
              <a:t>Evenness diversity of patients </a:t>
            </a:r>
            <a:r>
              <a:rPr lang="en-US" dirty="0" smtClean="0"/>
              <a:t>grouped per visit </a:t>
            </a:r>
            <a:r>
              <a:rPr lang="en-US" dirty="0"/>
              <a:t>(V2, V4, V5) (Kruskal-Wallis test,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 </a:t>
            </a:r>
            <a:r>
              <a:rPr lang="en-US" dirty="0" smtClean="0"/>
              <a:t>C</a:t>
            </a:r>
            <a:r>
              <a:rPr lang="en-US" dirty="0" smtClean="0"/>
              <a:t>) </a:t>
            </a:r>
            <a:r>
              <a:rPr lang="en-US" dirty="0"/>
              <a:t>Bacterial richness (faith </a:t>
            </a:r>
            <a:r>
              <a:rPr lang="en-US" dirty="0" smtClean="0"/>
              <a:t>PD </a:t>
            </a:r>
            <a:r>
              <a:rPr lang="en-US" dirty="0"/>
              <a:t>index) of patients grouped per </a:t>
            </a:r>
            <a:r>
              <a:rPr lang="en-US" dirty="0" smtClean="0"/>
              <a:t>visit </a:t>
            </a:r>
            <a:r>
              <a:rPr lang="en-US" dirty="0"/>
              <a:t>(V2, V4, V5) (Kruskal-Wallis test, n=94,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 </a:t>
            </a:r>
            <a:r>
              <a:rPr lang="en-US" dirty="0" smtClean="0"/>
              <a:t>D</a:t>
            </a:r>
            <a:r>
              <a:rPr lang="en-US" dirty="0" smtClean="0"/>
              <a:t>) </a:t>
            </a:r>
            <a:r>
              <a:rPr lang="en-US" dirty="0"/>
              <a:t>Alpha diversity calculated with Shannon index grouped </a:t>
            </a:r>
            <a:r>
              <a:rPr lang="en-US" dirty="0" smtClean="0"/>
              <a:t>per </a:t>
            </a:r>
            <a:r>
              <a:rPr lang="en-US" dirty="0"/>
              <a:t>visit (V2, V4, V5) (Kruskal-Wallis test, V2 vs V4, p=0.04</a:t>
            </a:r>
            <a:r>
              <a:rPr lang="en-US" dirty="0" smtClean="0"/>
              <a:t>*).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4DBEDA62-1369-472B-B961-9FF0432E57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665" y="73082"/>
            <a:ext cx="9292188" cy="49976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093845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146205" y="5307057"/>
            <a:ext cx="1173175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14. Diversity analysis of gut microbiome in patients randomized </a:t>
            </a:r>
            <a:r>
              <a:rPr lang="en-US" b="1" dirty="0" smtClean="0"/>
              <a:t>to </a:t>
            </a:r>
            <a:r>
              <a:rPr lang="en-US" b="1" dirty="0"/>
              <a:t>treatment B.</a:t>
            </a:r>
            <a:r>
              <a:rPr lang="en-US" dirty="0"/>
              <a:t> </a:t>
            </a:r>
            <a:r>
              <a:rPr lang="en-US" dirty="0" smtClean="0"/>
              <a:t>A) Fecal </a:t>
            </a:r>
            <a:r>
              <a:rPr lang="en-US" dirty="0"/>
              <a:t>samples of patients </a:t>
            </a:r>
            <a:r>
              <a:rPr lang="en-US" dirty="0" smtClean="0"/>
              <a:t>of the </a:t>
            </a:r>
            <a:r>
              <a:rPr lang="en-US" dirty="0"/>
              <a:t>positive </a:t>
            </a:r>
            <a:r>
              <a:rPr lang="en-US" dirty="0" smtClean="0"/>
              <a:t>cluster </a:t>
            </a:r>
            <a:r>
              <a:rPr lang="en-US" dirty="0"/>
              <a:t>randomized </a:t>
            </a:r>
            <a:r>
              <a:rPr lang="en-US" dirty="0" smtClean="0"/>
              <a:t>to treatment </a:t>
            </a:r>
            <a:r>
              <a:rPr lang="en-US" dirty="0" smtClean="0"/>
              <a:t>B </a:t>
            </a:r>
            <a:r>
              <a:rPr lang="en-US" dirty="0"/>
              <a:t>are plotted </a:t>
            </a:r>
            <a:r>
              <a:rPr lang="en-US" dirty="0" smtClean="0"/>
              <a:t>by study visit (V) </a:t>
            </a:r>
            <a:r>
              <a:rPr lang="en-US" dirty="0" smtClean="0"/>
              <a:t>2, 4 and 5 </a:t>
            </a:r>
            <a:r>
              <a:rPr lang="en-US" dirty="0"/>
              <a:t>(</a:t>
            </a:r>
            <a:r>
              <a:rPr lang="en-US" dirty="0" err="1"/>
              <a:t>Permanova</a:t>
            </a:r>
            <a:r>
              <a:rPr lang="en-US" dirty="0"/>
              <a:t> test, n=97, p&gt;0.5). </a:t>
            </a:r>
            <a:r>
              <a:rPr lang="en-US" dirty="0" smtClean="0"/>
              <a:t>B) </a:t>
            </a:r>
            <a:r>
              <a:rPr lang="en-US" dirty="0"/>
              <a:t>Evenness diversity of patients </a:t>
            </a:r>
            <a:r>
              <a:rPr lang="en-US" dirty="0" smtClean="0"/>
              <a:t>by visit </a:t>
            </a:r>
            <a:r>
              <a:rPr lang="en-US" dirty="0"/>
              <a:t>(V2, V4, V5) (Kruskal-Wallis test, n=97, p=0.004"). </a:t>
            </a:r>
            <a:r>
              <a:rPr lang="en-US" dirty="0" smtClean="0"/>
              <a:t>C) </a:t>
            </a:r>
            <a:r>
              <a:rPr lang="en-US" dirty="0"/>
              <a:t>Bacterial richness (faith </a:t>
            </a:r>
            <a:r>
              <a:rPr lang="en-US" dirty="0" smtClean="0"/>
              <a:t>PD </a:t>
            </a:r>
            <a:r>
              <a:rPr lang="en-US" dirty="0"/>
              <a:t>index) of patients </a:t>
            </a:r>
            <a:r>
              <a:rPr lang="en-US" dirty="0" smtClean="0"/>
              <a:t>at V2</a:t>
            </a:r>
            <a:r>
              <a:rPr lang="en-US" dirty="0"/>
              <a:t>, V4, </a:t>
            </a:r>
            <a:r>
              <a:rPr lang="en-US" dirty="0" smtClean="0"/>
              <a:t>V5 </a:t>
            </a:r>
            <a:r>
              <a:rPr lang="en-US" dirty="0"/>
              <a:t>(Kruskal-Wallis test, </a:t>
            </a:r>
            <a:r>
              <a:rPr lang="en-US" dirty="0" smtClean="0"/>
              <a:t>p;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D) </a:t>
            </a:r>
            <a:r>
              <a:rPr lang="en-US" dirty="0"/>
              <a:t>Alpha bacterial diversity calculated with Shannon index </a:t>
            </a:r>
            <a:r>
              <a:rPr lang="en-US" dirty="0" smtClean="0"/>
              <a:t>at V2</a:t>
            </a:r>
            <a:r>
              <a:rPr lang="en-US" dirty="0"/>
              <a:t>, V4, </a:t>
            </a:r>
            <a:r>
              <a:rPr lang="en-US" dirty="0" smtClean="0"/>
              <a:t>V5 </a:t>
            </a:r>
            <a:r>
              <a:rPr lang="en-US" dirty="0"/>
              <a:t>(Kruskal-Wallis test, V2 vs V4, p&lt;0.05</a:t>
            </a:r>
            <a:r>
              <a:rPr lang="en-US" dirty="0" smtClean="0"/>
              <a:t>*).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F7FE494E-D9C8-4C67-AD16-EE868F12BC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49727" y="357959"/>
            <a:ext cx="8038306" cy="46573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640885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-5766" y="5380672"/>
            <a:ext cx="121128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15. Diversity analysis </a:t>
            </a:r>
            <a:r>
              <a:rPr lang="en-US" b="1" dirty="0" smtClean="0"/>
              <a:t>comparing </a:t>
            </a:r>
            <a:r>
              <a:rPr lang="en-US" b="1" dirty="0"/>
              <a:t>treatment arms at V4 </a:t>
            </a:r>
            <a:r>
              <a:rPr lang="en-US" b="1" dirty="0" smtClean="0"/>
              <a:t>in the positive </a:t>
            </a:r>
            <a:r>
              <a:rPr lang="en-US" b="1" dirty="0"/>
              <a:t>cluster.</a:t>
            </a:r>
            <a:r>
              <a:rPr lang="en-US" dirty="0"/>
              <a:t> </a:t>
            </a:r>
            <a:r>
              <a:rPr lang="en-US" dirty="0" smtClean="0"/>
              <a:t>A) </a:t>
            </a:r>
            <a:r>
              <a:rPr lang="en-US" dirty="0"/>
              <a:t>Principal coordinator analysis of fecal samples of </a:t>
            </a:r>
            <a:r>
              <a:rPr lang="en-US" dirty="0" smtClean="0"/>
              <a:t>patients in the </a:t>
            </a:r>
            <a:r>
              <a:rPr lang="en-US" dirty="0"/>
              <a:t>positive </a:t>
            </a:r>
            <a:r>
              <a:rPr lang="en-US" dirty="0" smtClean="0"/>
              <a:t>cluster at </a:t>
            </a:r>
            <a:r>
              <a:rPr lang="en-US" dirty="0"/>
              <a:t>visit 4 (V4). The samples are colored by treatment arm: A vs B (</a:t>
            </a:r>
            <a:r>
              <a:rPr lang="en-US" dirty="0" err="1"/>
              <a:t>Permanova</a:t>
            </a:r>
            <a:r>
              <a:rPr lang="en-US" dirty="0"/>
              <a:t> test, n=46,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B) </a:t>
            </a:r>
            <a:r>
              <a:rPr lang="en-US" dirty="0"/>
              <a:t>Evenness diversity of patients </a:t>
            </a:r>
            <a:r>
              <a:rPr lang="en-US" dirty="0" smtClean="0"/>
              <a:t>by treatment </a:t>
            </a:r>
            <a:r>
              <a:rPr lang="en-US" dirty="0"/>
              <a:t>arm (Kruskal-Wallis test, n=46, p=0.018*). </a:t>
            </a:r>
            <a:r>
              <a:rPr lang="en-US" dirty="0" smtClean="0"/>
              <a:t>C) </a:t>
            </a:r>
            <a:r>
              <a:rPr lang="en-US" dirty="0"/>
              <a:t>Bacterial richness (</a:t>
            </a:r>
            <a:r>
              <a:rPr lang="en-US" dirty="0" smtClean="0"/>
              <a:t>faith PD </a:t>
            </a:r>
            <a:r>
              <a:rPr lang="en-US" dirty="0"/>
              <a:t>index) of patients </a:t>
            </a:r>
            <a:r>
              <a:rPr lang="en-US" dirty="0" smtClean="0"/>
              <a:t>by treatment </a:t>
            </a:r>
            <a:r>
              <a:rPr lang="en-US" dirty="0"/>
              <a:t>arm (Kruskal-Wallis test,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D) </a:t>
            </a:r>
            <a:r>
              <a:rPr lang="en-US" dirty="0"/>
              <a:t>Alpha bacterial diversity calculated with Shannon index comparing </a:t>
            </a:r>
            <a:r>
              <a:rPr lang="en-US" dirty="0" smtClean="0"/>
              <a:t>the </a:t>
            </a:r>
            <a:r>
              <a:rPr lang="en-US" dirty="0"/>
              <a:t>two treatment arms (Kruskal-Wallis test, n=46, p&lt;0.05</a:t>
            </a:r>
            <a:r>
              <a:rPr lang="en-US" dirty="0" smtClean="0"/>
              <a:t>*).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2B7147AF-B0DE-4B6B-9B98-605A64337D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8873" y="240655"/>
            <a:ext cx="7952509" cy="48868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624263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450724" y="5731058"/>
            <a:ext cx="10853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16. Bacterial taxonomy at family </a:t>
            </a:r>
            <a:r>
              <a:rPr lang="en-US" b="1" dirty="0" smtClean="0"/>
              <a:t>level </a:t>
            </a:r>
            <a:r>
              <a:rPr lang="en-US" b="1" dirty="0"/>
              <a:t>of patients at V2 grouped </a:t>
            </a:r>
            <a:r>
              <a:rPr lang="en-US" b="1" dirty="0" smtClean="0"/>
              <a:t>by </a:t>
            </a:r>
            <a:r>
              <a:rPr lang="en-US" b="1" dirty="0"/>
              <a:t>age. </a:t>
            </a:r>
            <a:r>
              <a:rPr lang="en-US" dirty="0"/>
              <a:t>Group 1 n=16, </a:t>
            </a:r>
            <a:r>
              <a:rPr lang="en-US" dirty="0" smtClean="0"/>
              <a:t>Group 2 </a:t>
            </a:r>
            <a:r>
              <a:rPr lang="en-US" dirty="0"/>
              <a:t>n=34, Group 3 n=17, </a:t>
            </a:r>
            <a:r>
              <a:rPr lang="en-US" dirty="0" smtClean="0"/>
              <a:t>Group 4 </a:t>
            </a:r>
            <a:r>
              <a:rPr lang="en-US" dirty="0"/>
              <a:t>n=20. </a:t>
            </a:r>
            <a:r>
              <a:rPr lang="en-US" dirty="0" smtClean="0"/>
              <a:t>A) </a:t>
            </a:r>
            <a:r>
              <a:rPr lang="en-US" dirty="0"/>
              <a:t>Relative abundance and </a:t>
            </a:r>
            <a:r>
              <a:rPr lang="en-US" dirty="0" smtClean="0"/>
              <a:t>B) absolute </a:t>
            </a:r>
            <a:r>
              <a:rPr lang="en-US" dirty="0"/>
              <a:t>abundance of the most 15 representative bacterial families</a:t>
            </a:r>
            <a:r>
              <a:rPr lang="en-US" dirty="0" smtClean="0"/>
              <a:t>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10B083AA-EF49-4C33-8027-C7662CB236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3410" y="646545"/>
            <a:ext cx="10626849" cy="4267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24720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123092" y="5525475"/>
            <a:ext cx="1192237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17. Taxa summary at family level of </a:t>
            </a:r>
            <a:r>
              <a:rPr lang="en-US" b="1" dirty="0" smtClean="0"/>
              <a:t>microbiome </a:t>
            </a:r>
            <a:r>
              <a:rPr lang="en-US" b="1" dirty="0"/>
              <a:t>changes after treatment A </a:t>
            </a:r>
            <a:r>
              <a:rPr lang="en-US" b="1" dirty="0" smtClean="0"/>
              <a:t>in patients of the </a:t>
            </a:r>
            <a:r>
              <a:rPr lang="en-US" b="1" dirty="0"/>
              <a:t>positive cluster</a:t>
            </a:r>
            <a:r>
              <a:rPr lang="en-US" dirty="0"/>
              <a:t>. </a:t>
            </a:r>
            <a:r>
              <a:rPr lang="en-US" dirty="0" smtClean="0"/>
              <a:t>A) </a:t>
            </a:r>
            <a:r>
              <a:rPr lang="en-US" dirty="0"/>
              <a:t>Relative abundance of most 15 abundant families. </a:t>
            </a:r>
            <a:r>
              <a:rPr lang="en-US" dirty="0" smtClean="0"/>
              <a:t>B) </a:t>
            </a:r>
            <a:r>
              <a:rPr lang="en-US" dirty="0"/>
              <a:t>Absolute abundance of family taxa scaling the relative abundances by the microbiota density (expressed as ng DNA per mg of fecal sample</a:t>
            </a:r>
            <a:r>
              <a:rPr lang="en-US" dirty="0" smtClean="0"/>
              <a:t>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32D09FF2-BC90-4648-BA9F-272E34A577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11" y="572656"/>
            <a:ext cx="10620001" cy="4642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990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109593" y="5789404"/>
            <a:ext cx="120035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18. Taxa summary at family </a:t>
            </a:r>
            <a:r>
              <a:rPr lang="en-US" b="1" dirty="0" smtClean="0"/>
              <a:t>level </a:t>
            </a:r>
            <a:r>
              <a:rPr lang="en-US" b="1" dirty="0"/>
              <a:t>of </a:t>
            </a:r>
            <a:r>
              <a:rPr lang="en-US" b="1" dirty="0" smtClean="0"/>
              <a:t>microbiome </a:t>
            </a:r>
            <a:r>
              <a:rPr lang="en-US" b="1" dirty="0"/>
              <a:t>changes after treatment B </a:t>
            </a:r>
            <a:r>
              <a:rPr lang="en-US" b="1" dirty="0" smtClean="0"/>
              <a:t>in patients of the positive </a:t>
            </a:r>
            <a:r>
              <a:rPr lang="en-US" b="1" dirty="0"/>
              <a:t>cluster.</a:t>
            </a:r>
            <a:r>
              <a:rPr lang="en-US" dirty="0"/>
              <a:t> </a:t>
            </a:r>
            <a:r>
              <a:rPr lang="en-US" dirty="0" smtClean="0"/>
              <a:t>A)</a:t>
            </a:r>
            <a:r>
              <a:rPr lang="en-US" b="1" dirty="0" smtClean="0"/>
              <a:t> </a:t>
            </a:r>
            <a:r>
              <a:rPr lang="en-US" dirty="0"/>
              <a:t>Relative abundance of most 15 abundant families. </a:t>
            </a:r>
            <a:r>
              <a:rPr lang="en-US" dirty="0" smtClean="0"/>
              <a:t>B) </a:t>
            </a:r>
            <a:r>
              <a:rPr lang="en-US" dirty="0"/>
              <a:t>Absolute abundance of family taxa scaling the relative abundances by the microbiota density (expressed as ng DNA per mg of fecal sample).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E4956082-5250-4CBE-A5B8-636F2B2857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3231" y="720436"/>
            <a:ext cx="10656246" cy="45145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8237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304046" y="5961181"/>
            <a:ext cx="114152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19. Heat map </a:t>
            </a:r>
            <a:r>
              <a:rPr lang="en-US" b="1" dirty="0" smtClean="0"/>
              <a:t>of changes </a:t>
            </a:r>
            <a:r>
              <a:rPr lang="en-US" b="1" dirty="0"/>
              <a:t>in </a:t>
            </a:r>
            <a:r>
              <a:rPr lang="en-US" b="1" dirty="0" smtClean="0"/>
              <a:t>abundance </a:t>
            </a:r>
            <a:r>
              <a:rPr lang="en-US" b="1" dirty="0"/>
              <a:t>of bacterial genus </a:t>
            </a:r>
            <a:r>
              <a:rPr lang="en-US" b="1" dirty="0" smtClean="0"/>
              <a:t>by randomized treatment in the </a:t>
            </a:r>
            <a:r>
              <a:rPr lang="en-US" b="1" dirty="0"/>
              <a:t>age group 1 (6-12months). </a:t>
            </a:r>
            <a:r>
              <a:rPr lang="en-US" dirty="0"/>
              <a:t>The two green-purple heatmaps show the absolute abundance at genus </a:t>
            </a:r>
            <a:r>
              <a:rPr lang="en-US" dirty="0" smtClean="0"/>
              <a:t>level in </a:t>
            </a:r>
            <a:r>
              <a:rPr lang="en-US" dirty="0"/>
              <a:t>the 3 visits.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A2D3C3C1-81C1-4B0C-8675-95768156BA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64145" y="276562"/>
            <a:ext cx="7818882" cy="56143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1159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2E6F0D15-938E-43B1-9F15-0685D7AF183A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021951" y="600364"/>
            <a:ext cx="7369044" cy="4147127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FD8AFAE0-AEBA-41A2-AC3B-8A67EAD424DF}"/>
              </a:ext>
            </a:extLst>
          </p:cNvPr>
          <p:cNvSpPr txBox="1"/>
          <p:nvPr/>
        </p:nvSpPr>
        <p:spPr>
          <a:xfrm>
            <a:off x="490085" y="5614047"/>
            <a:ext cx="1085353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2. Microbiome density expressed as extracted DNA per mg of fecal samples. </a:t>
            </a:r>
            <a:r>
              <a:rPr lang="en-US" dirty="0"/>
              <a:t>Microbiome density of fecal samples </a:t>
            </a:r>
            <a:r>
              <a:rPr lang="en-US" dirty="0" smtClean="0"/>
              <a:t>per </a:t>
            </a:r>
            <a:r>
              <a:rPr lang="en-US" dirty="0">
                <a:solidFill>
                  <a:prstClr val="black"/>
                </a:solidFill>
              </a:rPr>
              <a:t>randomized </a:t>
            </a:r>
            <a:r>
              <a:rPr lang="en-US" dirty="0" smtClean="0"/>
              <a:t>treatment collected at </a:t>
            </a:r>
            <a:r>
              <a:rPr lang="en-US" dirty="0"/>
              <a:t>visits </a:t>
            </a:r>
            <a:r>
              <a:rPr lang="en-US" dirty="0" smtClean="0"/>
              <a:t>(V)2</a:t>
            </a:r>
            <a:r>
              <a:rPr lang="en-US" dirty="0"/>
              <a:t>, </a:t>
            </a:r>
            <a:r>
              <a:rPr lang="en-US" dirty="0" smtClean="0"/>
              <a:t>4 </a:t>
            </a:r>
            <a:r>
              <a:rPr lang="en-US" dirty="0"/>
              <a:t>and </a:t>
            </a:r>
            <a:r>
              <a:rPr lang="en-US" dirty="0" smtClean="0"/>
              <a:t>5 </a:t>
            </a:r>
            <a:r>
              <a:rPr lang="en-US" dirty="0"/>
              <a:t>(t test, A vs B at V5 </a:t>
            </a:r>
            <a:r>
              <a:rPr lang="en-US" dirty="0" smtClean="0"/>
              <a:t>p.0.036).</a:t>
            </a:r>
            <a:endParaRPr lang="it-IT" dirty="0"/>
          </a:p>
          <a:p>
            <a:pPr fontAlgn="base"/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3295812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246851" y="5803152"/>
            <a:ext cx="1165882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r>
              <a:rPr lang="en-US" b="1" dirty="0"/>
              <a:t>Supplementary Figure 20. Heat map showing changes </a:t>
            </a:r>
            <a:r>
              <a:rPr lang="en-US" b="1" dirty="0" smtClean="0"/>
              <a:t>of</a:t>
            </a:r>
            <a:r>
              <a:rPr lang="en-US" b="1" dirty="0" smtClean="0"/>
              <a:t> </a:t>
            </a:r>
            <a:r>
              <a:rPr lang="en-US" b="1" dirty="0"/>
              <a:t>the abundance of bacterial genus </a:t>
            </a:r>
            <a:r>
              <a:rPr lang="en-US" b="1" dirty="0" smtClean="0"/>
              <a:t>by randomized </a:t>
            </a:r>
            <a:r>
              <a:rPr lang="en-US" b="1" dirty="0"/>
              <a:t>treatment </a:t>
            </a:r>
            <a:r>
              <a:rPr lang="en-US" b="1" dirty="0" smtClean="0"/>
              <a:t>in the</a:t>
            </a:r>
            <a:r>
              <a:rPr lang="en-US" b="1" dirty="0" smtClean="0"/>
              <a:t> </a:t>
            </a:r>
            <a:r>
              <a:rPr lang="en-US" b="1" dirty="0"/>
              <a:t>age group 2 (12-24 months).</a:t>
            </a:r>
            <a:r>
              <a:rPr lang="en-US" dirty="0"/>
              <a:t> </a:t>
            </a:r>
            <a:r>
              <a:rPr lang="en-US" dirty="0">
                <a:solidFill>
                  <a:prstClr val="black"/>
                </a:solidFill>
              </a:rPr>
              <a:t>The two green-purple </a:t>
            </a:r>
            <a:r>
              <a:rPr lang="en-US" dirty="0" err="1">
                <a:solidFill>
                  <a:prstClr val="black"/>
                </a:solidFill>
              </a:rPr>
              <a:t>heatmaps</a:t>
            </a:r>
            <a:r>
              <a:rPr lang="en-US" dirty="0">
                <a:solidFill>
                  <a:prstClr val="black"/>
                </a:solidFill>
              </a:rPr>
              <a:t> show the absolute abundance at genus level in the 3 visits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C3C96C8C-1297-4C0E-9F32-5046C75A82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98347" y="328637"/>
            <a:ext cx="7473996" cy="53240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02716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213600" y="6165486"/>
            <a:ext cx="11812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r>
              <a:rPr lang="en-US" b="1" dirty="0"/>
              <a:t>Supplementary Figure 21. Heat map showing changes </a:t>
            </a:r>
            <a:r>
              <a:rPr lang="en-US" b="1" dirty="0" smtClean="0"/>
              <a:t>of </a:t>
            </a:r>
            <a:r>
              <a:rPr lang="en-US" b="1" dirty="0"/>
              <a:t>the abundance of bacterial genus </a:t>
            </a:r>
            <a:r>
              <a:rPr lang="en-US" b="1" dirty="0" smtClean="0"/>
              <a:t>by randomized treatment in the </a:t>
            </a:r>
            <a:r>
              <a:rPr lang="en-US" b="1" dirty="0"/>
              <a:t>age group 3 (24-36 months). </a:t>
            </a:r>
            <a:r>
              <a:rPr lang="en-US" dirty="0">
                <a:solidFill>
                  <a:prstClr val="black"/>
                </a:solidFill>
              </a:rPr>
              <a:t>The two green-purple </a:t>
            </a:r>
            <a:r>
              <a:rPr lang="en-US" dirty="0" err="1">
                <a:solidFill>
                  <a:prstClr val="black"/>
                </a:solidFill>
              </a:rPr>
              <a:t>heatmaps</a:t>
            </a:r>
            <a:r>
              <a:rPr lang="en-US" dirty="0">
                <a:solidFill>
                  <a:prstClr val="black"/>
                </a:solidFill>
              </a:rPr>
              <a:t> show the absolute abundance at genus level in the 3 visits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it-IT" dirty="0"/>
          </a:p>
        </p:txBody>
      </p:sp>
      <p:pic>
        <p:nvPicPr>
          <p:cNvPr id="2" name="Immagine 1">
            <a:extLst>
              <a:ext uri="{FF2B5EF4-FFF2-40B4-BE49-F238E27FC236}">
                <a16:creationId xmlns:a16="http://schemas.microsoft.com/office/drawing/2014/main" id="{D18AF359-BB8F-4328-A1CC-4D67AE00EF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6599" y="373625"/>
            <a:ext cx="6851869" cy="53436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92118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270865" y="5971254"/>
            <a:ext cx="116625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 fontAlgn="base"/>
            <a:r>
              <a:rPr lang="en-US" b="1" dirty="0"/>
              <a:t>Supplementary Figure 22.</a:t>
            </a:r>
            <a:r>
              <a:rPr lang="en-US" dirty="0"/>
              <a:t> </a:t>
            </a:r>
            <a:r>
              <a:rPr lang="en-US" b="1" dirty="0">
                <a:solidFill>
                  <a:prstClr val="black"/>
                </a:solidFill>
              </a:rPr>
              <a:t>Heat map showing changes of the abundance of bacterial genus by randomized treatment in the age group </a:t>
            </a:r>
            <a:r>
              <a:rPr lang="en-US" b="1" dirty="0" smtClean="0"/>
              <a:t>4 (&gt;36 </a:t>
            </a:r>
            <a:r>
              <a:rPr lang="en-US" b="1" dirty="0"/>
              <a:t>months). </a:t>
            </a:r>
            <a:r>
              <a:rPr lang="en-US" dirty="0">
                <a:solidFill>
                  <a:prstClr val="black"/>
                </a:solidFill>
              </a:rPr>
              <a:t>The two green-purple </a:t>
            </a:r>
            <a:r>
              <a:rPr lang="en-US" dirty="0" err="1">
                <a:solidFill>
                  <a:prstClr val="black"/>
                </a:solidFill>
              </a:rPr>
              <a:t>heatmaps</a:t>
            </a:r>
            <a:r>
              <a:rPr lang="en-US" dirty="0">
                <a:solidFill>
                  <a:prstClr val="black"/>
                </a:solidFill>
              </a:rPr>
              <a:t> show the absolute abundance at genus level in the 3 visits</a:t>
            </a:r>
            <a:r>
              <a:rPr lang="en-US" dirty="0" smtClean="0">
                <a:solidFill>
                  <a:prstClr val="black"/>
                </a:solidFill>
              </a:rPr>
              <a:t>.</a:t>
            </a:r>
            <a:endParaRPr lang="it-IT" dirty="0">
              <a:solidFill>
                <a:prstClr val="black"/>
              </a:solidFill>
            </a:endParaRP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49FB043-71E1-422D-8394-DAAC7BE580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8466" y="368282"/>
            <a:ext cx="7422507" cy="5602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2771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93F18648-1C80-4FE5-B3D6-3B5E08CDB308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3537044" y="265589"/>
            <a:ext cx="4711029" cy="5387968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59ADB405-CA9D-4488-9D5F-F12AF18E9A09}"/>
              </a:ext>
            </a:extLst>
          </p:cNvPr>
          <p:cNvSpPr txBox="1"/>
          <p:nvPr/>
        </p:nvSpPr>
        <p:spPr>
          <a:xfrm>
            <a:off x="211015" y="5570431"/>
            <a:ext cx="1188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3. </a:t>
            </a:r>
            <a:r>
              <a:rPr lang="en-US" b="1" dirty="0" smtClean="0"/>
              <a:t>Quality </a:t>
            </a:r>
            <a:r>
              <a:rPr lang="en-US" b="1" dirty="0"/>
              <a:t>control analysis </a:t>
            </a:r>
            <a:r>
              <a:rPr lang="en-US" b="1" dirty="0" smtClean="0"/>
              <a:t>of the </a:t>
            </a:r>
            <a:r>
              <a:rPr lang="en-US" b="1" dirty="0" smtClean="0"/>
              <a:t>study samples. </a:t>
            </a:r>
            <a:r>
              <a:rPr lang="en-US" dirty="0"/>
              <a:t>As standard protocol, all forward and reverse </a:t>
            </a:r>
            <a:r>
              <a:rPr lang="en-US" dirty="0" err="1"/>
              <a:t>fastq</a:t>
            </a:r>
            <a:r>
              <a:rPr lang="en-US" dirty="0"/>
              <a:t> files were a </a:t>
            </a:r>
            <a:r>
              <a:rPr lang="en-US" dirty="0" err="1"/>
              <a:t>nalyzed</a:t>
            </a:r>
            <a:r>
              <a:rPr lang="en-US" dirty="0"/>
              <a:t> together to check the quality spread. </a:t>
            </a:r>
            <a:r>
              <a:rPr lang="en-US" dirty="0" smtClean="0"/>
              <a:t>The </a:t>
            </a:r>
            <a:r>
              <a:rPr lang="en-US" dirty="0"/>
              <a:t>top boxplot </a:t>
            </a:r>
            <a:r>
              <a:rPr lang="en-US" dirty="0" smtClean="0"/>
              <a:t>shows a </a:t>
            </a:r>
            <a:r>
              <a:rPr lang="en-US" dirty="0"/>
              <a:t>great quality of reads for more </a:t>
            </a:r>
            <a:r>
              <a:rPr lang="en-US" dirty="0" smtClean="0"/>
              <a:t>than </a:t>
            </a:r>
            <a:r>
              <a:rPr lang="en-US" dirty="0"/>
              <a:t>200 bp and a good quality for the remaining 100 pb. </a:t>
            </a:r>
            <a:r>
              <a:rPr lang="en-US" dirty="0" smtClean="0"/>
              <a:t>The </a:t>
            </a:r>
            <a:r>
              <a:rPr lang="en-US" dirty="0"/>
              <a:t>reverse has a high spread in quality a </a:t>
            </a:r>
            <a:r>
              <a:rPr lang="en-US" dirty="0" smtClean="0"/>
              <a:t>already </a:t>
            </a:r>
            <a:r>
              <a:rPr lang="en-US" dirty="0"/>
              <a:t>between 100 and 200, to drop to a very low laver for the remaining 100 bp.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963611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69EF7836-49C7-4CEC-AFC2-E58686AEEA6C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contrast="20000"/>
          </a:blip>
          <a:stretch>
            <a:fillRect/>
          </a:stretch>
        </p:blipFill>
        <p:spPr>
          <a:xfrm>
            <a:off x="2888915" y="180265"/>
            <a:ext cx="5469993" cy="5130643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EB189E2-C652-4B7D-93F1-34507BB0454C}"/>
              </a:ext>
            </a:extLst>
          </p:cNvPr>
          <p:cNvSpPr txBox="1"/>
          <p:nvPr/>
        </p:nvSpPr>
        <p:spPr>
          <a:xfrm>
            <a:off x="472819" y="5733168"/>
            <a:ext cx="108535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4</a:t>
            </a:r>
            <a:r>
              <a:rPr lang="en-US" dirty="0"/>
              <a:t>. </a:t>
            </a:r>
            <a:r>
              <a:rPr lang="en-US" b="1" dirty="0"/>
              <a:t>Number of </a:t>
            </a:r>
            <a:r>
              <a:rPr lang="en-US" b="1" dirty="0" smtClean="0"/>
              <a:t>reads</a:t>
            </a:r>
            <a:r>
              <a:rPr lang="en-US" dirty="0" smtClean="0"/>
              <a:t>. The plot depicts the f</a:t>
            </a:r>
            <a:r>
              <a:rPr lang="en-US" dirty="0" smtClean="0"/>
              <a:t>requency </a:t>
            </a:r>
            <a:r>
              <a:rPr lang="en-US" dirty="0"/>
              <a:t>of single reads across all samples for </a:t>
            </a:r>
            <a:r>
              <a:rPr lang="en-US" dirty="0" err="1"/>
              <a:t>fastq</a:t>
            </a:r>
            <a:r>
              <a:rPr lang="en-US" dirty="0"/>
              <a:t> forward and reverse </a:t>
            </a:r>
            <a:r>
              <a:rPr lang="en-US" dirty="0" smtClean="0"/>
              <a:t>together, before </a:t>
            </a:r>
            <a:r>
              <a:rPr lang="en-US" dirty="0"/>
              <a:t>quality check and forward/reverse merging.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992589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magine 1">
            <a:extLst>
              <a:ext uri="{FF2B5EF4-FFF2-40B4-BE49-F238E27FC236}">
                <a16:creationId xmlns:a16="http://schemas.microsoft.com/office/drawing/2014/main" id="{B13590C4-4A50-4174-944F-DE972DAF1C2B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1000" contrast="36000"/>
          </a:blip>
          <a:stretch>
            <a:fillRect/>
          </a:stretch>
        </p:blipFill>
        <p:spPr>
          <a:xfrm>
            <a:off x="2122799" y="424873"/>
            <a:ext cx="7787373" cy="4578166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C3A974B1-548F-4FE9-B21A-C55B90044515}"/>
              </a:ext>
            </a:extLst>
          </p:cNvPr>
          <p:cNvSpPr txBox="1"/>
          <p:nvPr/>
        </p:nvSpPr>
        <p:spPr>
          <a:xfrm>
            <a:off x="423466" y="5507094"/>
            <a:ext cx="115376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5. Alpha diversity analysis of fecal samples at V2</a:t>
            </a:r>
            <a:r>
              <a:rPr lang="en-US" dirty="0"/>
              <a:t>. </a:t>
            </a:r>
            <a:r>
              <a:rPr lang="en-US" dirty="0" smtClean="0"/>
              <a:t>A) </a:t>
            </a:r>
            <a:r>
              <a:rPr lang="en-US" dirty="0"/>
              <a:t>Bacterial Evenness of patients grouped </a:t>
            </a:r>
            <a:r>
              <a:rPr lang="en-US" dirty="0" smtClean="0"/>
              <a:t>per treatment </a:t>
            </a:r>
            <a:r>
              <a:rPr lang="en-US" dirty="0"/>
              <a:t>arm (Kruskal-Wallis test, p=0.39). </a:t>
            </a:r>
            <a:r>
              <a:rPr lang="en-US" dirty="0" smtClean="0"/>
              <a:t>B) </a:t>
            </a:r>
            <a:r>
              <a:rPr lang="en-US" dirty="0"/>
              <a:t>Alpha diversity calculated using the Shannon index (Kruskal-Wallis test, p=0.51). </a:t>
            </a:r>
            <a:r>
              <a:rPr lang="en-US" dirty="0" smtClean="0"/>
              <a:t>C) </a:t>
            </a:r>
            <a:r>
              <a:rPr lang="en-US" dirty="0"/>
              <a:t>Bacterial richness calculated using faith pd index (Kruskal-Wallis test p=0.81). </a:t>
            </a:r>
            <a:r>
              <a:rPr lang="en-US" dirty="0" smtClean="0"/>
              <a:t>D) </a:t>
            </a:r>
            <a:r>
              <a:rPr lang="en-US" dirty="0"/>
              <a:t>Bacterial richness calculated using observed OTUs (Kruskal-Wallis test, p=0.91</a:t>
            </a:r>
            <a:r>
              <a:rPr lang="en-US" dirty="0" smtClean="0"/>
              <a:t>).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8832850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07363F-EA02-4CBF-A5A7-D766B169779C}"/>
              </a:ext>
            </a:extLst>
          </p:cNvPr>
          <p:cNvSpPr txBox="1"/>
          <p:nvPr/>
        </p:nvSpPr>
        <p:spPr>
          <a:xfrm>
            <a:off x="117414" y="5242220"/>
            <a:ext cx="120072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6</a:t>
            </a:r>
            <a:r>
              <a:rPr lang="en-US" dirty="0"/>
              <a:t>. </a:t>
            </a:r>
            <a:r>
              <a:rPr lang="en-US" b="1" dirty="0"/>
              <a:t>Diversity analysis of gut microbiome in patients </a:t>
            </a:r>
            <a:r>
              <a:rPr lang="en-US" b="1" dirty="0" smtClean="0"/>
              <a:t>randomized to </a:t>
            </a:r>
            <a:r>
              <a:rPr lang="en-US" b="1" dirty="0"/>
              <a:t>treatment A.</a:t>
            </a:r>
            <a:r>
              <a:rPr lang="en-US" dirty="0"/>
              <a:t> </a:t>
            </a:r>
            <a:r>
              <a:rPr lang="en-US" dirty="0" smtClean="0"/>
              <a:t>A) </a:t>
            </a:r>
            <a:r>
              <a:rPr lang="en-US" dirty="0"/>
              <a:t>Bacterial Evenness of patients grouped per time point of visit (Kruskal-Wallis test, p&gt;0.08). </a:t>
            </a:r>
            <a:r>
              <a:rPr lang="en-US" dirty="0" smtClean="0"/>
              <a:t>B) </a:t>
            </a:r>
            <a:r>
              <a:rPr lang="en-US" dirty="0"/>
              <a:t>Alpha diversity calculated using the Shannon index (Kruskal-Wallis test, V2 vs V4 p=0.3; V2 vs V5 p=0.02). </a:t>
            </a:r>
            <a:r>
              <a:rPr lang="en-US" dirty="0" smtClean="0"/>
              <a:t>C) </a:t>
            </a:r>
            <a:r>
              <a:rPr lang="en-US" dirty="0"/>
              <a:t>Bacterial richness calculated using faith pd index (Kruskal-Wallis test p&gt;0.1). </a:t>
            </a:r>
            <a:r>
              <a:rPr lang="en-US" dirty="0" smtClean="0"/>
              <a:t>D) </a:t>
            </a:r>
            <a:r>
              <a:rPr lang="en-US" dirty="0"/>
              <a:t>Bacterial richness calculated using observed OTUs (Kruskal-Wallis test, V2 vs V4 p=0.65; V2 vs </a:t>
            </a:r>
            <a:r>
              <a:rPr lang="en-US" dirty="0" err="1"/>
              <a:t>VS</a:t>
            </a:r>
            <a:r>
              <a:rPr lang="en-US" dirty="0"/>
              <a:t> p=0.03).</a:t>
            </a:r>
            <a:endParaRPr lang="it-IT" dirty="0"/>
          </a:p>
          <a:p>
            <a:pPr algn="just" fontAlgn="base"/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883D44E8-33CB-47C1-AAF7-8155C7B568A9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-27000" contrast="42000"/>
          </a:blip>
          <a:stretch>
            <a:fillRect/>
          </a:stretch>
        </p:blipFill>
        <p:spPr>
          <a:xfrm>
            <a:off x="2341302" y="480291"/>
            <a:ext cx="7838392" cy="45627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94209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asellaDiTesto 1">
            <a:extLst>
              <a:ext uri="{FF2B5EF4-FFF2-40B4-BE49-F238E27FC236}">
                <a16:creationId xmlns:a16="http://schemas.microsoft.com/office/drawing/2014/main" id="{8107363F-EA02-4CBF-A5A7-D766B169779C}"/>
              </a:ext>
            </a:extLst>
          </p:cNvPr>
          <p:cNvSpPr txBox="1"/>
          <p:nvPr/>
        </p:nvSpPr>
        <p:spPr>
          <a:xfrm>
            <a:off x="120074" y="5301673"/>
            <a:ext cx="1195185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7. Diversity analysis of gut microbiome in patients randomized </a:t>
            </a:r>
            <a:r>
              <a:rPr lang="en-US" b="1" dirty="0" smtClean="0"/>
              <a:t>to </a:t>
            </a:r>
            <a:r>
              <a:rPr lang="en-US" b="1" dirty="0"/>
              <a:t>treatment B. </a:t>
            </a:r>
            <a:r>
              <a:rPr lang="en-US" dirty="0" smtClean="0"/>
              <a:t>A) </a:t>
            </a:r>
            <a:r>
              <a:rPr lang="en-US" dirty="0"/>
              <a:t>Bacterial Evenness of patients grouped per </a:t>
            </a:r>
            <a:r>
              <a:rPr lang="en-US" dirty="0" smtClean="0"/>
              <a:t>visit </a:t>
            </a:r>
            <a:r>
              <a:rPr lang="en-US" dirty="0"/>
              <a:t>(Kruskal-Wallis test, V2 vs V4 p=0.008**; V2 vs V5 p</a:t>
            </a:r>
            <a:r>
              <a:rPr lang="en-US" dirty="0" smtClean="0"/>
              <a:t>=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B) </a:t>
            </a:r>
            <a:r>
              <a:rPr lang="en-US" dirty="0"/>
              <a:t>Alpha diversity calculated using the Shannon index (Kruskal-Wallis test, V2 vs V4 p=0.02*; V2 vs V5 p=0.06). </a:t>
            </a:r>
            <a:r>
              <a:rPr lang="en-US" dirty="0" smtClean="0"/>
              <a:t>C) </a:t>
            </a:r>
            <a:r>
              <a:rPr lang="en-US" dirty="0"/>
              <a:t>Bacterial richness calculated using faith pd index (Kruskal-Wallis test, p&gt;0.3). </a:t>
            </a:r>
            <a:r>
              <a:rPr lang="en-US" dirty="0" smtClean="0"/>
              <a:t>D) </a:t>
            </a:r>
            <a:r>
              <a:rPr lang="en-US" dirty="0"/>
              <a:t>Bacterial richness calculated using observed OTUs (Kruskal-Wallis test,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</a:t>
            </a:r>
            <a:r>
              <a:rPr lang="en-US" b="1" dirty="0" smtClean="0"/>
              <a:t>  </a:t>
            </a:r>
            <a:endParaRPr lang="it-IT" dirty="0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BBC0219F-11D1-4F39-88DA-9D4F9D5F2FD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1798" y="443345"/>
            <a:ext cx="7447002" cy="467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38161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256562" y="5123295"/>
            <a:ext cx="1166758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8. Diversity analysis of gut microbiome comparing treatment arms at V4. </a:t>
            </a:r>
            <a:r>
              <a:rPr lang="en-US" dirty="0" smtClean="0"/>
              <a:t>A) </a:t>
            </a:r>
            <a:r>
              <a:rPr lang="en-US" dirty="0"/>
              <a:t>Evenness diversity of patients grouped </a:t>
            </a:r>
            <a:r>
              <a:rPr lang="en-US" dirty="0" smtClean="0"/>
              <a:t>per treatment </a:t>
            </a:r>
            <a:r>
              <a:rPr lang="en-US" dirty="0"/>
              <a:t>arm (Kruskal-Wallis test, n=62, p=0.027*). </a:t>
            </a:r>
            <a:r>
              <a:rPr lang="en-US" dirty="0" smtClean="0"/>
              <a:t>B) </a:t>
            </a:r>
            <a:r>
              <a:rPr lang="en-US" dirty="0"/>
              <a:t>Alpha bacterial diversity calculated with Shannon index comparing the diversity between the two treatment arms (Kruskal-Wallis test, n=62, p=0.021*). </a:t>
            </a:r>
            <a:r>
              <a:rPr lang="en-US" dirty="0" smtClean="0"/>
              <a:t>C) </a:t>
            </a:r>
            <a:r>
              <a:rPr lang="en-US" dirty="0"/>
              <a:t>Bacterial richness (faith pd index) of patients grouped </a:t>
            </a:r>
            <a:r>
              <a:rPr lang="en-US" dirty="0" smtClean="0"/>
              <a:t>per treatment </a:t>
            </a:r>
            <a:r>
              <a:rPr lang="en-US" dirty="0"/>
              <a:t>arm (Kruskal-Wallis test, </a:t>
            </a:r>
            <a:r>
              <a:rPr lang="en-US" dirty="0" smtClean="0"/>
              <a:t>p: </a:t>
            </a:r>
            <a:r>
              <a:rPr lang="en-US" dirty="0" err="1" smtClean="0"/>
              <a:t>n.s</a:t>
            </a:r>
            <a:r>
              <a:rPr lang="en-US" dirty="0" smtClean="0"/>
              <a:t>.). </a:t>
            </a:r>
            <a:r>
              <a:rPr lang="en-US" dirty="0" smtClean="0"/>
              <a:t>D) </a:t>
            </a:r>
            <a:r>
              <a:rPr lang="en-US" dirty="0"/>
              <a:t>Bacterial richness (observed OTUs) of patients grouped </a:t>
            </a:r>
            <a:r>
              <a:rPr lang="en-US" dirty="0" smtClean="0"/>
              <a:t>per </a:t>
            </a:r>
            <a:r>
              <a:rPr lang="en-US" dirty="0"/>
              <a:t>treatment arm (Kruskal-Wallis test, </a:t>
            </a:r>
            <a:r>
              <a:rPr lang="en-US" dirty="0">
                <a:solidFill>
                  <a:prstClr val="black"/>
                </a:solidFill>
              </a:rPr>
              <a:t>p: </a:t>
            </a:r>
            <a:r>
              <a:rPr lang="en-US" dirty="0" err="1">
                <a:solidFill>
                  <a:prstClr val="black"/>
                </a:solidFill>
              </a:rPr>
              <a:t>n.s</a:t>
            </a:r>
            <a:r>
              <a:rPr lang="en-US" dirty="0">
                <a:solidFill>
                  <a:prstClr val="black"/>
                </a:solidFill>
              </a:rPr>
              <a:t>.).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44A8856-E8C5-4D7E-81FB-B6EAF29933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01455" y="341745"/>
            <a:ext cx="7674430" cy="4610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93171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asellaDiTesto 2">
            <a:extLst>
              <a:ext uri="{FF2B5EF4-FFF2-40B4-BE49-F238E27FC236}">
                <a16:creationId xmlns:a16="http://schemas.microsoft.com/office/drawing/2014/main" id="{0BE1FA13-AD08-4448-B54E-082239BA395F}"/>
              </a:ext>
            </a:extLst>
          </p:cNvPr>
          <p:cNvSpPr txBox="1"/>
          <p:nvPr/>
        </p:nvSpPr>
        <p:spPr>
          <a:xfrm>
            <a:off x="67665" y="5832708"/>
            <a:ext cx="1198578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fontAlgn="base"/>
            <a:r>
              <a:rPr lang="en-US" b="1" dirty="0"/>
              <a:t>Supplementary Figure 9. Principal coordinator analysis </a:t>
            </a:r>
            <a:r>
              <a:rPr lang="en-US" b="1" dirty="0" smtClean="0"/>
              <a:t>by different </a:t>
            </a:r>
            <a:r>
              <a:rPr lang="en-US" b="1" dirty="0"/>
              <a:t>beta diversity metrics</a:t>
            </a:r>
            <a:r>
              <a:rPr lang="en-US" dirty="0"/>
              <a:t>.</a:t>
            </a:r>
            <a:r>
              <a:rPr lang="en-US" b="1" dirty="0"/>
              <a:t> </a:t>
            </a:r>
            <a:r>
              <a:rPr lang="en-US" dirty="0" smtClean="0"/>
              <a:t>A) </a:t>
            </a:r>
            <a:r>
              <a:rPr lang="en-US" dirty="0"/>
              <a:t>Unweighted </a:t>
            </a:r>
            <a:r>
              <a:rPr lang="en-US" dirty="0" err="1"/>
              <a:t>unifrac</a:t>
            </a:r>
            <a:r>
              <a:rPr lang="en-US" dirty="0"/>
              <a:t> distance. </a:t>
            </a:r>
            <a:r>
              <a:rPr lang="en-US" dirty="0" smtClean="0"/>
              <a:t>B) </a:t>
            </a:r>
            <a:r>
              <a:rPr lang="en-US" dirty="0"/>
              <a:t>Weighted </a:t>
            </a:r>
            <a:r>
              <a:rPr lang="en-US" dirty="0" err="1"/>
              <a:t>unifrac</a:t>
            </a:r>
            <a:r>
              <a:rPr lang="en-US" dirty="0"/>
              <a:t> distance. </a:t>
            </a:r>
            <a:r>
              <a:rPr lang="en-US" dirty="0" smtClean="0"/>
              <a:t>C) </a:t>
            </a:r>
            <a:r>
              <a:rPr lang="en-US" dirty="0"/>
              <a:t>Bray-Curtis distance. Samples were colored by sequencing run. Sample type (patient, negative controls or healthy control) are indicated by symbols</a:t>
            </a:r>
            <a:r>
              <a:rPr lang="en-US" dirty="0" smtClean="0"/>
              <a:t>.</a:t>
            </a:r>
            <a:endParaRPr lang="it-IT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EC4010C6-23D4-48B9-8C75-F43F380A978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7717" y="181905"/>
            <a:ext cx="3568392" cy="5650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21069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166</TotalTime>
  <Words>1633</Words>
  <Application>Microsoft Office PowerPoint</Application>
  <PresentationFormat>Widescreen</PresentationFormat>
  <Paragraphs>22</Paragraphs>
  <Slides>22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22</vt:i4>
      </vt:variant>
    </vt:vector>
  </HeadingPairs>
  <TitlesOfParts>
    <vt:vector size="26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Cossu Andrea</dc:creator>
  <cp:lastModifiedBy>Rocca Bianca (bianca.rocca)</cp:lastModifiedBy>
  <cp:revision>40</cp:revision>
  <dcterms:created xsi:type="dcterms:W3CDTF">2021-09-20T15:09:12Z</dcterms:created>
  <dcterms:modified xsi:type="dcterms:W3CDTF">2021-09-21T08:05:19Z</dcterms:modified>
</cp:coreProperties>
</file>