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8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0" autoAdjust="0"/>
  </p:normalViewPr>
  <p:slideViewPr>
    <p:cSldViewPr snapToGrid="0" showGuides="1">
      <p:cViewPr varScale="1">
        <p:scale>
          <a:sx n="104" d="100"/>
          <a:sy n="104" d="100"/>
        </p:scale>
        <p:origin x="1782" y="138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2AB3C-9A05-4671-9A96-634242C781B1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BA004-FEA9-48C9-A17F-E09D1DB2B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701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A154D-C1EC-43DE-8FE1-98BBEAF142D8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75272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04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1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57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920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8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67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7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70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70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462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05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E4E27-F35A-4C4B-A6A3-20E20F5536F8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4C42-E07F-44A3-8793-418C22815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02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D6038E-5028-4957-A6D1-E00876FF0080}"/>
              </a:ext>
            </a:extLst>
          </p:cNvPr>
          <p:cNvSpPr txBox="1"/>
          <p:nvPr/>
        </p:nvSpPr>
        <p:spPr>
          <a:xfrm>
            <a:off x="142338" y="143284"/>
            <a:ext cx="3677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2" name="図 531" descr="斜面, 男, 丘, 乗る が含まれている画像&#10;&#10;自動的に生成された説明">
            <a:extLst>
              <a:ext uri="{FF2B5EF4-FFF2-40B4-BE49-F238E27FC236}">
                <a16:creationId xmlns:a16="http://schemas.microsoft.com/office/drawing/2014/main" id="{909A4175-20CD-4665-B131-591CC4D76B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052" y="3227216"/>
            <a:ext cx="2590800" cy="1950720"/>
          </a:xfrm>
          <a:prstGeom prst="rect">
            <a:avLst/>
          </a:prstGeom>
        </p:spPr>
      </p:pic>
      <p:pic>
        <p:nvPicPr>
          <p:cNvPr id="533" name="図 532" descr="雪が積もった地面&#10;&#10;低い精度で自動的に生成された説明">
            <a:extLst>
              <a:ext uri="{FF2B5EF4-FFF2-40B4-BE49-F238E27FC236}">
                <a16:creationId xmlns:a16="http://schemas.microsoft.com/office/drawing/2014/main" id="{F3B0C8D4-2D67-433B-918F-039BE2F37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16" y="1241660"/>
            <a:ext cx="2590800" cy="1950720"/>
          </a:xfrm>
          <a:prstGeom prst="rect">
            <a:avLst/>
          </a:prstGeom>
        </p:spPr>
      </p:pic>
      <p:pic>
        <p:nvPicPr>
          <p:cNvPr id="534" name="図 533" descr="雪が積もった地面&#10;&#10;低い精度で自動的に生成された説明">
            <a:extLst>
              <a:ext uri="{FF2B5EF4-FFF2-40B4-BE49-F238E27FC236}">
                <a16:creationId xmlns:a16="http://schemas.microsoft.com/office/drawing/2014/main" id="{B621FD3C-FCC6-4BD2-AEEC-B98582883C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16" y="3227216"/>
            <a:ext cx="2590800" cy="1950720"/>
          </a:xfrm>
          <a:prstGeom prst="rect">
            <a:avLst/>
          </a:prstGeom>
        </p:spPr>
      </p:pic>
      <p:pic>
        <p:nvPicPr>
          <p:cNvPr id="535" name="図 534" descr="屋外, 立つ, 砂浜, 男 が含まれている画像&#10;&#10;自動的に生成された説明">
            <a:extLst>
              <a:ext uri="{FF2B5EF4-FFF2-40B4-BE49-F238E27FC236}">
                <a16:creationId xmlns:a16="http://schemas.microsoft.com/office/drawing/2014/main" id="{0540EFE1-6B79-4C2D-B22C-3A6C29FFC4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052" y="1241660"/>
            <a:ext cx="2590800" cy="195072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F3D4D3-BAE3-4586-BA7A-FB2E818E4CDA}"/>
              </a:ext>
            </a:extLst>
          </p:cNvPr>
          <p:cNvSpPr txBox="1"/>
          <p:nvPr/>
        </p:nvSpPr>
        <p:spPr>
          <a:xfrm>
            <a:off x="309416" y="872328"/>
            <a:ext cx="8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6" name="テキスト ボックス 535">
            <a:extLst>
              <a:ext uri="{FF2B5EF4-FFF2-40B4-BE49-F238E27FC236}">
                <a16:creationId xmlns:a16="http://schemas.microsoft.com/office/drawing/2014/main" id="{1602DD11-EB07-4BC8-96E0-F504F4CF7060}"/>
              </a:ext>
            </a:extLst>
          </p:cNvPr>
          <p:cNvSpPr txBox="1"/>
          <p:nvPr/>
        </p:nvSpPr>
        <p:spPr>
          <a:xfrm>
            <a:off x="2935052" y="872328"/>
            <a:ext cx="8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C732C74A-3DCF-4A46-8E9F-B2F04C9AF693}"/>
              </a:ext>
            </a:extLst>
          </p:cNvPr>
          <p:cNvSpPr/>
          <p:nvPr/>
        </p:nvSpPr>
        <p:spPr>
          <a:xfrm rot="7868889">
            <a:off x="665666" y="1916900"/>
            <a:ext cx="148045" cy="2523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7" name="二等辺三角形 536">
            <a:extLst>
              <a:ext uri="{FF2B5EF4-FFF2-40B4-BE49-F238E27FC236}">
                <a16:creationId xmlns:a16="http://schemas.microsoft.com/office/drawing/2014/main" id="{920AEC3B-C49A-49A4-9222-651AC4C673E9}"/>
              </a:ext>
            </a:extLst>
          </p:cNvPr>
          <p:cNvSpPr/>
          <p:nvPr/>
        </p:nvSpPr>
        <p:spPr>
          <a:xfrm rot="9091093">
            <a:off x="901799" y="1798380"/>
            <a:ext cx="148045" cy="2523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8" name="二等辺三角形 537">
            <a:extLst>
              <a:ext uri="{FF2B5EF4-FFF2-40B4-BE49-F238E27FC236}">
                <a16:creationId xmlns:a16="http://schemas.microsoft.com/office/drawing/2014/main" id="{96332C4D-05BC-4AAF-A315-26896E273FDE}"/>
              </a:ext>
            </a:extLst>
          </p:cNvPr>
          <p:cNvSpPr/>
          <p:nvPr/>
        </p:nvSpPr>
        <p:spPr>
          <a:xfrm rot="9317641">
            <a:off x="1164330" y="1778126"/>
            <a:ext cx="148045" cy="2523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二等辺三角形 538">
            <a:extLst>
              <a:ext uri="{FF2B5EF4-FFF2-40B4-BE49-F238E27FC236}">
                <a16:creationId xmlns:a16="http://schemas.microsoft.com/office/drawing/2014/main" id="{DD62197B-38E6-4596-8C3D-DE92D78A2E93}"/>
              </a:ext>
            </a:extLst>
          </p:cNvPr>
          <p:cNvSpPr/>
          <p:nvPr/>
        </p:nvSpPr>
        <p:spPr>
          <a:xfrm rot="9713402">
            <a:off x="1348515" y="1661848"/>
            <a:ext cx="148045" cy="2523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0" name="二等辺三角形 539">
            <a:extLst>
              <a:ext uri="{FF2B5EF4-FFF2-40B4-BE49-F238E27FC236}">
                <a16:creationId xmlns:a16="http://schemas.microsoft.com/office/drawing/2014/main" id="{BDF75940-78E1-4DAD-B92A-4C6DEB91CDEF}"/>
              </a:ext>
            </a:extLst>
          </p:cNvPr>
          <p:cNvSpPr/>
          <p:nvPr/>
        </p:nvSpPr>
        <p:spPr>
          <a:xfrm rot="11302994">
            <a:off x="1584984" y="1596711"/>
            <a:ext cx="148045" cy="2523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1" name="二等辺三角形 540">
            <a:extLst>
              <a:ext uri="{FF2B5EF4-FFF2-40B4-BE49-F238E27FC236}">
                <a16:creationId xmlns:a16="http://schemas.microsoft.com/office/drawing/2014/main" id="{3A61D743-5460-4329-94E8-47D84549C760}"/>
              </a:ext>
            </a:extLst>
          </p:cNvPr>
          <p:cNvSpPr/>
          <p:nvPr/>
        </p:nvSpPr>
        <p:spPr>
          <a:xfrm rot="12260017">
            <a:off x="1845395" y="1637751"/>
            <a:ext cx="148045" cy="2523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C2A3B51-A030-486D-9689-21BB7FCEB694}"/>
              </a:ext>
            </a:extLst>
          </p:cNvPr>
          <p:cNvGrpSpPr/>
          <p:nvPr/>
        </p:nvGrpSpPr>
        <p:grpSpPr>
          <a:xfrm>
            <a:off x="3247475" y="1610992"/>
            <a:ext cx="1379941" cy="520401"/>
            <a:chOff x="3209849" y="1495255"/>
            <a:chExt cx="1379941" cy="520401"/>
          </a:xfrm>
        </p:grpSpPr>
        <p:sp>
          <p:nvSpPr>
            <p:cNvPr id="542" name="二等辺三角形 541">
              <a:extLst>
                <a:ext uri="{FF2B5EF4-FFF2-40B4-BE49-F238E27FC236}">
                  <a16:creationId xmlns:a16="http://schemas.microsoft.com/office/drawing/2014/main" id="{6DE769D2-CBF0-4338-A5E5-B8D41E22C032}"/>
                </a:ext>
              </a:extLst>
            </p:cNvPr>
            <p:cNvSpPr/>
            <p:nvPr/>
          </p:nvSpPr>
          <p:spPr>
            <a:xfrm rot="7868889">
              <a:off x="3262016" y="1815444"/>
              <a:ext cx="148045" cy="25238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二等辺三角形 542">
              <a:extLst>
                <a:ext uri="{FF2B5EF4-FFF2-40B4-BE49-F238E27FC236}">
                  <a16:creationId xmlns:a16="http://schemas.microsoft.com/office/drawing/2014/main" id="{414AEFCC-80DE-4D26-A50D-EDACDD4C55A2}"/>
                </a:ext>
              </a:extLst>
            </p:cNvPr>
            <p:cNvSpPr/>
            <p:nvPr/>
          </p:nvSpPr>
          <p:spPr>
            <a:xfrm rot="9091093">
              <a:off x="3498149" y="1696924"/>
              <a:ext cx="148045" cy="25238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二等辺三角形 543">
              <a:extLst>
                <a:ext uri="{FF2B5EF4-FFF2-40B4-BE49-F238E27FC236}">
                  <a16:creationId xmlns:a16="http://schemas.microsoft.com/office/drawing/2014/main" id="{5A883947-1505-4A90-9DED-3EF8B06553AB}"/>
                </a:ext>
              </a:extLst>
            </p:cNvPr>
            <p:cNvSpPr/>
            <p:nvPr/>
          </p:nvSpPr>
          <p:spPr>
            <a:xfrm rot="9317641">
              <a:off x="3760680" y="1676670"/>
              <a:ext cx="148045" cy="25238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二等辺三角形 544">
              <a:extLst>
                <a:ext uri="{FF2B5EF4-FFF2-40B4-BE49-F238E27FC236}">
                  <a16:creationId xmlns:a16="http://schemas.microsoft.com/office/drawing/2014/main" id="{C84FC2AC-5366-4102-BA66-8D15A838D0F1}"/>
                </a:ext>
              </a:extLst>
            </p:cNvPr>
            <p:cNvSpPr/>
            <p:nvPr/>
          </p:nvSpPr>
          <p:spPr>
            <a:xfrm rot="9713402">
              <a:off x="3944865" y="1560392"/>
              <a:ext cx="148045" cy="25238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二等辺三角形 545">
              <a:extLst>
                <a:ext uri="{FF2B5EF4-FFF2-40B4-BE49-F238E27FC236}">
                  <a16:creationId xmlns:a16="http://schemas.microsoft.com/office/drawing/2014/main" id="{513F373D-3086-4C9A-B1B2-EFE881F8EF30}"/>
                </a:ext>
              </a:extLst>
            </p:cNvPr>
            <p:cNvSpPr/>
            <p:nvPr/>
          </p:nvSpPr>
          <p:spPr>
            <a:xfrm rot="11302994">
              <a:off x="4181334" y="1495255"/>
              <a:ext cx="148045" cy="25238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二等辺三角形 546">
              <a:extLst>
                <a:ext uri="{FF2B5EF4-FFF2-40B4-BE49-F238E27FC236}">
                  <a16:creationId xmlns:a16="http://schemas.microsoft.com/office/drawing/2014/main" id="{81C640B8-7549-4447-9359-46712E69BA39}"/>
                </a:ext>
              </a:extLst>
            </p:cNvPr>
            <p:cNvSpPr/>
            <p:nvPr/>
          </p:nvSpPr>
          <p:spPr>
            <a:xfrm rot="12260017">
              <a:off x="4441745" y="1536295"/>
              <a:ext cx="148045" cy="25238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50AB59BF-C63E-4430-B1A5-1F83B5E02006}"/>
              </a:ext>
            </a:extLst>
          </p:cNvPr>
          <p:cNvGrpSpPr/>
          <p:nvPr/>
        </p:nvGrpSpPr>
        <p:grpSpPr>
          <a:xfrm>
            <a:off x="5667663" y="1207782"/>
            <a:ext cx="2694382" cy="1867676"/>
            <a:chOff x="6029365" y="1076325"/>
            <a:chExt cx="2694382" cy="1867676"/>
          </a:xfrm>
        </p:grpSpPr>
        <p:sp>
          <p:nvSpPr>
            <p:cNvPr id="9" name="Line 6">
              <a:extLst>
                <a:ext uri="{FF2B5EF4-FFF2-40B4-BE49-F238E27FC236}">
                  <a16:creationId xmlns:a16="http://schemas.microsoft.com/office/drawing/2014/main" id="{DCEED9C1-EA69-4256-9A71-DEF938D008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2522538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F7A7C317-4496-4A89-B158-9EDF21010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2452688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Line 8">
              <a:extLst>
                <a:ext uri="{FF2B5EF4-FFF2-40B4-BE49-F238E27FC236}">
                  <a16:creationId xmlns:a16="http://schemas.microsoft.com/office/drawing/2014/main" id="{D9A565B0-C86E-4D39-B6F7-A76DB678D4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2384425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Line 9">
              <a:extLst>
                <a:ext uri="{FF2B5EF4-FFF2-40B4-BE49-F238E27FC236}">
                  <a16:creationId xmlns:a16="http://schemas.microsoft.com/office/drawing/2014/main" id="{16B438E5-85A5-4234-A7D2-D0BD626A7A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2246313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3EBF5485-FF07-451F-9D7A-33C3FFE1F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2178050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CFAFAB6E-D401-4D6A-9729-8262F92600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2109788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1BD2C66B-2621-4DAA-BA78-5A365A4D9F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1971675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63135821-CC7D-4183-A63C-B92B9F48D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1901825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Line 14">
              <a:extLst>
                <a:ext uri="{FF2B5EF4-FFF2-40B4-BE49-F238E27FC236}">
                  <a16:creationId xmlns:a16="http://schemas.microsoft.com/office/drawing/2014/main" id="{0B1AE60F-2874-4FF9-9540-5468E7A9AA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1833563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954905C6-EFC7-42B1-BE26-DF0876D373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1697038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6EF68354-3031-4DF8-92AC-F7AC1C0CA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1627188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C0A657DC-7F3D-4FB6-8647-40F9DD856B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1558925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4E4BE608-5545-4684-B78E-127AB08B44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1420813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7C12A04E-C6A5-4C35-8CD7-D6C5316C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1350963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CCC4DAAD-0351-4289-83D9-633BF612C9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1282700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21">
              <a:extLst>
                <a:ext uri="{FF2B5EF4-FFF2-40B4-BE49-F238E27FC236}">
                  <a16:creationId xmlns:a16="http://schemas.microsoft.com/office/drawing/2014/main" id="{3EF1626A-EE5B-4F10-B765-5219F6732E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1146175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5559BA59-6C71-48C3-ADD8-AB83F8AF6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1076325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4F5C2415-A3AD-45AE-B9DA-228937C7F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1146175"/>
              <a:ext cx="2109787" cy="350838"/>
            </a:xfrm>
            <a:custGeom>
              <a:avLst/>
              <a:gdLst>
                <a:gd name="T0" fmla="*/ 0 w 1329"/>
                <a:gd name="T1" fmla="*/ 0 h 221"/>
                <a:gd name="T2" fmla="*/ 168 w 1329"/>
                <a:gd name="T3" fmla="*/ 0 h 221"/>
                <a:gd name="T4" fmla="*/ 293 w 1329"/>
                <a:gd name="T5" fmla="*/ 0 h 221"/>
                <a:gd name="T6" fmla="*/ 293 w 1329"/>
                <a:gd name="T7" fmla="*/ 48 h 221"/>
                <a:gd name="T8" fmla="*/ 371 w 1329"/>
                <a:gd name="T9" fmla="*/ 48 h 221"/>
                <a:gd name="T10" fmla="*/ 371 w 1329"/>
                <a:gd name="T11" fmla="*/ 91 h 221"/>
                <a:gd name="T12" fmla="*/ 491 w 1329"/>
                <a:gd name="T13" fmla="*/ 91 h 221"/>
                <a:gd name="T14" fmla="*/ 544 w 1329"/>
                <a:gd name="T15" fmla="*/ 91 h 221"/>
                <a:gd name="T16" fmla="*/ 544 w 1329"/>
                <a:gd name="T17" fmla="*/ 139 h 221"/>
                <a:gd name="T18" fmla="*/ 679 w 1329"/>
                <a:gd name="T19" fmla="*/ 139 h 221"/>
                <a:gd name="T20" fmla="*/ 736 w 1329"/>
                <a:gd name="T21" fmla="*/ 139 h 221"/>
                <a:gd name="T22" fmla="*/ 761 w 1329"/>
                <a:gd name="T23" fmla="*/ 139 h 221"/>
                <a:gd name="T24" fmla="*/ 809 w 1329"/>
                <a:gd name="T25" fmla="*/ 139 h 221"/>
                <a:gd name="T26" fmla="*/ 972 w 1329"/>
                <a:gd name="T27" fmla="*/ 139 h 221"/>
                <a:gd name="T28" fmla="*/ 1045 w 1329"/>
                <a:gd name="T29" fmla="*/ 139 h 221"/>
                <a:gd name="T30" fmla="*/ 1078 w 1329"/>
                <a:gd name="T31" fmla="*/ 139 h 221"/>
                <a:gd name="T32" fmla="*/ 1078 w 1329"/>
                <a:gd name="T33" fmla="*/ 221 h 221"/>
                <a:gd name="T34" fmla="*/ 1189 w 1329"/>
                <a:gd name="T35" fmla="*/ 221 h 221"/>
                <a:gd name="T36" fmla="*/ 1295 w 1329"/>
                <a:gd name="T37" fmla="*/ 221 h 221"/>
                <a:gd name="T38" fmla="*/ 1329 w 1329"/>
                <a:gd name="T3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9" h="221">
                  <a:moveTo>
                    <a:pt x="0" y="0"/>
                  </a:moveTo>
                  <a:lnTo>
                    <a:pt x="168" y="0"/>
                  </a:lnTo>
                  <a:lnTo>
                    <a:pt x="293" y="0"/>
                  </a:lnTo>
                  <a:lnTo>
                    <a:pt x="293" y="48"/>
                  </a:lnTo>
                  <a:lnTo>
                    <a:pt x="371" y="48"/>
                  </a:lnTo>
                  <a:lnTo>
                    <a:pt x="371" y="91"/>
                  </a:lnTo>
                  <a:lnTo>
                    <a:pt x="491" y="91"/>
                  </a:lnTo>
                  <a:lnTo>
                    <a:pt x="544" y="91"/>
                  </a:lnTo>
                  <a:lnTo>
                    <a:pt x="544" y="139"/>
                  </a:lnTo>
                  <a:lnTo>
                    <a:pt x="679" y="139"/>
                  </a:lnTo>
                  <a:lnTo>
                    <a:pt x="736" y="139"/>
                  </a:lnTo>
                  <a:lnTo>
                    <a:pt x="761" y="139"/>
                  </a:lnTo>
                  <a:lnTo>
                    <a:pt x="809" y="139"/>
                  </a:lnTo>
                  <a:lnTo>
                    <a:pt x="972" y="139"/>
                  </a:lnTo>
                  <a:lnTo>
                    <a:pt x="1045" y="139"/>
                  </a:lnTo>
                  <a:lnTo>
                    <a:pt x="1078" y="139"/>
                  </a:lnTo>
                  <a:lnTo>
                    <a:pt x="1078" y="221"/>
                  </a:lnTo>
                  <a:lnTo>
                    <a:pt x="1189" y="221"/>
                  </a:lnTo>
                  <a:lnTo>
                    <a:pt x="1295" y="221"/>
                  </a:lnTo>
                  <a:lnTo>
                    <a:pt x="1329" y="221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Freeform 28">
              <a:extLst>
                <a:ext uri="{FF2B5EF4-FFF2-40B4-BE49-F238E27FC236}">
                  <a16:creationId xmlns:a16="http://schemas.microsoft.com/office/drawing/2014/main" id="{776AB3B4-9C9D-4F7B-A139-5AEFCC4D6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1146175"/>
              <a:ext cx="2109787" cy="603250"/>
            </a:xfrm>
            <a:custGeom>
              <a:avLst/>
              <a:gdLst>
                <a:gd name="T0" fmla="*/ 0 w 1329"/>
                <a:gd name="T1" fmla="*/ 0 h 380"/>
                <a:gd name="T2" fmla="*/ 106 w 1329"/>
                <a:gd name="T3" fmla="*/ 0 h 380"/>
                <a:gd name="T4" fmla="*/ 106 w 1329"/>
                <a:gd name="T5" fmla="*/ 43 h 380"/>
                <a:gd name="T6" fmla="*/ 226 w 1329"/>
                <a:gd name="T7" fmla="*/ 43 h 380"/>
                <a:gd name="T8" fmla="*/ 226 w 1329"/>
                <a:gd name="T9" fmla="*/ 86 h 380"/>
                <a:gd name="T10" fmla="*/ 318 w 1329"/>
                <a:gd name="T11" fmla="*/ 86 h 380"/>
                <a:gd name="T12" fmla="*/ 428 w 1329"/>
                <a:gd name="T13" fmla="*/ 86 h 380"/>
                <a:gd name="T14" fmla="*/ 428 w 1329"/>
                <a:gd name="T15" fmla="*/ 134 h 380"/>
                <a:gd name="T16" fmla="*/ 549 w 1329"/>
                <a:gd name="T17" fmla="*/ 134 h 380"/>
                <a:gd name="T18" fmla="*/ 549 w 1329"/>
                <a:gd name="T19" fmla="*/ 178 h 380"/>
                <a:gd name="T20" fmla="*/ 568 w 1329"/>
                <a:gd name="T21" fmla="*/ 178 h 380"/>
                <a:gd name="T22" fmla="*/ 568 w 1329"/>
                <a:gd name="T23" fmla="*/ 226 h 380"/>
                <a:gd name="T24" fmla="*/ 582 w 1329"/>
                <a:gd name="T25" fmla="*/ 226 h 380"/>
                <a:gd name="T26" fmla="*/ 582 w 1329"/>
                <a:gd name="T27" fmla="*/ 269 h 380"/>
                <a:gd name="T28" fmla="*/ 891 w 1329"/>
                <a:gd name="T29" fmla="*/ 269 h 380"/>
                <a:gd name="T30" fmla="*/ 972 w 1329"/>
                <a:gd name="T31" fmla="*/ 269 h 380"/>
                <a:gd name="T32" fmla="*/ 992 w 1329"/>
                <a:gd name="T33" fmla="*/ 269 h 380"/>
                <a:gd name="T34" fmla="*/ 992 w 1329"/>
                <a:gd name="T35" fmla="*/ 322 h 380"/>
                <a:gd name="T36" fmla="*/ 1001 w 1329"/>
                <a:gd name="T37" fmla="*/ 322 h 380"/>
                <a:gd name="T38" fmla="*/ 1001 w 1329"/>
                <a:gd name="T39" fmla="*/ 380 h 380"/>
                <a:gd name="T40" fmla="*/ 1329 w 1329"/>
                <a:gd name="T41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9" h="380">
                  <a:moveTo>
                    <a:pt x="0" y="0"/>
                  </a:moveTo>
                  <a:lnTo>
                    <a:pt x="106" y="0"/>
                  </a:lnTo>
                  <a:lnTo>
                    <a:pt x="106" y="43"/>
                  </a:lnTo>
                  <a:lnTo>
                    <a:pt x="226" y="43"/>
                  </a:lnTo>
                  <a:lnTo>
                    <a:pt x="226" y="86"/>
                  </a:lnTo>
                  <a:lnTo>
                    <a:pt x="318" y="86"/>
                  </a:lnTo>
                  <a:lnTo>
                    <a:pt x="428" y="86"/>
                  </a:lnTo>
                  <a:lnTo>
                    <a:pt x="428" y="134"/>
                  </a:lnTo>
                  <a:lnTo>
                    <a:pt x="549" y="134"/>
                  </a:lnTo>
                  <a:lnTo>
                    <a:pt x="549" y="178"/>
                  </a:lnTo>
                  <a:lnTo>
                    <a:pt x="568" y="178"/>
                  </a:lnTo>
                  <a:lnTo>
                    <a:pt x="568" y="226"/>
                  </a:lnTo>
                  <a:lnTo>
                    <a:pt x="582" y="226"/>
                  </a:lnTo>
                  <a:lnTo>
                    <a:pt x="582" y="269"/>
                  </a:lnTo>
                  <a:lnTo>
                    <a:pt x="891" y="269"/>
                  </a:lnTo>
                  <a:lnTo>
                    <a:pt x="972" y="269"/>
                  </a:lnTo>
                  <a:lnTo>
                    <a:pt x="992" y="269"/>
                  </a:lnTo>
                  <a:lnTo>
                    <a:pt x="992" y="322"/>
                  </a:lnTo>
                  <a:lnTo>
                    <a:pt x="1001" y="322"/>
                  </a:lnTo>
                  <a:lnTo>
                    <a:pt x="1001" y="380"/>
                  </a:lnTo>
                  <a:lnTo>
                    <a:pt x="1329" y="380"/>
                  </a:lnTo>
                </a:path>
              </a:pathLst>
            </a:custGeom>
            <a:noFill/>
            <a:ln w="19050">
              <a:solidFill>
                <a:srgbClr val="0000E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29">
              <a:extLst>
                <a:ext uri="{FF2B5EF4-FFF2-40B4-BE49-F238E27FC236}">
                  <a16:creationId xmlns:a16="http://schemas.microsoft.com/office/drawing/2014/main" id="{6CB5F10C-DF2A-42CD-B82E-2EB4A7084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1146175"/>
              <a:ext cx="2109787" cy="573088"/>
            </a:xfrm>
            <a:custGeom>
              <a:avLst/>
              <a:gdLst>
                <a:gd name="T0" fmla="*/ 0 w 1329"/>
                <a:gd name="T1" fmla="*/ 0 h 361"/>
                <a:gd name="T2" fmla="*/ 178 w 1329"/>
                <a:gd name="T3" fmla="*/ 0 h 361"/>
                <a:gd name="T4" fmla="*/ 265 w 1329"/>
                <a:gd name="T5" fmla="*/ 0 h 361"/>
                <a:gd name="T6" fmla="*/ 366 w 1329"/>
                <a:gd name="T7" fmla="*/ 0 h 361"/>
                <a:gd name="T8" fmla="*/ 433 w 1329"/>
                <a:gd name="T9" fmla="*/ 0 h 361"/>
                <a:gd name="T10" fmla="*/ 433 w 1329"/>
                <a:gd name="T11" fmla="*/ 48 h 361"/>
                <a:gd name="T12" fmla="*/ 525 w 1329"/>
                <a:gd name="T13" fmla="*/ 48 h 361"/>
                <a:gd name="T14" fmla="*/ 525 w 1329"/>
                <a:gd name="T15" fmla="*/ 96 h 361"/>
                <a:gd name="T16" fmla="*/ 568 w 1329"/>
                <a:gd name="T17" fmla="*/ 96 h 361"/>
                <a:gd name="T18" fmla="*/ 568 w 1329"/>
                <a:gd name="T19" fmla="*/ 144 h 361"/>
                <a:gd name="T20" fmla="*/ 741 w 1329"/>
                <a:gd name="T21" fmla="*/ 144 h 361"/>
                <a:gd name="T22" fmla="*/ 741 w 1329"/>
                <a:gd name="T23" fmla="*/ 192 h 361"/>
                <a:gd name="T24" fmla="*/ 789 w 1329"/>
                <a:gd name="T25" fmla="*/ 192 h 361"/>
                <a:gd name="T26" fmla="*/ 789 w 1329"/>
                <a:gd name="T27" fmla="*/ 240 h 361"/>
                <a:gd name="T28" fmla="*/ 828 w 1329"/>
                <a:gd name="T29" fmla="*/ 240 h 361"/>
                <a:gd name="T30" fmla="*/ 1078 w 1329"/>
                <a:gd name="T31" fmla="*/ 240 h 361"/>
                <a:gd name="T32" fmla="*/ 1078 w 1329"/>
                <a:gd name="T33" fmla="*/ 298 h 361"/>
                <a:gd name="T34" fmla="*/ 1131 w 1329"/>
                <a:gd name="T35" fmla="*/ 298 h 361"/>
                <a:gd name="T36" fmla="*/ 1247 w 1329"/>
                <a:gd name="T37" fmla="*/ 298 h 361"/>
                <a:gd name="T38" fmla="*/ 1247 w 1329"/>
                <a:gd name="T39" fmla="*/ 361 h 361"/>
                <a:gd name="T40" fmla="*/ 1329 w 1329"/>
                <a:gd name="T41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9" h="361">
                  <a:moveTo>
                    <a:pt x="0" y="0"/>
                  </a:moveTo>
                  <a:lnTo>
                    <a:pt x="178" y="0"/>
                  </a:lnTo>
                  <a:lnTo>
                    <a:pt x="265" y="0"/>
                  </a:lnTo>
                  <a:lnTo>
                    <a:pt x="366" y="0"/>
                  </a:lnTo>
                  <a:lnTo>
                    <a:pt x="433" y="0"/>
                  </a:lnTo>
                  <a:lnTo>
                    <a:pt x="433" y="48"/>
                  </a:lnTo>
                  <a:lnTo>
                    <a:pt x="525" y="48"/>
                  </a:lnTo>
                  <a:lnTo>
                    <a:pt x="525" y="96"/>
                  </a:lnTo>
                  <a:lnTo>
                    <a:pt x="568" y="96"/>
                  </a:lnTo>
                  <a:lnTo>
                    <a:pt x="568" y="144"/>
                  </a:lnTo>
                  <a:lnTo>
                    <a:pt x="741" y="144"/>
                  </a:lnTo>
                  <a:lnTo>
                    <a:pt x="741" y="192"/>
                  </a:lnTo>
                  <a:lnTo>
                    <a:pt x="789" y="192"/>
                  </a:lnTo>
                  <a:lnTo>
                    <a:pt x="789" y="240"/>
                  </a:lnTo>
                  <a:lnTo>
                    <a:pt x="828" y="240"/>
                  </a:lnTo>
                  <a:lnTo>
                    <a:pt x="1078" y="240"/>
                  </a:lnTo>
                  <a:lnTo>
                    <a:pt x="1078" y="298"/>
                  </a:lnTo>
                  <a:lnTo>
                    <a:pt x="1131" y="298"/>
                  </a:lnTo>
                  <a:lnTo>
                    <a:pt x="1247" y="298"/>
                  </a:lnTo>
                  <a:lnTo>
                    <a:pt x="1247" y="361"/>
                  </a:lnTo>
                  <a:lnTo>
                    <a:pt x="1329" y="361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Line 30">
              <a:extLst>
                <a:ext uri="{FF2B5EF4-FFF2-40B4-BE49-F238E27FC236}">
                  <a16:creationId xmlns:a16="http://schemas.microsoft.com/office/drawing/2014/main" id="{53FD62F3-195E-4222-A87D-34782D7824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9238" y="1146175"/>
              <a:ext cx="0" cy="13763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Line 31">
              <a:extLst>
                <a:ext uri="{FF2B5EF4-FFF2-40B4-BE49-F238E27FC236}">
                  <a16:creationId xmlns:a16="http://schemas.microsoft.com/office/drawing/2014/main" id="{47A831AB-58AB-4F35-856B-8252F9FBC9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99238" y="2522538"/>
              <a:ext cx="210978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Line 32">
              <a:extLst>
                <a:ext uri="{FF2B5EF4-FFF2-40B4-BE49-F238E27FC236}">
                  <a16:creationId xmlns:a16="http://schemas.microsoft.com/office/drawing/2014/main" id="{161C1317-033E-4947-AA3A-9ABC2B0042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9238" y="2522538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33">
              <a:extLst>
                <a:ext uri="{FF2B5EF4-FFF2-40B4-BE49-F238E27FC236}">
                  <a16:creationId xmlns:a16="http://schemas.microsoft.com/office/drawing/2014/main" id="{2DD3B589-4105-4D9B-806A-1F8594514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488" y="2574925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Line 34">
              <a:extLst>
                <a:ext uri="{FF2B5EF4-FFF2-40B4-BE49-F238E27FC236}">
                  <a16:creationId xmlns:a16="http://schemas.microsoft.com/office/drawing/2014/main" id="{52DD4837-2015-479C-A0EA-CDEAC8E57B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3550" y="2522538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Line 35">
              <a:extLst>
                <a:ext uri="{FF2B5EF4-FFF2-40B4-BE49-F238E27FC236}">
                  <a16:creationId xmlns:a16="http://schemas.microsoft.com/office/drawing/2014/main" id="{3326F02B-7609-4667-ABE3-28077FC5B8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9925" y="2522538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36">
              <a:extLst>
                <a:ext uri="{FF2B5EF4-FFF2-40B4-BE49-F238E27FC236}">
                  <a16:creationId xmlns:a16="http://schemas.microsoft.com/office/drawing/2014/main" id="{9F57D0B3-D324-48F5-8F5E-E50FB9266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8175" y="2574925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Line 37">
              <a:extLst>
                <a:ext uri="{FF2B5EF4-FFF2-40B4-BE49-F238E27FC236}">
                  <a16:creationId xmlns:a16="http://schemas.microsoft.com/office/drawing/2014/main" id="{A7DEBADB-072E-46AA-94F6-02CE34A2B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2650" y="2522538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Line 38">
              <a:extLst>
                <a:ext uri="{FF2B5EF4-FFF2-40B4-BE49-F238E27FC236}">
                  <a16:creationId xmlns:a16="http://schemas.microsoft.com/office/drawing/2014/main" id="{DC8B706C-A340-48CC-A96F-B6212838EC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9025" y="2522538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39">
              <a:extLst>
                <a:ext uri="{FF2B5EF4-FFF2-40B4-BE49-F238E27FC236}">
                  <a16:creationId xmlns:a16="http://schemas.microsoft.com/office/drawing/2014/main" id="{13DE3D01-93EB-41DA-987D-1B4C58EC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8863" y="2574925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Line 40">
              <a:extLst>
                <a:ext uri="{FF2B5EF4-FFF2-40B4-BE49-F238E27FC236}">
                  <a16:creationId xmlns:a16="http://schemas.microsoft.com/office/drawing/2014/main" id="{E89054CA-6ACF-4E57-A7F3-CB0A93EFDA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3338" y="2522538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Line 41">
              <a:extLst>
                <a:ext uri="{FF2B5EF4-FFF2-40B4-BE49-F238E27FC236}">
                  <a16:creationId xmlns:a16="http://schemas.microsoft.com/office/drawing/2014/main" id="{D713D0EF-18C7-4423-B602-5434EC0210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7650" y="2522538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Rectangle 42">
              <a:extLst>
                <a:ext uri="{FF2B5EF4-FFF2-40B4-BE49-F238E27FC236}">
                  <a16:creationId xmlns:a16="http://schemas.microsoft.com/office/drawing/2014/main" id="{21D59F98-54EA-4971-8A30-931A1C91E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7488" y="2574925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Line 43">
              <a:extLst>
                <a:ext uri="{FF2B5EF4-FFF2-40B4-BE49-F238E27FC236}">
                  <a16:creationId xmlns:a16="http://schemas.microsoft.com/office/drawing/2014/main" id="{8F9680A1-D6E2-4C32-8EDD-4DD0C7D41F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025" y="2522538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Line 44">
              <a:extLst>
                <a:ext uri="{FF2B5EF4-FFF2-40B4-BE49-F238E27FC236}">
                  <a16:creationId xmlns:a16="http://schemas.microsoft.com/office/drawing/2014/main" id="{7CAA403C-E9C6-4000-A2BA-9516AE1B13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8338" y="2522538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Rectangle 45">
              <a:extLst>
                <a:ext uri="{FF2B5EF4-FFF2-40B4-BE49-F238E27FC236}">
                  <a16:creationId xmlns:a16="http://schemas.microsoft.com/office/drawing/2014/main" id="{508CB503-51AE-4340-8F58-D10389137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2574925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Line 46">
              <a:extLst>
                <a:ext uri="{FF2B5EF4-FFF2-40B4-BE49-F238E27FC236}">
                  <a16:creationId xmlns:a16="http://schemas.microsoft.com/office/drawing/2014/main" id="{5E4FD439-82A2-42A5-A2FF-1B9905CF7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94713" y="2522538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Line 47">
              <a:extLst>
                <a:ext uri="{FF2B5EF4-FFF2-40B4-BE49-F238E27FC236}">
                  <a16:creationId xmlns:a16="http://schemas.microsoft.com/office/drawing/2014/main" id="{5E55D823-CFDD-4B85-8FE7-81E5C233E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09025" y="2522538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Rectangle 48">
              <a:extLst>
                <a:ext uri="{FF2B5EF4-FFF2-40B4-BE49-F238E27FC236}">
                  <a16:creationId xmlns:a16="http://schemas.microsoft.com/office/drawing/2014/main" id="{2474AF58-908F-4EFE-B266-57C74FDBA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8863" y="2574925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3" name="Text Box 94">
              <a:extLst>
                <a:ext uri="{FF2B5EF4-FFF2-40B4-BE49-F238E27FC236}">
                  <a16:creationId xmlns:a16="http://schemas.microsoft.com/office/drawing/2014/main" id="{679B8026-CE3A-471A-B591-F674F01AF7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6029365" y="1144553"/>
              <a:ext cx="369332" cy="1376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265113" algn="l"/>
                </a:tabLst>
                <a:defRPr/>
              </a:pPr>
              <a:r>
                <a:rPr lang="en-US" altLang="ja-JP" sz="12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Survival probability</a:t>
              </a:r>
              <a:endParaRPr kumimoji="0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555" name="テキスト ボックス 554">
              <a:extLst>
                <a:ext uri="{FF2B5EF4-FFF2-40B4-BE49-F238E27FC236}">
                  <a16:creationId xmlns:a16="http://schemas.microsoft.com/office/drawing/2014/main" id="{2B821311-E620-44A3-A78C-B7C3A988810C}"/>
                </a:ext>
              </a:extLst>
            </p:cNvPr>
            <p:cNvSpPr txBox="1"/>
            <p:nvPr/>
          </p:nvSpPr>
          <p:spPr>
            <a:xfrm>
              <a:off x="6687183" y="2665390"/>
              <a:ext cx="1932309" cy="278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Overall survival (years)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58" name="グループ化 557">
            <a:extLst>
              <a:ext uri="{FF2B5EF4-FFF2-40B4-BE49-F238E27FC236}">
                <a16:creationId xmlns:a16="http://schemas.microsoft.com/office/drawing/2014/main" id="{6B4E8059-0FFA-49D2-888A-ED214D775929}"/>
              </a:ext>
            </a:extLst>
          </p:cNvPr>
          <p:cNvGrpSpPr/>
          <p:nvPr/>
        </p:nvGrpSpPr>
        <p:grpSpPr>
          <a:xfrm>
            <a:off x="7809836" y="1899713"/>
            <a:ext cx="833184" cy="646331"/>
            <a:chOff x="3402386" y="1005282"/>
            <a:chExt cx="833184" cy="646331"/>
          </a:xfrm>
        </p:grpSpPr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FAF89BBE-DDA9-4B0C-9B1B-BF4A298A12F5}"/>
                </a:ext>
              </a:extLst>
            </p:cNvPr>
            <p:cNvCxnSpPr>
              <a:cxnSpLocks/>
            </p:cNvCxnSpPr>
            <p:nvPr/>
          </p:nvCxnSpPr>
          <p:spPr>
            <a:xfrm>
              <a:off x="3402386" y="1134374"/>
              <a:ext cx="21193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C9D71407-890E-4D86-B5B3-9D56F89F6F97}"/>
                </a:ext>
              </a:extLst>
            </p:cNvPr>
            <p:cNvCxnSpPr>
              <a:cxnSpLocks/>
            </p:cNvCxnSpPr>
            <p:nvPr/>
          </p:nvCxnSpPr>
          <p:spPr>
            <a:xfrm>
              <a:off x="3402386" y="1324874"/>
              <a:ext cx="21193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FF162466-280E-43EB-9D42-746DE5DCB759}"/>
                </a:ext>
              </a:extLst>
            </p:cNvPr>
            <p:cNvCxnSpPr>
              <a:cxnSpLocks/>
            </p:cNvCxnSpPr>
            <p:nvPr/>
          </p:nvCxnSpPr>
          <p:spPr>
            <a:xfrm>
              <a:off x="3402386" y="1515374"/>
              <a:ext cx="211931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2" name="テキスト ボックス 561">
              <a:extLst>
                <a:ext uri="{FF2B5EF4-FFF2-40B4-BE49-F238E27FC236}">
                  <a16:creationId xmlns:a16="http://schemas.microsoft.com/office/drawing/2014/main" id="{6230778D-61A4-43FA-A1C2-7550EB2CE491}"/>
                </a:ext>
              </a:extLst>
            </p:cNvPr>
            <p:cNvSpPr txBox="1"/>
            <p:nvPr/>
          </p:nvSpPr>
          <p:spPr>
            <a:xfrm>
              <a:off x="3579974" y="1005282"/>
              <a:ext cx="6555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</a:t>
              </a:r>
            </a:p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Middle</a:t>
              </a:r>
            </a:p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63" name="テキスト ボックス 562">
            <a:extLst>
              <a:ext uri="{FF2B5EF4-FFF2-40B4-BE49-F238E27FC236}">
                <a16:creationId xmlns:a16="http://schemas.microsoft.com/office/drawing/2014/main" id="{71012557-C005-46F1-B3E8-F07002A253BE}"/>
              </a:ext>
            </a:extLst>
          </p:cNvPr>
          <p:cNvSpPr txBox="1"/>
          <p:nvPr/>
        </p:nvSpPr>
        <p:spPr>
          <a:xfrm>
            <a:off x="6194625" y="2200119"/>
            <a:ext cx="1596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Log-rank test for trend</a:t>
            </a:r>
          </a:p>
          <a:p>
            <a:pPr algn="ctr"/>
            <a:r>
              <a:rPr kumimoji="1" lang="en-US" altLang="ja-JP" sz="1200" i="1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P </a:t>
            </a:r>
            <a:r>
              <a:rPr kumimoji="1" lang="en-US" altLang="ja-JP" sz="12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= 0</a:t>
            </a:r>
            <a:r>
              <a:rPr lang="en-US" altLang="ja-JP" sz="12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.69</a:t>
            </a:r>
            <a:endParaRPr kumimoji="1" lang="en-US" altLang="ja-JP" sz="1200" dirty="0">
              <a:latin typeface="Times New Roman" panose="02020603050405020304" pitchFamily="18" charset="0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13195DED-D45A-4A58-ADFA-BE61AFFF3901}"/>
              </a:ext>
            </a:extLst>
          </p:cNvPr>
          <p:cNvGrpSpPr/>
          <p:nvPr/>
        </p:nvGrpSpPr>
        <p:grpSpPr>
          <a:xfrm>
            <a:off x="5667663" y="3341871"/>
            <a:ext cx="2776188" cy="1884753"/>
            <a:chOff x="6032472" y="4525344"/>
            <a:chExt cx="2776188" cy="1884753"/>
          </a:xfrm>
        </p:grpSpPr>
        <p:sp>
          <p:nvSpPr>
            <p:cNvPr id="140" name="Line 55">
              <a:extLst>
                <a:ext uri="{FF2B5EF4-FFF2-40B4-BE49-F238E27FC236}">
                  <a16:creationId xmlns:a16="http://schemas.microsoft.com/office/drawing/2014/main" id="{DCD7302E-6864-42A2-A4C0-8761A92F2B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5988051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Rectangle 56">
              <a:extLst>
                <a:ext uri="{FF2B5EF4-FFF2-40B4-BE49-F238E27FC236}">
                  <a16:creationId xmlns:a16="http://schemas.microsoft.com/office/drawing/2014/main" id="{186388FE-C11D-4AA8-90AE-813EC6F82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5918201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Line 57">
              <a:extLst>
                <a:ext uri="{FF2B5EF4-FFF2-40B4-BE49-F238E27FC236}">
                  <a16:creationId xmlns:a16="http://schemas.microsoft.com/office/drawing/2014/main" id="{CE44DA3F-52B4-44E9-AB37-78F2AAE42B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5849938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Line 58">
              <a:extLst>
                <a:ext uri="{FF2B5EF4-FFF2-40B4-BE49-F238E27FC236}">
                  <a16:creationId xmlns:a16="http://schemas.microsoft.com/office/drawing/2014/main" id="{126FFD2F-2940-442F-845C-9EB15A30F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5711826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Rectangle 59">
              <a:extLst>
                <a:ext uri="{FF2B5EF4-FFF2-40B4-BE49-F238E27FC236}">
                  <a16:creationId xmlns:a16="http://schemas.microsoft.com/office/drawing/2014/main" id="{1AAA7B9A-24B4-4AF1-99E0-3BC836DE9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5643563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Line 60">
              <a:extLst>
                <a:ext uri="{FF2B5EF4-FFF2-40B4-BE49-F238E27FC236}">
                  <a16:creationId xmlns:a16="http://schemas.microsoft.com/office/drawing/2014/main" id="{F123C954-E43D-46FD-8512-52924ACE61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5575301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Line 61">
              <a:extLst>
                <a:ext uri="{FF2B5EF4-FFF2-40B4-BE49-F238E27FC236}">
                  <a16:creationId xmlns:a16="http://schemas.microsoft.com/office/drawing/2014/main" id="{01B3C79C-0355-4B29-BBB7-DD76FC37B6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5437188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Rectangle 62">
              <a:extLst>
                <a:ext uri="{FF2B5EF4-FFF2-40B4-BE49-F238E27FC236}">
                  <a16:creationId xmlns:a16="http://schemas.microsoft.com/office/drawing/2014/main" id="{C686F3FB-7122-4AC8-A1ED-2944DE44C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5367338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Line 63">
              <a:extLst>
                <a:ext uri="{FF2B5EF4-FFF2-40B4-BE49-F238E27FC236}">
                  <a16:creationId xmlns:a16="http://schemas.microsoft.com/office/drawing/2014/main" id="{B349790D-B8BD-4FA3-88F3-DC61D75CE9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5299076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Line 64">
              <a:extLst>
                <a:ext uri="{FF2B5EF4-FFF2-40B4-BE49-F238E27FC236}">
                  <a16:creationId xmlns:a16="http://schemas.microsoft.com/office/drawing/2014/main" id="{1E0D38CB-3F37-46BF-9712-D700B261FF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5162551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Rectangle 65">
              <a:extLst>
                <a:ext uri="{FF2B5EF4-FFF2-40B4-BE49-F238E27FC236}">
                  <a16:creationId xmlns:a16="http://schemas.microsoft.com/office/drawing/2014/main" id="{A16FEF78-D603-4F61-8608-12F66BCBD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5092701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Line 66">
              <a:extLst>
                <a:ext uri="{FF2B5EF4-FFF2-40B4-BE49-F238E27FC236}">
                  <a16:creationId xmlns:a16="http://schemas.microsoft.com/office/drawing/2014/main" id="{F1ED733D-8E19-4080-B4AA-5909A678EF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5024438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Line 67">
              <a:extLst>
                <a:ext uri="{FF2B5EF4-FFF2-40B4-BE49-F238E27FC236}">
                  <a16:creationId xmlns:a16="http://schemas.microsoft.com/office/drawing/2014/main" id="{475E1523-DA90-4768-9151-F97761A113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4886326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Rectangle 68">
              <a:extLst>
                <a:ext uri="{FF2B5EF4-FFF2-40B4-BE49-F238E27FC236}">
                  <a16:creationId xmlns:a16="http://schemas.microsoft.com/office/drawing/2014/main" id="{776EB821-2F48-4E22-8B6A-12E8F01DA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4816476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Line 69">
              <a:extLst>
                <a:ext uri="{FF2B5EF4-FFF2-40B4-BE49-F238E27FC236}">
                  <a16:creationId xmlns:a16="http://schemas.microsoft.com/office/drawing/2014/main" id="{019AE9FC-E599-4CAD-87C2-B8335B7825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5425" y="4748213"/>
              <a:ext cx="2381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Line 70">
              <a:extLst>
                <a:ext uri="{FF2B5EF4-FFF2-40B4-BE49-F238E27FC236}">
                  <a16:creationId xmlns:a16="http://schemas.microsoft.com/office/drawing/2014/main" id="{BB096BB5-216C-489F-BF08-09C811E19A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53200" y="4611688"/>
              <a:ext cx="460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Rectangle 71">
              <a:extLst>
                <a:ext uri="{FF2B5EF4-FFF2-40B4-BE49-F238E27FC236}">
                  <a16:creationId xmlns:a16="http://schemas.microsoft.com/office/drawing/2014/main" id="{258591E7-C5E4-4EB3-84BB-472068998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4541838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Freeform 76">
              <a:extLst>
                <a:ext uri="{FF2B5EF4-FFF2-40B4-BE49-F238E27FC236}">
                  <a16:creationId xmlns:a16="http://schemas.microsoft.com/office/drawing/2014/main" id="{CAB80745-E8ED-45E5-8E68-3EDF387E1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4611688"/>
              <a:ext cx="2109787" cy="939800"/>
            </a:xfrm>
            <a:custGeom>
              <a:avLst/>
              <a:gdLst>
                <a:gd name="T0" fmla="*/ 0 w 1329"/>
                <a:gd name="T1" fmla="*/ 0 h 592"/>
                <a:gd name="T2" fmla="*/ 19 w 1329"/>
                <a:gd name="T3" fmla="*/ 0 h 592"/>
                <a:gd name="T4" fmla="*/ 19 w 1329"/>
                <a:gd name="T5" fmla="*/ 43 h 592"/>
                <a:gd name="T6" fmla="*/ 62 w 1329"/>
                <a:gd name="T7" fmla="*/ 43 h 592"/>
                <a:gd name="T8" fmla="*/ 62 w 1329"/>
                <a:gd name="T9" fmla="*/ 86 h 592"/>
                <a:gd name="T10" fmla="*/ 72 w 1329"/>
                <a:gd name="T11" fmla="*/ 86 h 592"/>
                <a:gd name="T12" fmla="*/ 72 w 1329"/>
                <a:gd name="T13" fmla="*/ 130 h 592"/>
                <a:gd name="T14" fmla="*/ 82 w 1329"/>
                <a:gd name="T15" fmla="*/ 130 h 592"/>
                <a:gd name="T16" fmla="*/ 82 w 1329"/>
                <a:gd name="T17" fmla="*/ 173 h 592"/>
                <a:gd name="T18" fmla="*/ 115 w 1329"/>
                <a:gd name="T19" fmla="*/ 173 h 592"/>
                <a:gd name="T20" fmla="*/ 115 w 1329"/>
                <a:gd name="T21" fmla="*/ 216 h 592"/>
                <a:gd name="T22" fmla="*/ 130 w 1329"/>
                <a:gd name="T23" fmla="*/ 216 h 592"/>
                <a:gd name="T24" fmla="*/ 144 w 1329"/>
                <a:gd name="T25" fmla="*/ 216 h 592"/>
                <a:gd name="T26" fmla="*/ 154 w 1329"/>
                <a:gd name="T27" fmla="*/ 216 h 592"/>
                <a:gd name="T28" fmla="*/ 154 w 1329"/>
                <a:gd name="T29" fmla="*/ 265 h 592"/>
                <a:gd name="T30" fmla="*/ 221 w 1329"/>
                <a:gd name="T31" fmla="*/ 265 h 592"/>
                <a:gd name="T32" fmla="*/ 221 w 1329"/>
                <a:gd name="T33" fmla="*/ 318 h 592"/>
                <a:gd name="T34" fmla="*/ 298 w 1329"/>
                <a:gd name="T35" fmla="*/ 318 h 592"/>
                <a:gd name="T36" fmla="*/ 298 w 1329"/>
                <a:gd name="T37" fmla="*/ 366 h 592"/>
                <a:gd name="T38" fmla="*/ 684 w 1329"/>
                <a:gd name="T39" fmla="*/ 366 h 592"/>
                <a:gd name="T40" fmla="*/ 684 w 1329"/>
                <a:gd name="T41" fmla="*/ 467 h 592"/>
                <a:gd name="T42" fmla="*/ 736 w 1329"/>
                <a:gd name="T43" fmla="*/ 467 h 592"/>
                <a:gd name="T44" fmla="*/ 934 w 1329"/>
                <a:gd name="T45" fmla="*/ 467 h 592"/>
                <a:gd name="T46" fmla="*/ 934 w 1329"/>
                <a:gd name="T47" fmla="*/ 525 h 592"/>
                <a:gd name="T48" fmla="*/ 1189 w 1329"/>
                <a:gd name="T49" fmla="*/ 525 h 592"/>
                <a:gd name="T50" fmla="*/ 1257 w 1329"/>
                <a:gd name="T51" fmla="*/ 525 h 592"/>
                <a:gd name="T52" fmla="*/ 1257 w 1329"/>
                <a:gd name="T53" fmla="*/ 592 h 592"/>
                <a:gd name="T54" fmla="*/ 1295 w 1329"/>
                <a:gd name="T55" fmla="*/ 592 h 592"/>
                <a:gd name="T56" fmla="*/ 1329 w 1329"/>
                <a:gd name="T57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29" h="592">
                  <a:moveTo>
                    <a:pt x="0" y="0"/>
                  </a:moveTo>
                  <a:lnTo>
                    <a:pt x="19" y="0"/>
                  </a:lnTo>
                  <a:lnTo>
                    <a:pt x="19" y="43"/>
                  </a:lnTo>
                  <a:lnTo>
                    <a:pt x="62" y="43"/>
                  </a:lnTo>
                  <a:lnTo>
                    <a:pt x="62" y="86"/>
                  </a:lnTo>
                  <a:lnTo>
                    <a:pt x="72" y="86"/>
                  </a:lnTo>
                  <a:lnTo>
                    <a:pt x="72" y="130"/>
                  </a:lnTo>
                  <a:lnTo>
                    <a:pt x="82" y="130"/>
                  </a:lnTo>
                  <a:lnTo>
                    <a:pt x="82" y="173"/>
                  </a:lnTo>
                  <a:lnTo>
                    <a:pt x="115" y="173"/>
                  </a:lnTo>
                  <a:lnTo>
                    <a:pt x="115" y="216"/>
                  </a:lnTo>
                  <a:lnTo>
                    <a:pt x="130" y="216"/>
                  </a:lnTo>
                  <a:lnTo>
                    <a:pt x="144" y="216"/>
                  </a:lnTo>
                  <a:lnTo>
                    <a:pt x="154" y="216"/>
                  </a:lnTo>
                  <a:lnTo>
                    <a:pt x="154" y="265"/>
                  </a:lnTo>
                  <a:lnTo>
                    <a:pt x="221" y="265"/>
                  </a:lnTo>
                  <a:lnTo>
                    <a:pt x="221" y="318"/>
                  </a:lnTo>
                  <a:lnTo>
                    <a:pt x="298" y="318"/>
                  </a:lnTo>
                  <a:lnTo>
                    <a:pt x="298" y="366"/>
                  </a:lnTo>
                  <a:lnTo>
                    <a:pt x="684" y="366"/>
                  </a:lnTo>
                  <a:lnTo>
                    <a:pt x="684" y="467"/>
                  </a:lnTo>
                  <a:lnTo>
                    <a:pt x="736" y="467"/>
                  </a:lnTo>
                  <a:lnTo>
                    <a:pt x="934" y="467"/>
                  </a:lnTo>
                  <a:lnTo>
                    <a:pt x="934" y="525"/>
                  </a:lnTo>
                  <a:lnTo>
                    <a:pt x="1189" y="525"/>
                  </a:lnTo>
                  <a:lnTo>
                    <a:pt x="1257" y="525"/>
                  </a:lnTo>
                  <a:lnTo>
                    <a:pt x="1257" y="592"/>
                  </a:lnTo>
                  <a:lnTo>
                    <a:pt x="1295" y="592"/>
                  </a:lnTo>
                  <a:lnTo>
                    <a:pt x="1329" y="59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Freeform 77">
              <a:extLst>
                <a:ext uri="{FF2B5EF4-FFF2-40B4-BE49-F238E27FC236}">
                  <a16:creationId xmlns:a16="http://schemas.microsoft.com/office/drawing/2014/main" id="{2989D972-3C2C-46CB-8D12-1923BC8FC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4611688"/>
              <a:ext cx="2109787" cy="1016000"/>
            </a:xfrm>
            <a:custGeom>
              <a:avLst/>
              <a:gdLst>
                <a:gd name="T0" fmla="*/ 0 w 1329"/>
                <a:gd name="T1" fmla="*/ 0 h 640"/>
                <a:gd name="T2" fmla="*/ 33 w 1329"/>
                <a:gd name="T3" fmla="*/ 0 h 640"/>
                <a:gd name="T4" fmla="*/ 33 w 1329"/>
                <a:gd name="T5" fmla="*/ 43 h 640"/>
                <a:gd name="T6" fmla="*/ 43 w 1329"/>
                <a:gd name="T7" fmla="*/ 43 h 640"/>
                <a:gd name="T8" fmla="*/ 43 w 1329"/>
                <a:gd name="T9" fmla="*/ 86 h 640"/>
                <a:gd name="T10" fmla="*/ 67 w 1329"/>
                <a:gd name="T11" fmla="*/ 86 h 640"/>
                <a:gd name="T12" fmla="*/ 67 w 1329"/>
                <a:gd name="T13" fmla="*/ 130 h 640"/>
                <a:gd name="T14" fmla="*/ 67 w 1329"/>
                <a:gd name="T15" fmla="*/ 173 h 640"/>
                <a:gd name="T16" fmla="*/ 82 w 1329"/>
                <a:gd name="T17" fmla="*/ 173 h 640"/>
                <a:gd name="T18" fmla="*/ 82 w 1329"/>
                <a:gd name="T19" fmla="*/ 216 h 640"/>
                <a:gd name="T20" fmla="*/ 86 w 1329"/>
                <a:gd name="T21" fmla="*/ 216 h 640"/>
                <a:gd name="T22" fmla="*/ 86 w 1329"/>
                <a:gd name="T23" fmla="*/ 260 h 640"/>
                <a:gd name="T24" fmla="*/ 110 w 1329"/>
                <a:gd name="T25" fmla="*/ 260 h 640"/>
                <a:gd name="T26" fmla="*/ 110 w 1329"/>
                <a:gd name="T27" fmla="*/ 303 h 640"/>
                <a:gd name="T28" fmla="*/ 192 w 1329"/>
                <a:gd name="T29" fmla="*/ 303 h 640"/>
                <a:gd name="T30" fmla="*/ 192 w 1329"/>
                <a:gd name="T31" fmla="*/ 347 h 640"/>
                <a:gd name="T32" fmla="*/ 231 w 1329"/>
                <a:gd name="T33" fmla="*/ 347 h 640"/>
                <a:gd name="T34" fmla="*/ 231 w 1329"/>
                <a:gd name="T35" fmla="*/ 390 h 640"/>
                <a:gd name="T36" fmla="*/ 255 w 1329"/>
                <a:gd name="T37" fmla="*/ 390 h 640"/>
                <a:gd name="T38" fmla="*/ 255 w 1329"/>
                <a:gd name="T39" fmla="*/ 433 h 640"/>
                <a:gd name="T40" fmla="*/ 318 w 1329"/>
                <a:gd name="T41" fmla="*/ 433 h 640"/>
                <a:gd name="T42" fmla="*/ 433 w 1329"/>
                <a:gd name="T43" fmla="*/ 433 h 640"/>
                <a:gd name="T44" fmla="*/ 433 w 1329"/>
                <a:gd name="T45" fmla="*/ 481 h 640"/>
                <a:gd name="T46" fmla="*/ 578 w 1329"/>
                <a:gd name="T47" fmla="*/ 481 h 640"/>
                <a:gd name="T48" fmla="*/ 578 w 1329"/>
                <a:gd name="T49" fmla="*/ 530 h 640"/>
                <a:gd name="T50" fmla="*/ 972 w 1329"/>
                <a:gd name="T51" fmla="*/ 530 h 640"/>
                <a:gd name="T52" fmla="*/ 1030 w 1329"/>
                <a:gd name="T53" fmla="*/ 530 h 640"/>
                <a:gd name="T54" fmla="*/ 1030 w 1329"/>
                <a:gd name="T55" fmla="*/ 587 h 640"/>
                <a:gd name="T56" fmla="*/ 1237 w 1329"/>
                <a:gd name="T57" fmla="*/ 587 h 640"/>
                <a:gd name="T58" fmla="*/ 1237 w 1329"/>
                <a:gd name="T59" fmla="*/ 640 h 640"/>
                <a:gd name="T60" fmla="*/ 1329 w 1329"/>
                <a:gd name="T61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29" h="640">
                  <a:moveTo>
                    <a:pt x="0" y="0"/>
                  </a:moveTo>
                  <a:lnTo>
                    <a:pt x="33" y="0"/>
                  </a:lnTo>
                  <a:lnTo>
                    <a:pt x="33" y="43"/>
                  </a:lnTo>
                  <a:lnTo>
                    <a:pt x="43" y="43"/>
                  </a:lnTo>
                  <a:lnTo>
                    <a:pt x="43" y="86"/>
                  </a:lnTo>
                  <a:lnTo>
                    <a:pt x="67" y="86"/>
                  </a:lnTo>
                  <a:lnTo>
                    <a:pt x="67" y="130"/>
                  </a:lnTo>
                  <a:lnTo>
                    <a:pt x="67" y="173"/>
                  </a:lnTo>
                  <a:lnTo>
                    <a:pt x="82" y="173"/>
                  </a:lnTo>
                  <a:lnTo>
                    <a:pt x="82" y="216"/>
                  </a:lnTo>
                  <a:lnTo>
                    <a:pt x="86" y="216"/>
                  </a:lnTo>
                  <a:lnTo>
                    <a:pt x="86" y="260"/>
                  </a:lnTo>
                  <a:lnTo>
                    <a:pt x="110" y="260"/>
                  </a:lnTo>
                  <a:lnTo>
                    <a:pt x="110" y="303"/>
                  </a:lnTo>
                  <a:lnTo>
                    <a:pt x="192" y="303"/>
                  </a:lnTo>
                  <a:lnTo>
                    <a:pt x="192" y="347"/>
                  </a:lnTo>
                  <a:lnTo>
                    <a:pt x="231" y="347"/>
                  </a:lnTo>
                  <a:lnTo>
                    <a:pt x="231" y="390"/>
                  </a:lnTo>
                  <a:lnTo>
                    <a:pt x="255" y="390"/>
                  </a:lnTo>
                  <a:lnTo>
                    <a:pt x="255" y="433"/>
                  </a:lnTo>
                  <a:lnTo>
                    <a:pt x="318" y="433"/>
                  </a:lnTo>
                  <a:lnTo>
                    <a:pt x="433" y="433"/>
                  </a:lnTo>
                  <a:lnTo>
                    <a:pt x="433" y="481"/>
                  </a:lnTo>
                  <a:lnTo>
                    <a:pt x="578" y="481"/>
                  </a:lnTo>
                  <a:lnTo>
                    <a:pt x="578" y="530"/>
                  </a:lnTo>
                  <a:lnTo>
                    <a:pt x="972" y="530"/>
                  </a:lnTo>
                  <a:lnTo>
                    <a:pt x="1030" y="530"/>
                  </a:lnTo>
                  <a:lnTo>
                    <a:pt x="1030" y="587"/>
                  </a:lnTo>
                  <a:lnTo>
                    <a:pt x="1237" y="587"/>
                  </a:lnTo>
                  <a:lnTo>
                    <a:pt x="1237" y="640"/>
                  </a:lnTo>
                  <a:lnTo>
                    <a:pt x="1329" y="640"/>
                  </a:lnTo>
                </a:path>
              </a:pathLst>
            </a:custGeom>
            <a:noFill/>
            <a:ln w="19050">
              <a:solidFill>
                <a:srgbClr val="0000E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Freeform 78">
              <a:extLst>
                <a:ext uri="{FF2B5EF4-FFF2-40B4-BE49-F238E27FC236}">
                  <a16:creationId xmlns:a16="http://schemas.microsoft.com/office/drawing/2014/main" id="{B346F7C5-AB1A-4AF7-8CDC-19C06D54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4611688"/>
              <a:ext cx="2109787" cy="939800"/>
            </a:xfrm>
            <a:custGeom>
              <a:avLst/>
              <a:gdLst>
                <a:gd name="T0" fmla="*/ 0 w 1329"/>
                <a:gd name="T1" fmla="*/ 0 h 592"/>
                <a:gd name="T2" fmla="*/ 43 w 1329"/>
                <a:gd name="T3" fmla="*/ 0 h 592"/>
                <a:gd name="T4" fmla="*/ 43 w 1329"/>
                <a:gd name="T5" fmla="*/ 43 h 592"/>
                <a:gd name="T6" fmla="*/ 62 w 1329"/>
                <a:gd name="T7" fmla="*/ 43 h 592"/>
                <a:gd name="T8" fmla="*/ 62 w 1329"/>
                <a:gd name="T9" fmla="*/ 81 h 592"/>
                <a:gd name="T10" fmla="*/ 67 w 1329"/>
                <a:gd name="T11" fmla="*/ 81 h 592"/>
                <a:gd name="T12" fmla="*/ 67 w 1329"/>
                <a:gd name="T13" fmla="*/ 125 h 592"/>
                <a:gd name="T14" fmla="*/ 67 w 1329"/>
                <a:gd name="T15" fmla="*/ 163 h 592"/>
                <a:gd name="T16" fmla="*/ 77 w 1329"/>
                <a:gd name="T17" fmla="*/ 163 h 592"/>
                <a:gd name="T18" fmla="*/ 77 w 1329"/>
                <a:gd name="T19" fmla="*/ 207 h 592"/>
                <a:gd name="T20" fmla="*/ 110 w 1329"/>
                <a:gd name="T21" fmla="*/ 207 h 592"/>
                <a:gd name="T22" fmla="*/ 110 w 1329"/>
                <a:gd name="T23" fmla="*/ 245 h 592"/>
                <a:gd name="T24" fmla="*/ 139 w 1329"/>
                <a:gd name="T25" fmla="*/ 245 h 592"/>
                <a:gd name="T26" fmla="*/ 139 w 1329"/>
                <a:gd name="T27" fmla="*/ 289 h 592"/>
                <a:gd name="T28" fmla="*/ 154 w 1329"/>
                <a:gd name="T29" fmla="*/ 289 h 592"/>
                <a:gd name="T30" fmla="*/ 154 w 1329"/>
                <a:gd name="T31" fmla="*/ 332 h 592"/>
                <a:gd name="T32" fmla="*/ 202 w 1329"/>
                <a:gd name="T33" fmla="*/ 332 h 592"/>
                <a:gd name="T34" fmla="*/ 202 w 1329"/>
                <a:gd name="T35" fmla="*/ 371 h 592"/>
                <a:gd name="T36" fmla="*/ 216 w 1329"/>
                <a:gd name="T37" fmla="*/ 371 h 592"/>
                <a:gd name="T38" fmla="*/ 216 w 1329"/>
                <a:gd name="T39" fmla="*/ 414 h 592"/>
                <a:gd name="T40" fmla="*/ 265 w 1329"/>
                <a:gd name="T41" fmla="*/ 414 h 592"/>
                <a:gd name="T42" fmla="*/ 587 w 1329"/>
                <a:gd name="T43" fmla="*/ 414 h 592"/>
                <a:gd name="T44" fmla="*/ 587 w 1329"/>
                <a:gd name="T45" fmla="*/ 457 h 592"/>
                <a:gd name="T46" fmla="*/ 698 w 1329"/>
                <a:gd name="T47" fmla="*/ 457 h 592"/>
                <a:gd name="T48" fmla="*/ 698 w 1329"/>
                <a:gd name="T49" fmla="*/ 506 h 592"/>
                <a:gd name="T50" fmla="*/ 746 w 1329"/>
                <a:gd name="T51" fmla="*/ 506 h 592"/>
                <a:gd name="T52" fmla="*/ 746 w 1329"/>
                <a:gd name="T53" fmla="*/ 549 h 592"/>
                <a:gd name="T54" fmla="*/ 1078 w 1329"/>
                <a:gd name="T55" fmla="*/ 549 h 592"/>
                <a:gd name="T56" fmla="*/ 1078 w 1329"/>
                <a:gd name="T57" fmla="*/ 592 h 592"/>
                <a:gd name="T58" fmla="*/ 1329 w 1329"/>
                <a:gd name="T5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9" h="592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62" y="43"/>
                  </a:lnTo>
                  <a:lnTo>
                    <a:pt x="62" y="81"/>
                  </a:lnTo>
                  <a:lnTo>
                    <a:pt x="67" y="81"/>
                  </a:lnTo>
                  <a:lnTo>
                    <a:pt x="67" y="125"/>
                  </a:lnTo>
                  <a:lnTo>
                    <a:pt x="67" y="163"/>
                  </a:lnTo>
                  <a:lnTo>
                    <a:pt x="77" y="163"/>
                  </a:lnTo>
                  <a:lnTo>
                    <a:pt x="77" y="207"/>
                  </a:lnTo>
                  <a:lnTo>
                    <a:pt x="110" y="207"/>
                  </a:lnTo>
                  <a:lnTo>
                    <a:pt x="110" y="245"/>
                  </a:lnTo>
                  <a:lnTo>
                    <a:pt x="139" y="245"/>
                  </a:lnTo>
                  <a:lnTo>
                    <a:pt x="139" y="289"/>
                  </a:lnTo>
                  <a:lnTo>
                    <a:pt x="154" y="289"/>
                  </a:lnTo>
                  <a:lnTo>
                    <a:pt x="154" y="332"/>
                  </a:lnTo>
                  <a:lnTo>
                    <a:pt x="202" y="332"/>
                  </a:lnTo>
                  <a:lnTo>
                    <a:pt x="202" y="371"/>
                  </a:lnTo>
                  <a:lnTo>
                    <a:pt x="216" y="371"/>
                  </a:lnTo>
                  <a:lnTo>
                    <a:pt x="216" y="414"/>
                  </a:lnTo>
                  <a:lnTo>
                    <a:pt x="265" y="414"/>
                  </a:lnTo>
                  <a:lnTo>
                    <a:pt x="587" y="414"/>
                  </a:lnTo>
                  <a:lnTo>
                    <a:pt x="587" y="457"/>
                  </a:lnTo>
                  <a:lnTo>
                    <a:pt x="698" y="457"/>
                  </a:lnTo>
                  <a:lnTo>
                    <a:pt x="698" y="506"/>
                  </a:lnTo>
                  <a:lnTo>
                    <a:pt x="746" y="506"/>
                  </a:lnTo>
                  <a:lnTo>
                    <a:pt x="746" y="549"/>
                  </a:lnTo>
                  <a:lnTo>
                    <a:pt x="1078" y="549"/>
                  </a:lnTo>
                  <a:lnTo>
                    <a:pt x="1078" y="592"/>
                  </a:lnTo>
                  <a:lnTo>
                    <a:pt x="1329" y="592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Line 79">
              <a:extLst>
                <a:ext uri="{FF2B5EF4-FFF2-40B4-BE49-F238E27FC236}">
                  <a16:creationId xmlns:a16="http://schemas.microsoft.com/office/drawing/2014/main" id="{3D94C56A-268F-4C97-A01B-94A35093F0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9238" y="4611688"/>
              <a:ext cx="0" cy="13763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Line 80">
              <a:extLst>
                <a:ext uri="{FF2B5EF4-FFF2-40B4-BE49-F238E27FC236}">
                  <a16:creationId xmlns:a16="http://schemas.microsoft.com/office/drawing/2014/main" id="{07FE81A5-9D8D-4AC6-AE7B-85E095D83A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99238" y="5988051"/>
              <a:ext cx="210978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Line 81">
              <a:extLst>
                <a:ext uri="{FF2B5EF4-FFF2-40B4-BE49-F238E27FC236}">
                  <a16:creationId xmlns:a16="http://schemas.microsoft.com/office/drawing/2014/main" id="{2CEABCBD-A7C9-46F4-A259-0A9F319632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9238" y="5988051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82">
              <a:extLst>
                <a:ext uri="{FF2B5EF4-FFF2-40B4-BE49-F238E27FC236}">
                  <a16:creationId xmlns:a16="http://schemas.microsoft.com/office/drawing/2014/main" id="{A15B40D1-EC41-4561-A401-ADD036B87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488" y="6040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Line 83">
              <a:extLst>
                <a:ext uri="{FF2B5EF4-FFF2-40B4-BE49-F238E27FC236}">
                  <a16:creationId xmlns:a16="http://schemas.microsoft.com/office/drawing/2014/main" id="{8D65F2F2-9104-4A6C-9301-65DD687D5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3550" y="598805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Line 84">
              <a:extLst>
                <a:ext uri="{FF2B5EF4-FFF2-40B4-BE49-F238E27FC236}">
                  <a16:creationId xmlns:a16="http://schemas.microsoft.com/office/drawing/2014/main" id="{A9C65163-855C-4F8E-8CA3-6DCDA6C49F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9925" y="5988051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Rectangle 85">
              <a:extLst>
                <a:ext uri="{FF2B5EF4-FFF2-40B4-BE49-F238E27FC236}">
                  <a16:creationId xmlns:a16="http://schemas.microsoft.com/office/drawing/2014/main" id="{EC7F4270-47B2-424E-B177-09EE20513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8175" y="6040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Line 86">
              <a:extLst>
                <a:ext uri="{FF2B5EF4-FFF2-40B4-BE49-F238E27FC236}">
                  <a16:creationId xmlns:a16="http://schemas.microsoft.com/office/drawing/2014/main" id="{6866FB36-0083-41EE-AEE2-0679CD73D7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2650" y="598805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Line 87">
              <a:extLst>
                <a:ext uri="{FF2B5EF4-FFF2-40B4-BE49-F238E27FC236}">
                  <a16:creationId xmlns:a16="http://schemas.microsoft.com/office/drawing/2014/main" id="{1620F6A7-11C1-42C9-BA40-A16EE3B1A3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9025" y="5988051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Rectangle 88">
              <a:extLst>
                <a:ext uri="{FF2B5EF4-FFF2-40B4-BE49-F238E27FC236}">
                  <a16:creationId xmlns:a16="http://schemas.microsoft.com/office/drawing/2014/main" id="{DB67E80D-A3C6-4113-8CA6-042F9A73D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8863" y="6040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Line 89">
              <a:extLst>
                <a:ext uri="{FF2B5EF4-FFF2-40B4-BE49-F238E27FC236}">
                  <a16:creationId xmlns:a16="http://schemas.microsoft.com/office/drawing/2014/main" id="{740DEBB0-6C07-4AB5-8889-706559F765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3338" y="598805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Line 90">
              <a:extLst>
                <a:ext uri="{FF2B5EF4-FFF2-40B4-BE49-F238E27FC236}">
                  <a16:creationId xmlns:a16="http://schemas.microsoft.com/office/drawing/2014/main" id="{4FECAE4D-C335-48E2-9501-76BDAA5378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7650" y="5988051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Rectangle 91">
              <a:extLst>
                <a:ext uri="{FF2B5EF4-FFF2-40B4-BE49-F238E27FC236}">
                  <a16:creationId xmlns:a16="http://schemas.microsoft.com/office/drawing/2014/main" id="{E93FB26E-F4E9-4E98-B778-5534D16EA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7488" y="6040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Line 92">
              <a:extLst>
                <a:ext uri="{FF2B5EF4-FFF2-40B4-BE49-F238E27FC236}">
                  <a16:creationId xmlns:a16="http://schemas.microsoft.com/office/drawing/2014/main" id="{9BB06137-ADE9-43C3-A12C-48601B2171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025" y="598805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Line 93">
              <a:extLst>
                <a:ext uri="{FF2B5EF4-FFF2-40B4-BE49-F238E27FC236}">
                  <a16:creationId xmlns:a16="http://schemas.microsoft.com/office/drawing/2014/main" id="{B26FD08D-81FA-46D9-9D53-554E363A5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8338" y="5988051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Rectangle 94">
              <a:extLst>
                <a:ext uri="{FF2B5EF4-FFF2-40B4-BE49-F238E27FC236}">
                  <a16:creationId xmlns:a16="http://schemas.microsoft.com/office/drawing/2014/main" id="{E1A0D36B-0753-4E64-91A7-E5132BF16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175" y="6040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Line 95">
              <a:extLst>
                <a:ext uri="{FF2B5EF4-FFF2-40B4-BE49-F238E27FC236}">
                  <a16:creationId xmlns:a16="http://schemas.microsoft.com/office/drawing/2014/main" id="{9ABF6AC3-D5FF-4A0D-8E61-0A7B58701C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94713" y="5988051"/>
              <a:ext cx="0" cy="22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Line 96">
              <a:extLst>
                <a:ext uri="{FF2B5EF4-FFF2-40B4-BE49-F238E27FC236}">
                  <a16:creationId xmlns:a16="http://schemas.microsoft.com/office/drawing/2014/main" id="{010368E0-B294-48F0-90DD-79FB845C9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09025" y="5988051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0" name="Rectangle 97">
              <a:extLst>
                <a:ext uri="{FF2B5EF4-FFF2-40B4-BE49-F238E27FC236}">
                  <a16:creationId xmlns:a16="http://schemas.microsoft.com/office/drawing/2014/main" id="{140C53E0-5C45-492C-BEA0-1E410FAF9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8863" y="6040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4" name="Text Box 94">
              <a:extLst>
                <a:ext uri="{FF2B5EF4-FFF2-40B4-BE49-F238E27FC236}">
                  <a16:creationId xmlns:a16="http://schemas.microsoft.com/office/drawing/2014/main" id="{F0577747-AC82-455F-A27B-233C55502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6032472" y="4525344"/>
              <a:ext cx="369332" cy="1376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265113" algn="l"/>
                </a:tabLst>
                <a:defRPr/>
              </a:pPr>
              <a:r>
                <a:rPr lang="en-US" altLang="ja-JP" sz="12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Survival probability</a:t>
              </a:r>
              <a:endParaRPr kumimoji="0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557" name="テキスト ボックス 556">
              <a:extLst>
                <a:ext uri="{FF2B5EF4-FFF2-40B4-BE49-F238E27FC236}">
                  <a16:creationId xmlns:a16="http://schemas.microsoft.com/office/drawing/2014/main" id="{D38632BE-3388-4EBF-B82D-6D3FC50D97A5}"/>
                </a:ext>
              </a:extLst>
            </p:cNvPr>
            <p:cNvSpPr txBox="1"/>
            <p:nvPr/>
          </p:nvSpPr>
          <p:spPr>
            <a:xfrm>
              <a:off x="6498014" y="6133098"/>
              <a:ext cx="23106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Relapse-free survival (years)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A09283C9-E91F-4496-B146-7CD4A6826860}"/>
              </a:ext>
            </a:extLst>
          </p:cNvPr>
          <p:cNvGrpSpPr/>
          <p:nvPr/>
        </p:nvGrpSpPr>
        <p:grpSpPr>
          <a:xfrm>
            <a:off x="7809836" y="3449987"/>
            <a:ext cx="833184" cy="646331"/>
            <a:chOff x="3402386" y="1005282"/>
            <a:chExt cx="833184" cy="646331"/>
          </a:xfrm>
        </p:grpSpPr>
        <p:cxnSp>
          <p:nvCxnSpPr>
            <p:cNvPr id="565" name="直線コネクタ 564">
              <a:extLst>
                <a:ext uri="{FF2B5EF4-FFF2-40B4-BE49-F238E27FC236}">
                  <a16:creationId xmlns:a16="http://schemas.microsoft.com/office/drawing/2014/main" id="{3F0A6715-0A04-4E29-B788-FB8DD3AF788B}"/>
                </a:ext>
              </a:extLst>
            </p:cNvPr>
            <p:cNvCxnSpPr>
              <a:cxnSpLocks/>
            </p:cNvCxnSpPr>
            <p:nvPr/>
          </p:nvCxnSpPr>
          <p:spPr>
            <a:xfrm>
              <a:off x="3402386" y="1134374"/>
              <a:ext cx="21193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7D79A7D9-A105-4303-866A-3882C9792975}"/>
                </a:ext>
              </a:extLst>
            </p:cNvPr>
            <p:cNvCxnSpPr>
              <a:cxnSpLocks/>
            </p:cNvCxnSpPr>
            <p:nvPr/>
          </p:nvCxnSpPr>
          <p:spPr>
            <a:xfrm>
              <a:off x="3402386" y="1324874"/>
              <a:ext cx="21193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線コネクタ 566">
              <a:extLst>
                <a:ext uri="{FF2B5EF4-FFF2-40B4-BE49-F238E27FC236}">
                  <a16:creationId xmlns:a16="http://schemas.microsoft.com/office/drawing/2014/main" id="{220C5FCA-CFDC-435D-A72F-AA18028BE5C9}"/>
                </a:ext>
              </a:extLst>
            </p:cNvPr>
            <p:cNvCxnSpPr>
              <a:cxnSpLocks/>
            </p:cNvCxnSpPr>
            <p:nvPr/>
          </p:nvCxnSpPr>
          <p:spPr>
            <a:xfrm>
              <a:off x="3402386" y="1515374"/>
              <a:ext cx="211931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8" name="テキスト ボックス 567">
              <a:extLst>
                <a:ext uri="{FF2B5EF4-FFF2-40B4-BE49-F238E27FC236}">
                  <a16:creationId xmlns:a16="http://schemas.microsoft.com/office/drawing/2014/main" id="{F668621C-CD82-4C87-BBD5-F7112C5F48E0}"/>
                </a:ext>
              </a:extLst>
            </p:cNvPr>
            <p:cNvSpPr txBox="1"/>
            <p:nvPr/>
          </p:nvSpPr>
          <p:spPr>
            <a:xfrm>
              <a:off x="3579974" y="1005282"/>
              <a:ext cx="6555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</a:t>
              </a:r>
            </a:p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Middle</a:t>
              </a:r>
            </a:p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2" name="テキスト ボックス 571">
            <a:extLst>
              <a:ext uri="{FF2B5EF4-FFF2-40B4-BE49-F238E27FC236}">
                <a16:creationId xmlns:a16="http://schemas.microsoft.com/office/drawing/2014/main" id="{36AEC39E-C21D-42BB-9505-7D3DDE83F17C}"/>
              </a:ext>
            </a:extLst>
          </p:cNvPr>
          <p:cNvSpPr txBox="1"/>
          <p:nvPr/>
        </p:nvSpPr>
        <p:spPr>
          <a:xfrm>
            <a:off x="6191498" y="4378402"/>
            <a:ext cx="1618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Log-rank test for trend</a:t>
            </a:r>
          </a:p>
          <a:p>
            <a:pPr algn="ctr"/>
            <a:r>
              <a:rPr kumimoji="1" lang="en-US" altLang="ja-JP" sz="1200" i="1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P </a:t>
            </a:r>
            <a:r>
              <a:rPr kumimoji="1" lang="en-US" altLang="ja-JP" sz="12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= 0</a:t>
            </a:r>
            <a:r>
              <a:rPr lang="en-US" altLang="ja-JP" sz="12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.94</a:t>
            </a:r>
            <a:endParaRPr kumimoji="1" lang="en-US" altLang="ja-JP" sz="1200" dirty="0">
              <a:latin typeface="Times New Roman" panose="02020603050405020304" pitchFamily="18" charset="0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151768D-9F93-4A71-9F2D-2A9135F3A7A1}"/>
              </a:ext>
            </a:extLst>
          </p:cNvPr>
          <p:cNvSpPr txBox="1"/>
          <p:nvPr/>
        </p:nvSpPr>
        <p:spPr>
          <a:xfrm>
            <a:off x="309416" y="476363"/>
            <a:ext cx="2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7B8154CD-9B0D-45F1-97B9-CBF312AF4493}"/>
              </a:ext>
            </a:extLst>
          </p:cNvPr>
          <p:cNvSpPr txBox="1"/>
          <p:nvPr/>
        </p:nvSpPr>
        <p:spPr>
          <a:xfrm>
            <a:off x="5557155" y="476363"/>
            <a:ext cx="2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EA7813-8A18-4807-82B4-28B2DDBA561A}"/>
              </a:ext>
            </a:extLst>
          </p:cNvPr>
          <p:cNvSpPr txBox="1"/>
          <p:nvPr/>
        </p:nvSpPr>
        <p:spPr>
          <a:xfrm>
            <a:off x="309416" y="5247329"/>
            <a:ext cx="80800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ja-JP" sz="1400" b="1" kern="10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Figure. </a:t>
            </a:r>
            <a:r>
              <a:rPr lang="en-GB" altLang="ja-JP" sz="1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3. Expression of Ki-67 on CD8</a:t>
            </a:r>
            <a:r>
              <a:rPr lang="en-GB" altLang="ja-JP" sz="1400" b="1" kern="100" baseline="30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+</a:t>
            </a:r>
            <a:r>
              <a:rPr lang="en-GB" altLang="ja-JP" sz="1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T cells.</a:t>
            </a:r>
            <a:endParaRPr lang="ja-JP" altLang="ja-JP" sz="14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GB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(A) Immunohistochemical staining of Ki-67. (B) Overall survival and relapse-free survival after curative resection of colorectal cancer liver metastases, grouping number of Ki-67</a:t>
            </a:r>
            <a:r>
              <a:rPr lang="en-GB" altLang="ja-JP" sz="1400" baseline="30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+</a:t>
            </a:r>
            <a:r>
              <a:rPr lang="en-GB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/CD8</a:t>
            </a:r>
            <a:r>
              <a:rPr lang="en-GB" altLang="ja-JP" sz="1400" baseline="30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+</a:t>
            </a:r>
            <a:r>
              <a:rPr lang="en-GB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T-cell numbers into </a:t>
            </a:r>
            <a:r>
              <a:rPr lang="en-GB" altLang="ja-JP" sz="14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tertiles</a:t>
            </a:r>
            <a:r>
              <a:rPr lang="en-GB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6968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117</Words>
  <Application>Microsoft Office PowerPoint</Application>
  <PresentationFormat>画面に合わせる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坂本 悠樹</dc:creator>
  <cp:lastModifiedBy>坂本 悠樹</cp:lastModifiedBy>
  <cp:revision>10</cp:revision>
  <dcterms:created xsi:type="dcterms:W3CDTF">2021-04-20T08:35:26Z</dcterms:created>
  <dcterms:modified xsi:type="dcterms:W3CDTF">2021-04-27T09:57:26Z</dcterms:modified>
</cp:coreProperties>
</file>