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6" r:id="rId19"/>
    <p:sldId id="271" r:id="rId20"/>
    <p:sldId id="272" r:id="rId21"/>
    <p:sldId id="273" r:id="rId22"/>
    <p:sldId id="274" r:id="rId23"/>
    <p:sldId id="275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  <p:sldId id="297" r:id="rId4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2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20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theme" Target="theme/theme1.xml"/><Relationship Id="rId8" Type="http://schemas.openxmlformats.org/officeDocument/2006/relationships/slide" Target="slides/slide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F2036-D7B0-4699-A7E6-117F95A7D0F2}" type="datetimeFigureOut">
              <a:rPr lang="en-US" smtClean="0"/>
              <a:t>10/22/2021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375D4-9500-45A2-BAD4-3471713D4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5481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F2036-D7B0-4699-A7E6-117F95A7D0F2}" type="datetimeFigureOut">
              <a:rPr lang="en-US" smtClean="0"/>
              <a:t>10/22/2021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375D4-9500-45A2-BAD4-3471713D4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5524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F2036-D7B0-4699-A7E6-117F95A7D0F2}" type="datetimeFigureOut">
              <a:rPr lang="en-US" smtClean="0"/>
              <a:t>10/22/2021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375D4-9500-45A2-BAD4-3471713D4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9482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F2036-D7B0-4699-A7E6-117F95A7D0F2}" type="datetimeFigureOut">
              <a:rPr lang="en-US" smtClean="0"/>
              <a:t>10/22/2021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375D4-9500-45A2-BAD4-3471713D4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86692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F2036-D7B0-4699-A7E6-117F95A7D0F2}" type="datetimeFigureOut">
              <a:rPr lang="en-US" smtClean="0"/>
              <a:t>10/22/2021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375D4-9500-45A2-BAD4-3471713D4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633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F2036-D7B0-4699-A7E6-117F95A7D0F2}" type="datetimeFigureOut">
              <a:rPr lang="en-US" smtClean="0"/>
              <a:t>10/22/2021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375D4-9500-45A2-BAD4-3471713D4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8031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F2036-D7B0-4699-A7E6-117F95A7D0F2}" type="datetimeFigureOut">
              <a:rPr lang="en-US" smtClean="0"/>
              <a:t>10/22/2021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375D4-9500-45A2-BAD4-3471713D4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24588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F2036-D7B0-4699-A7E6-117F95A7D0F2}" type="datetimeFigureOut">
              <a:rPr lang="en-US" smtClean="0"/>
              <a:t>10/22/2021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375D4-9500-45A2-BAD4-3471713D4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77501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F2036-D7B0-4699-A7E6-117F95A7D0F2}" type="datetimeFigureOut">
              <a:rPr lang="en-US" smtClean="0"/>
              <a:t>10/22/2021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375D4-9500-45A2-BAD4-3471713D4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9065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F2036-D7B0-4699-A7E6-117F95A7D0F2}" type="datetimeFigureOut">
              <a:rPr lang="en-US" smtClean="0"/>
              <a:t>10/22/2021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375D4-9500-45A2-BAD4-3471713D4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96679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F2036-D7B0-4699-A7E6-117F95A7D0F2}" type="datetimeFigureOut">
              <a:rPr lang="en-US" smtClean="0"/>
              <a:t>10/22/2021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375D4-9500-45A2-BAD4-3471713D4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92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1F2036-D7B0-4699-A7E6-117F95A7D0F2}" type="datetimeFigureOut">
              <a:rPr lang="en-US" smtClean="0"/>
              <a:t>10/22/2021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8375D4-9500-45A2-BAD4-3471713D4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842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7679" y="1389242"/>
            <a:ext cx="6418768" cy="474743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69264" y="457200"/>
            <a:ext cx="2943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err="1" smtClean="0"/>
              <a:t>Fig</a:t>
            </a:r>
            <a:r>
              <a:rPr lang="de-CH" dirty="0" smtClean="0"/>
              <a:t> 1B Caspase1_Niclosamide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089957" y="1113655"/>
            <a:ext cx="5139538" cy="254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783"/>
            <a:r>
              <a:rPr lang="de-CH" sz="1051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  </a:t>
            </a:r>
            <a:r>
              <a:rPr lang="de-CH" sz="1051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</a:t>
            </a:r>
            <a:r>
              <a:rPr lang="de-CH" sz="1051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 </a:t>
            </a:r>
            <a:r>
              <a:rPr lang="de-CH" sz="1051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</a:t>
            </a:r>
            <a:r>
              <a:rPr lang="de-CH" sz="1051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   </a:t>
            </a:r>
            <a:r>
              <a:rPr lang="de-CH" sz="1051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40         60           120      180    min</a:t>
            </a:r>
            <a:r>
              <a:rPr lang="de-CH" sz="9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en-US" sz="9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073885" y="1979172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CH" dirty="0" smtClean="0"/>
              <a:t>115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132395" y="3204992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CH" dirty="0" smtClean="0"/>
              <a:t>50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132395" y="266371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CH" dirty="0"/>
              <a:t>7</a:t>
            </a:r>
            <a:r>
              <a:rPr lang="de-CH" dirty="0" smtClean="0"/>
              <a:t>0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132395" y="229437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CH" dirty="0" smtClean="0"/>
              <a:t>80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073885" y="1622556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CH" dirty="0" smtClean="0"/>
              <a:t>190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132395" y="3888949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CH" dirty="0"/>
              <a:t>3</a:t>
            </a:r>
            <a:r>
              <a:rPr lang="de-CH" dirty="0" smtClean="0"/>
              <a:t>0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132395" y="4245565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CH" dirty="0" smtClean="0"/>
              <a:t>25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132395" y="4971513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CH" dirty="0"/>
              <a:t>1</a:t>
            </a:r>
            <a:r>
              <a:rPr lang="de-CH" dirty="0" smtClean="0"/>
              <a:t>5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124712" y="3051330"/>
            <a:ext cx="5879592" cy="264538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27267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02336" y="87868"/>
            <a:ext cx="24366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err="1" smtClean="0"/>
              <a:t>Fig</a:t>
            </a:r>
            <a:r>
              <a:rPr lang="de-CH" dirty="0" smtClean="0"/>
              <a:t> 1B </a:t>
            </a:r>
            <a:r>
              <a:rPr lang="de-CH" dirty="0" err="1" smtClean="0"/>
              <a:t>Tubulin_Nigericin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8857" y="581381"/>
            <a:ext cx="7714286" cy="569523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825577" y="1147906"/>
            <a:ext cx="5139538" cy="254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783"/>
            <a:r>
              <a:rPr lang="de-CH" sz="1051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  </a:t>
            </a:r>
            <a:r>
              <a:rPr lang="de-CH" sz="1051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10             20             40              60            120           180    min</a:t>
            </a:r>
            <a:r>
              <a:rPr lang="de-CH" sz="9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en-US" sz="9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381819" y="28118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CH" dirty="0" smtClean="0"/>
              <a:t>50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8381819" y="222479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CH" dirty="0"/>
              <a:t>7</a:t>
            </a:r>
            <a:r>
              <a:rPr lang="de-CH" dirty="0" smtClean="0"/>
              <a:t>0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381819" y="3706069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CH" dirty="0"/>
              <a:t>3</a:t>
            </a:r>
            <a:r>
              <a:rPr lang="de-CH" dirty="0" smtClean="0"/>
              <a:t>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75099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02336" y="87868"/>
            <a:ext cx="1963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err="1" smtClean="0"/>
              <a:t>Fig</a:t>
            </a:r>
            <a:r>
              <a:rPr lang="de-CH" dirty="0" smtClean="0"/>
              <a:t> 1C </a:t>
            </a:r>
            <a:r>
              <a:rPr lang="de-CH" dirty="0" err="1" smtClean="0"/>
              <a:t>GasderminD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4095" y="719476"/>
            <a:ext cx="8923809" cy="541904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00474" y="3431806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CH" dirty="0" smtClean="0"/>
              <a:t>30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556276" y="719497"/>
            <a:ext cx="7172940" cy="254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783"/>
            <a:r>
              <a:rPr lang="de-CH" sz="1051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    </a:t>
            </a:r>
            <a:r>
              <a:rPr lang="de-CH" sz="1051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15           30         60           120       </a:t>
            </a:r>
            <a:r>
              <a:rPr lang="de-CH" sz="1051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180  </a:t>
            </a:r>
            <a:r>
              <a:rPr lang="de-CH" sz="1051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de-CH" sz="1051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240</a:t>
            </a:r>
            <a:r>
              <a:rPr lang="de-CH" sz="9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en-US" sz="9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601058" y="719497"/>
            <a:ext cx="849913" cy="2540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105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Time [min]</a:t>
            </a:r>
            <a:r>
              <a:rPr lang="de-CH" sz="1051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dirty="0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720840" y="846519"/>
            <a:ext cx="3474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/>
              <a:t>X        </a:t>
            </a:r>
            <a:r>
              <a:rPr lang="de-CH" dirty="0" err="1" smtClean="0"/>
              <a:t>X</a:t>
            </a:r>
            <a:r>
              <a:rPr lang="de-CH" dirty="0" smtClean="0"/>
              <a:t>      </a:t>
            </a:r>
            <a:r>
              <a:rPr lang="de-CH" dirty="0" err="1" smtClean="0"/>
              <a:t>X</a:t>
            </a:r>
            <a:r>
              <a:rPr lang="de-CH" dirty="0" smtClean="0"/>
              <a:t>       </a:t>
            </a:r>
            <a:r>
              <a:rPr lang="de-CH" dirty="0" err="1" smtClean="0"/>
              <a:t>X</a:t>
            </a:r>
            <a:r>
              <a:rPr lang="de-CH" dirty="0" smtClean="0"/>
              <a:t>        </a:t>
            </a:r>
            <a:r>
              <a:rPr lang="de-CH" dirty="0" err="1" smtClean="0"/>
              <a:t>X</a:t>
            </a:r>
            <a:r>
              <a:rPr lang="de-CH" dirty="0" smtClean="0"/>
              <a:t>       </a:t>
            </a:r>
            <a:r>
              <a:rPr lang="de-CH" dirty="0" err="1" smtClean="0"/>
              <a:t>X</a:t>
            </a:r>
            <a:r>
              <a:rPr lang="de-CH" dirty="0" smtClean="0"/>
              <a:t>        </a:t>
            </a:r>
            <a:r>
              <a:rPr lang="de-CH" dirty="0" err="1" smtClean="0"/>
              <a:t>X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353312" y="3017520"/>
            <a:ext cx="4773168" cy="97840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0590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02336" y="87868"/>
            <a:ext cx="1359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err="1" smtClean="0"/>
              <a:t>Fig</a:t>
            </a:r>
            <a:r>
              <a:rPr lang="de-CH" dirty="0" smtClean="0"/>
              <a:t> 1C_PKD3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3664" y="617919"/>
            <a:ext cx="8893288" cy="593489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762004" y="1476252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CH" dirty="0" smtClean="0"/>
              <a:t>115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820514" y="2197366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CH" dirty="0"/>
              <a:t>7</a:t>
            </a:r>
            <a:r>
              <a:rPr lang="de-CH" dirty="0" smtClean="0"/>
              <a:t>0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820514" y="1846322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CH" dirty="0" smtClean="0"/>
              <a:t>80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775732" y="490897"/>
            <a:ext cx="7172940" cy="254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783"/>
            <a:r>
              <a:rPr lang="de-CH" sz="1051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    </a:t>
            </a:r>
            <a:r>
              <a:rPr lang="de-CH" sz="1051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15           30         60           120       </a:t>
            </a:r>
            <a:r>
              <a:rPr lang="de-CH" sz="1051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180  </a:t>
            </a:r>
            <a:r>
              <a:rPr lang="de-CH" sz="1051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de-CH" sz="1051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240</a:t>
            </a:r>
            <a:r>
              <a:rPr lang="de-CH" sz="9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en-US" sz="9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820514" y="490897"/>
            <a:ext cx="849913" cy="2540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105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Time [min]</a:t>
            </a:r>
            <a:r>
              <a:rPr lang="de-CH" sz="1051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dirty="0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940296" y="617919"/>
            <a:ext cx="3474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/>
              <a:t>X        </a:t>
            </a:r>
            <a:r>
              <a:rPr lang="de-CH" dirty="0" err="1" smtClean="0"/>
              <a:t>X</a:t>
            </a:r>
            <a:r>
              <a:rPr lang="de-CH" dirty="0" smtClean="0"/>
              <a:t>      </a:t>
            </a:r>
            <a:r>
              <a:rPr lang="de-CH" dirty="0" err="1" smtClean="0"/>
              <a:t>X</a:t>
            </a:r>
            <a:r>
              <a:rPr lang="de-CH" dirty="0" smtClean="0"/>
              <a:t>       </a:t>
            </a:r>
            <a:r>
              <a:rPr lang="de-CH" dirty="0" err="1" smtClean="0"/>
              <a:t>X</a:t>
            </a:r>
            <a:r>
              <a:rPr lang="de-CH" dirty="0" smtClean="0"/>
              <a:t>        </a:t>
            </a:r>
            <a:r>
              <a:rPr lang="de-CH" dirty="0" err="1" smtClean="0"/>
              <a:t>X</a:t>
            </a:r>
            <a:r>
              <a:rPr lang="de-CH" dirty="0" smtClean="0"/>
              <a:t>       </a:t>
            </a:r>
            <a:r>
              <a:rPr lang="de-CH" dirty="0" err="1" smtClean="0"/>
              <a:t>X</a:t>
            </a:r>
            <a:r>
              <a:rPr lang="de-CH" dirty="0" smtClean="0"/>
              <a:t>        </a:t>
            </a:r>
            <a:r>
              <a:rPr lang="de-CH" dirty="0" err="1" smtClean="0"/>
              <a:t>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82682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02336" y="87868"/>
            <a:ext cx="20601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err="1" smtClean="0"/>
              <a:t>Fig</a:t>
            </a:r>
            <a:r>
              <a:rPr lang="de-CH" dirty="0" smtClean="0"/>
              <a:t> 1C_PhosphoPKD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8857" y="643285"/>
            <a:ext cx="8914286" cy="557142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387100" y="1366524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CH" dirty="0" smtClean="0"/>
              <a:t>115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445610" y="208763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CH" dirty="0"/>
              <a:t>7</a:t>
            </a:r>
            <a:r>
              <a:rPr lang="de-CH" dirty="0" smtClean="0"/>
              <a:t>0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445610" y="1736594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CH" dirty="0" smtClean="0"/>
              <a:t>80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400828" y="582337"/>
            <a:ext cx="7172940" cy="254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783"/>
            <a:r>
              <a:rPr lang="de-CH" sz="1051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    </a:t>
            </a:r>
            <a:r>
              <a:rPr lang="de-CH" sz="1051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15           30         60           120       </a:t>
            </a:r>
            <a:r>
              <a:rPr lang="de-CH" sz="1051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180  </a:t>
            </a:r>
            <a:r>
              <a:rPr lang="de-CH" sz="1051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de-CH" sz="1051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240</a:t>
            </a:r>
            <a:r>
              <a:rPr lang="de-CH" sz="9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en-US" sz="9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445610" y="582337"/>
            <a:ext cx="849913" cy="2540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105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Time [min]</a:t>
            </a:r>
            <a:r>
              <a:rPr lang="de-CH" sz="1051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dirty="0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565392" y="709359"/>
            <a:ext cx="3474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/>
              <a:t>X        </a:t>
            </a:r>
            <a:r>
              <a:rPr lang="de-CH" dirty="0" err="1" smtClean="0"/>
              <a:t>X</a:t>
            </a:r>
            <a:r>
              <a:rPr lang="de-CH" dirty="0" smtClean="0"/>
              <a:t>      </a:t>
            </a:r>
            <a:r>
              <a:rPr lang="de-CH" dirty="0" err="1" smtClean="0"/>
              <a:t>X</a:t>
            </a:r>
            <a:r>
              <a:rPr lang="de-CH" dirty="0" smtClean="0"/>
              <a:t>       </a:t>
            </a:r>
            <a:r>
              <a:rPr lang="de-CH" dirty="0" err="1" smtClean="0"/>
              <a:t>X</a:t>
            </a:r>
            <a:r>
              <a:rPr lang="de-CH" dirty="0" smtClean="0"/>
              <a:t>        </a:t>
            </a:r>
            <a:r>
              <a:rPr lang="de-CH" dirty="0" err="1" smtClean="0"/>
              <a:t>X</a:t>
            </a:r>
            <a:r>
              <a:rPr lang="de-CH" dirty="0" smtClean="0"/>
              <a:t>       </a:t>
            </a:r>
            <a:r>
              <a:rPr lang="de-CH" dirty="0" err="1" smtClean="0"/>
              <a:t>X</a:t>
            </a:r>
            <a:r>
              <a:rPr lang="de-CH" dirty="0" smtClean="0"/>
              <a:t>        </a:t>
            </a:r>
            <a:r>
              <a:rPr lang="de-CH" dirty="0" err="1" smtClean="0"/>
              <a:t>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62982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02336" y="87868"/>
            <a:ext cx="15521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err="1" smtClean="0"/>
              <a:t>Fig</a:t>
            </a:r>
            <a:r>
              <a:rPr lang="de-CH" dirty="0" smtClean="0"/>
              <a:t> 1C_Tubulin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4492" y="1539777"/>
            <a:ext cx="6983279" cy="464251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73626" y="2810014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CH" dirty="0"/>
              <a:t>7</a:t>
            </a:r>
            <a:r>
              <a:rPr lang="de-CH" dirty="0" smtClean="0"/>
              <a:t>0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555338" y="3279164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CH" dirty="0"/>
              <a:t>5</a:t>
            </a:r>
            <a:r>
              <a:rPr lang="de-CH" dirty="0" smtClean="0"/>
              <a:t>0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289080" y="1717338"/>
            <a:ext cx="7172940" cy="254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783"/>
            <a:r>
              <a:rPr lang="de-CH" sz="1051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    </a:t>
            </a:r>
            <a:r>
              <a:rPr lang="de-CH" sz="1051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15        30        60     120    180     240</a:t>
            </a:r>
            <a:r>
              <a:rPr lang="de-CH" sz="9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en-US" sz="9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271873" y="1717338"/>
            <a:ext cx="849913" cy="2540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105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Time [min]</a:t>
            </a:r>
            <a:r>
              <a:rPr lang="de-CH" sz="1051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dirty="0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446131" y="1651191"/>
            <a:ext cx="3474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/>
              <a:t>X    </a:t>
            </a:r>
            <a:r>
              <a:rPr lang="de-CH" dirty="0" err="1" smtClean="0"/>
              <a:t>X</a:t>
            </a:r>
            <a:r>
              <a:rPr lang="de-CH" dirty="0" smtClean="0"/>
              <a:t>     </a:t>
            </a:r>
            <a:r>
              <a:rPr lang="de-CH" dirty="0" err="1" smtClean="0"/>
              <a:t>X</a:t>
            </a:r>
            <a:r>
              <a:rPr lang="de-CH" dirty="0" smtClean="0"/>
              <a:t>      </a:t>
            </a:r>
            <a:r>
              <a:rPr lang="de-CH" dirty="0" err="1" smtClean="0"/>
              <a:t>X</a:t>
            </a:r>
            <a:r>
              <a:rPr lang="de-CH" dirty="0" smtClean="0"/>
              <a:t>     </a:t>
            </a:r>
            <a:r>
              <a:rPr lang="de-CH" dirty="0" err="1" smtClean="0"/>
              <a:t>X</a:t>
            </a:r>
            <a:r>
              <a:rPr lang="de-CH" dirty="0" smtClean="0"/>
              <a:t>     </a:t>
            </a:r>
            <a:r>
              <a:rPr lang="de-CH" dirty="0" err="1" smtClean="0"/>
              <a:t>X</a:t>
            </a:r>
            <a:r>
              <a:rPr lang="de-CH" dirty="0" smtClean="0"/>
              <a:t>     </a:t>
            </a:r>
            <a:r>
              <a:rPr lang="de-CH" dirty="0" err="1" smtClean="0"/>
              <a:t>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77093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02336" y="87868"/>
            <a:ext cx="2069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err="1" smtClean="0"/>
              <a:t>Fig</a:t>
            </a:r>
            <a:r>
              <a:rPr lang="de-CH" dirty="0" smtClean="0"/>
              <a:t> 2A_PhosphoPKD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2916" y="2165285"/>
            <a:ext cx="6166167" cy="252743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676404" y="3148342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CH" dirty="0" smtClean="0"/>
              <a:t>130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667260" y="3416324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CH" dirty="0" smtClean="0"/>
              <a:t>100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483138" y="2137504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 rot="44399">
            <a:off x="3978079" y="2168281"/>
            <a:ext cx="6495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DMSO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 rot="21581336">
            <a:off x="7747558" y="2159543"/>
            <a:ext cx="11046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CH" sz="1400" dirty="0" smtClean="0">
                <a:solidFill>
                  <a:prstClr val="black"/>
                </a:solidFill>
                <a:latin typeface="Calibri" panose="020F0502020204030204"/>
              </a:rPr>
              <a:t>CRT0066101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3820632" y="1645920"/>
            <a:ext cx="0" cy="7223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4660595" y="1645920"/>
            <a:ext cx="0" cy="7223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7812227" y="1645920"/>
            <a:ext cx="0" cy="7223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867358" y="2110908"/>
            <a:ext cx="2930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X     </a:t>
            </a:r>
            <a:r>
              <a:rPr lang="de-CH" dirty="0" err="1" smtClean="0"/>
              <a:t>X</a:t>
            </a:r>
            <a:r>
              <a:rPr lang="de-CH" dirty="0" smtClean="0"/>
              <a:t>       </a:t>
            </a:r>
            <a:r>
              <a:rPr lang="de-CH" dirty="0" err="1" smtClean="0"/>
              <a:t>X</a:t>
            </a:r>
            <a:r>
              <a:rPr lang="de-CH" dirty="0" smtClean="0"/>
              <a:t>      </a:t>
            </a:r>
            <a:r>
              <a:rPr lang="de-CH" dirty="0" err="1" smtClean="0"/>
              <a:t>X</a:t>
            </a:r>
            <a:r>
              <a:rPr lang="de-CH" dirty="0" smtClean="0"/>
              <a:t>      </a:t>
            </a:r>
            <a:r>
              <a:rPr lang="de-CH" dirty="0" err="1" smtClean="0"/>
              <a:t>X</a:t>
            </a:r>
            <a:r>
              <a:rPr lang="de-CH" dirty="0" smtClean="0"/>
              <a:t>      </a:t>
            </a:r>
            <a:r>
              <a:rPr lang="de-CH" dirty="0" err="1" smtClean="0"/>
              <a:t>X</a:t>
            </a:r>
            <a:r>
              <a:rPr lang="de-CH" dirty="0" smtClean="0"/>
              <a:t>     </a:t>
            </a:r>
            <a:r>
              <a:rPr lang="de-CH" dirty="0" err="1" smtClean="0"/>
              <a:t>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91434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02336" y="87868"/>
            <a:ext cx="15617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err="1" smtClean="0"/>
              <a:t>Fig</a:t>
            </a:r>
            <a:r>
              <a:rPr lang="de-CH" dirty="0" smtClean="0"/>
              <a:t> 2A_Tubulin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2588" y="2133533"/>
            <a:ext cx="6286823" cy="259093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85446" y="2858540"/>
            <a:ext cx="4892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CH" dirty="0" smtClean="0"/>
              <a:t>55-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995202" y="2137504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 rot="44399">
            <a:off x="4490143" y="2168281"/>
            <a:ext cx="6495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DMSO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 rot="21581336">
            <a:off x="7592110" y="2168687"/>
            <a:ext cx="11046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CH" sz="1400" dirty="0" smtClean="0">
                <a:solidFill>
                  <a:prstClr val="black"/>
                </a:solidFill>
                <a:latin typeface="Calibri" panose="020F0502020204030204"/>
              </a:rPr>
              <a:t>CRT0066101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4332696" y="1645920"/>
            <a:ext cx="0" cy="7223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5172659" y="1645920"/>
            <a:ext cx="0" cy="7223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7656779" y="1645920"/>
            <a:ext cx="0" cy="7223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187398" y="2110908"/>
            <a:ext cx="2507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X    </a:t>
            </a:r>
            <a:r>
              <a:rPr lang="de-CH" dirty="0" err="1" smtClean="0"/>
              <a:t>X</a:t>
            </a:r>
            <a:r>
              <a:rPr lang="de-CH" dirty="0" smtClean="0"/>
              <a:t>    </a:t>
            </a:r>
            <a:r>
              <a:rPr lang="de-CH" dirty="0" err="1" smtClean="0"/>
              <a:t>X</a:t>
            </a:r>
            <a:r>
              <a:rPr lang="de-CH" dirty="0" smtClean="0"/>
              <a:t>     </a:t>
            </a:r>
            <a:r>
              <a:rPr lang="de-CH" dirty="0" err="1" smtClean="0"/>
              <a:t>X</a:t>
            </a:r>
            <a:r>
              <a:rPr lang="de-CH" dirty="0" smtClean="0"/>
              <a:t>     </a:t>
            </a:r>
            <a:r>
              <a:rPr lang="de-CH" dirty="0" err="1" smtClean="0"/>
              <a:t>X</a:t>
            </a:r>
            <a:r>
              <a:rPr lang="de-CH" dirty="0" smtClean="0"/>
              <a:t>     </a:t>
            </a:r>
            <a:r>
              <a:rPr lang="de-CH" dirty="0" err="1" smtClean="0"/>
              <a:t>X</a:t>
            </a:r>
            <a:r>
              <a:rPr lang="de-CH" dirty="0" smtClean="0"/>
              <a:t>    </a:t>
            </a:r>
            <a:r>
              <a:rPr lang="de-CH" dirty="0" err="1" smtClean="0"/>
              <a:t>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32818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02336" y="87868"/>
            <a:ext cx="35137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err="1" smtClean="0"/>
              <a:t>Fig</a:t>
            </a:r>
            <a:r>
              <a:rPr lang="de-CH" dirty="0" smtClean="0"/>
              <a:t> 2C_Gasdermin D_5uM </a:t>
            </a:r>
            <a:r>
              <a:rPr lang="de-CH" dirty="0" err="1" smtClean="0"/>
              <a:t>Nigericin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7293" y="1057153"/>
            <a:ext cx="5137414" cy="474369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842966" y="4143140"/>
            <a:ext cx="44323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783"/>
            <a:r>
              <a:rPr lang="de-CH" sz="16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  </a:t>
            </a:r>
            <a:r>
              <a:rPr lang="de-CH" sz="16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</a:t>
            </a:r>
            <a:r>
              <a:rPr lang="de-CH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 </a:t>
            </a:r>
            <a:r>
              <a:rPr lang="de-CH" sz="16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20       40       60       120      180</a:t>
            </a:r>
            <a:r>
              <a:rPr lang="de-CH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en-US" sz="16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527293" y="2962656"/>
            <a:ext cx="5068067" cy="118048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5476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02336" y="87868"/>
            <a:ext cx="3630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err="1" smtClean="0"/>
              <a:t>Fig</a:t>
            </a:r>
            <a:r>
              <a:rPr lang="de-CH" dirty="0" smtClean="0"/>
              <a:t> 2C_Gasdermin D_15uM </a:t>
            </a:r>
            <a:r>
              <a:rPr lang="de-CH" dirty="0" err="1" smtClean="0"/>
              <a:t>Nigericin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78060" y="1298465"/>
            <a:ext cx="5435879" cy="426106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163006" y="4143140"/>
            <a:ext cx="44323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783"/>
            <a:r>
              <a:rPr lang="de-CH" sz="12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  </a:t>
            </a:r>
            <a:r>
              <a:rPr lang="de-CH" sz="12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</a:t>
            </a:r>
            <a:r>
              <a:rPr lang="de-CH" sz="1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 </a:t>
            </a:r>
            <a:r>
              <a:rPr lang="de-CH" sz="12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20       40       60     120   180</a:t>
            </a:r>
            <a:r>
              <a:rPr lang="de-CH" sz="12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en-US" sz="12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033138" y="2962656"/>
            <a:ext cx="4562222" cy="118048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415596" y="3325669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CH" dirty="0" smtClean="0"/>
              <a:t>30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406451" y="3593651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CH" dirty="0" smtClean="0"/>
              <a:t>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062443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0140" y="1231787"/>
            <a:ext cx="5251720" cy="439442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02336" y="87868"/>
            <a:ext cx="3614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err="1" smtClean="0"/>
              <a:t>Fig</a:t>
            </a:r>
            <a:r>
              <a:rPr lang="de-CH" dirty="0" smtClean="0"/>
              <a:t> 2C_phosphoPKD_5uM </a:t>
            </a:r>
            <a:r>
              <a:rPr lang="de-CH" dirty="0" err="1" smtClean="0"/>
              <a:t>Nigericin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017108" y="1436516"/>
            <a:ext cx="44323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783"/>
            <a:r>
              <a:rPr lang="de-CH" sz="12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         </a:t>
            </a:r>
            <a:r>
              <a:rPr lang="de-CH" sz="1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 </a:t>
            </a:r>
            <a:r>
              <a:rPr lang="de-CH" sz="12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20          40             60          120         180</a:t>
            </a:r>
            <a:r>
              <a:rPr lang="de-CH" sz="12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en-US" sz="12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75566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69264" y="457200"/>
            <a:ext cx="3904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err="1" smtClean="0"/>
              <a:t>Fig</a:t>
            </a:r>
            <a:r>
              <a:rPr lang="de-CH" dirty="0" smtClean="0"/>
              <a:t> 1B Caspase1_GasderminD_Nigericin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2625" y="1683745"/>
            <a:ext cx="5714286" cy="475238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304410" y="1351399"/>
            <a:ext cx="5139538" cy="254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783"/>
            <a:r>
              <a:rPr lang="de-CH" sz="1051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  </a:t>
            </a:r>
            <a:r>
              <a:rPr lang="de-CH" sz="1051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</a:t>
            </a:r>
            <a:r>
              <a:rPr lang="de-CH" sz="1051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 </a:t>
            </a:r>
            <a:r>
              <a:rPr lang="de-CH" sz="1051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</a:t>
            </a:r>
            <a:r>
              <a:rPr lang="de-CH" sz="1051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   </a:t>
            </a:r>
            <a:r>
              <a:rPr lang="de-CH" sz="1051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40             60            120         180    min</a:t>
            </a:r>
            <a:r>
              <a:rPr lang="de-CH" sz="9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en-US" sz="9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382625" y="3685032"/>
            <a:ext cx="5639967" cy="263347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565809" y="3872504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50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565809" y="4556461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/>
              <a:t>3</a:t>
            </a:r>
            <a:r>
              <a:rPr lang="de-CH" dirty="0" smtClean="0"/>
              <a:t>0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565809" y="4913077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25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565809" y="5639025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/>
              <a:t>1</a:t>
            </a:r>
            <a:r>
              <a:rPr lang="de-CH" dirty="0" smtClean="0"/>
              <a:t>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675359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02336" y="87868"/>
            <a:ext cx="3611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err="1" smtClean="0"/>
              <a:t>Fig</a:t>
            </a:r>
            <a:r>
              <a:rPr lang="de-CH" dirty="0" smtClean="0"/>
              <a:t> 2C_phosphoPKD_15uM </a:t>
            </a:r>
            <a:r>
              <a:rPr lang="de-CH" dirty="0" err="1" smtClean="0"/>
              <a:t>Nigericin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3497" y="1247663"/>
            <a:ext cx="4985006" cy="436267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013902" y="1399940"/>
            <a:ext cx="44323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783"/>
            <a:r>
              <a:rPr lang="de-CH" sz="12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  </a:t>
            </a:r>
            <a:r>
              <a:rPr lang="de-CH" sz="12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</a:t>
            </a:r>
            <a:r>
              <a:rPr lang="de-CH" sz="1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 </a:t>
            </a:r>
            <a:r>
              <a:rPr lang="de-CH" sz="12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20           40           60         120          180</a:t>
            </a:r>
            <a:r>
              <a:rPr lang="de-CH" sz="12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en-US" sz="12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770968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02336" y="87868"/>
            <a:ext cx="20890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err="1" smtClean="0"/>
              <a:t>Fig</a:t>
            </a:r>
            <a:r>
              <a:rPr lang="de-CH" dirty="0" smtClean="0"/>
              <a:t> </a:t>
            </a:r>
            <a:r>
              <a:rPr lang="de-CH" dirty="0" smtClean="0"/>
              <a:t>3A_Gasdermin D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5191" y="1322920"/>
            <a:ext cx="5563634" cy="410520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55127" y="663767"/>
            <a:ext cx="4643153" cy="65915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965888" y="2730524"/>
            <a:ext cx="4892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CH" dirty="0" smtClean="0"/>
              <a:t>30-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651915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02336" y="87868"/>
            <a:ext cx="1369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err="1" smtClean="0"/>
              <a:t>Fig</a:t>
            </a:r>
            <a:r>
              <a:rPr lang="de-CH" dirty="0" smtClean="0"/>
              <a:t> </a:t>
            </a:r>
            <a:r>
              <a:rPr lang="de-CH" dirty="0" smtClean="0"/>
              <a:t>3A_PKD3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6476" y="852809"/>
            <a:ext cx="9419048" cy="515238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7440" y="95365"/>
            <a:ext cx="8933687" cy="126824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92700" y="2152908"/>
            <a:ext cx="606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CH" dirty="0" smtClean="0"/>
              <a:t>115-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351209" y="2596130"/>
            <a:ext cx="4892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CH" dirty="0" smtClean="0"/>
              <a:t>80-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618406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02336" y="87868"/>
            <a:ext cx="2073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err="1" smtClean="0"/>
              <a:t>Fig</a:t>
            </a:r>
            <a:r>
              <a:rPr lang="de-CH" dirty="0" smtClean="0"/>
              <a:t> </a:t>
            </a:r>
            <a:r>
              <a:rPr lang="de-CH" dirty="0" smtClean="0"/>
              <a:t>3A_phosphoPKD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6476" y="1067095"/>
            <a:ext cx="9619048" cy="472380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7440" y="95365"/>
            <a:ext cx="8933687" cy="126824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92700" y="2152908"/>
            <a:ext cx="606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CH" dirty="0" smtClean="0"/>
              <a:t>115-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351209" y="2596130"/>
            <a:ext cx="4892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CH" dirty="0" smtClean="0"/>
              <a:t>80-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182314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02336" y="87868"/>
            <a:ext cx="20810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err="1" smtClean="0"/>
              <a:t>Fig</a:t>
            </a:r>
            <a:r>
              <a:rPr lang="de-CH" dirty="0" smtClean="0"/>
              <a:t> </a:t>
            </a:r>
            <a:r>
              <a:rPr lang="de-CH" dirty="0" smtClean="0"/>
              <a:t>3B_Gasdermin D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20913" y="1301838"/>
            <a:ext cx="4151408" cy="378222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289723" y="1009450"/>
            <a:ext cx="3803333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/>
            <a:r>
              <a:rPr lang="de-CH" sz="1300" dirty="0" smtClean="0">
                <a:solidFill>
                  <a:srgbClr val="000000"/>
                </a:solidFill>
                <a:latin typeface="Arial" panose="020B0604020202020204"/>
              </a:rPr>
              <a:t>-     20’    40’	  -     20’   40’ </a:t>
            </a:r>
            <a:endParaRPr lang="en-US" sz="1300" dirty="0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24780" y="699970"/>
            <a:ext cx="1149383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CH" sz="1600" b="1" dirty="0" smtClean="0"/>
              <a:t>NLRP3 WT</a:t>
            </a:r>
            <a:endParaRPr lang="en-US" sz="1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473059" y="699970"/>
            <a:ext cx="1149383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CH" sz="1600" b="1" dirty="0" smtClean="0"/>
              <a:t>NLRP3 KO</a:t>
            </a:r>
            <a:endParaRPr lang="en-US" sz="16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026125" y="2664410"/>
            <a:ext cx="367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400" dirty="0" smtClean="0"/>
              <a:t>50</a:t>
            </a:r>
            <a:endParaRPr 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4020913" y="3284435"/>
            <a:ext cx="367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400" dirty="0"/>
              <a:t>3</a:t>
            </a:r>
            <a:r>
              <a:rPr lang="de-CH" sz="1400" dirty="0" smtClean="0"/>
              <a:t>0</a:t>
            </a:r>
            <a:endParaRPr lang="en-US" sz="1400" dirty="0"/>
          </a:p>
        </p:txBody>
      </p:sp>
      <p:sp>
        <p:nvSpPr>
          <p:cNvPr id="11" name="Rectangle 10"/>
          <p:cNvSpPr/>
          <p:nvPr/>
        </p:nvSpPr>
        <p:spPr>
          <a:xfrm>
            <a:off x="3621024" y="2551176"/>
            <a:ext cx="4551297" cy="121615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7864024" y="970978"/>
            <a:ext cx="987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err="1" smtClean="0"/>
              <a:t>nigericin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240519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02336" y="87868"/>
            <a:ext cx="13612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err="1" smtClean="0"/>
              <a:t>Fig</a:t>
            </a:r>
            <a:r>
              <a:rPr lang="de-CH" dirty="0" smtClean="0"/>
              <a:t> </a:t>
            </a:r>
            <a:r>
              <a:rPr lang="de-CH" dirty="0" smtClean="0"/>
              <a:t>3B_PKD3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1714" y="1095666"/>
            <a:ext cx="6028571" cy="466666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634659" y="1095666"/>
            <a:ext cx="5042997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/>
            <a:r>
              <a:rPr lang="de-CH" sz="1300" dirty="0" smtClean="0">
                <a:solidFill>
                  <a:srgbClr val="000000"/>
                </a:solidFill>
                <a:latin typeface="Arial" panose="020B0604020202020204"/>
              </a:rPr>
              <a:t>-    </a:t>
            </a:r>
            <a:r>
              <a:rPr lang="de-CH" sz="1300" dirty="0" smtClean="0">
                <a:solidFill>
                  <a:srgbClr val="000000"/>
                </a:solidFill>
                <a:latin typeface="Arial" panose="020B0604020202020204"/>
              </a:rPr>
              <a:t>       </a:t>
            </a:r>
            <a:r>
              <a:rPr lang="de-CH" sz="1300" dirty="0" smtClean="0">
                <a:solidFill>
                  <a:srgbClr val="000000"/>
                </a:solidFill>
                <a:latin typeface="Arial" panose="020B0604020202020204"/>
              </a:rPr>
              <a:t>20’   </a:t>
            </a:r>
            <a:r>
              <a:rPr lang="de-CH" sz="1300" dirty="0" smtClean="0">
                <a:solidFill>
                  <a:srgbClr val="000000"/>
                </a:solidFill>
                <a:latin typeface="Arial" panose="020B0604020202020204"/>
              </a:rPr>
              <a:t>     40’         X         </a:t>
            </a:r>
            <a:r>
              <a:rPr lang="de-CH" sz="1300" dirty="0" err="1">
                <a:solidFill>
                  <a:srgbClr val="000000"/>
                </a:solidFill>
                <a:latin typeface="Arial" panose="020B0604020202020204"/>
              </a:rPr>
              <a:t>X</a:t>
            </a:r>
            <a:r>
              <a:rPr lang="de-CH" sz="1300" dirty="0" smtClean="0">
                <a:solidFill>
                  <a:srgbClr val="000000"/>
                </a:solidFill>
                <a:latin typeface="Arial" panose="020B0604020202020204"/>
              </a:rPr>
              <a:t>          -          20</a:t>
            </a:r>
            <a:r>
              <a:rPr lang="de-CH" sz="1300" dirty="0" smtClean="0">
                <a:solidFill>
                  <a:srgbClr val="000000"/>
                </a:solidFill>
                <a:latin typeface="Arial" panose="020B0604020202020204"/>
              </a:rPr>
              <a:t>’   </a:t>
            </a:r>
            <a:r>
              <a:rPr lang="de-CH" sz="1300" dirty="0" smtClean="0">
                <a:solidFill>
                  <a:srgbClr val="000000"/>
                </a:solidFill>
                <a:latin typeface="Arial" panose="020B0604020202020204"/>
              </a:rPr>
              <a:t>    40</a:t>
            </a:r>
            <a:r>
              <a:rPr lang="de-CH" sz="1300" dirty="0" smtClean="0">
                <a:solidFill>
                  <a:srgbClr val="000000"/>
                </a:solidFill>
                <a:latin typeface="Arial" panose="020B0604020202020204"/>
              </a:rPr>
              <a:t>’ </a:t>
            </a:r>
            <a:r>
              <a:rPr lang="de-CH" sz="1300" dirty="0" smtClean="0">
                <a:solidFill>
                  <a:srgbClr val="000000"/>
                </a:solidFill>
                <a:latin typeface="Arial" panose="020B0604020202020204"/>
              </a:rPr>
              <a:t>         X</a:t>
            </a:r>
            <a:endParaRPr lang="en-US" sz="1300" dirty="0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53180" y="569261"/>
            <a:ext cx="1149383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CH" sz="1600" b="1" dirty="0" smtClean="0"/>
              <a:t>NLRP3 WT</a:t>
            </a:r>
            <a:endParaRPr lang="en-US" sz="1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729091" y="573298"/>
            <a:ext cx="1149383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CH" sz="1600" b="1" dirty="0" smtClean="0"/>
              <a:t>NLRP3 KO</a:t>
            </a:r>
            <a:endParaRPr lang="en-US" sz="1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9012165" y="1057194"/>
            <a:ext cx="987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err="1" smtClean="0"/>
              <a:t>nigericin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913380" y="1679762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CH" dirty="0" smtClean="0"/>
              <a:t>115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971890" y="2327724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CH" dirty="0"/>
              <a:t>7</a:t>
            </a:r>
            <a:r>
              <a:rPr lang="de-CH" dirty="0" smtClean="0"/>
              <a:t>0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971890" y="204068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CH" dirty="0" smtClean="0"/>
              <a:t>80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497977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02336" y="87868"/>
            <a:ext cx="20649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err="1" smtClean="0"/>
              <a:t>Fig</a:t>
            </a:r>
            <a:r>
              <a:rPr lang="de-CH" dirty="0" smtClean="0"/>
              <a:t> </a:t>
            </a:r>
            <a:r>
              <a:rPr lang="de-CH" dirty="0" smtClean="0"/>
              <a:t>3B_phosphoPKD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6476" y="967095"/>
            <a:ext cx="8019048" cy="492380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753531" y="938021"/>
            <a:ext cx="5390469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/>
            <a:r>
              <a:rPr lang="de-CH" sz="1300" dirty="0" smtClean="0">
                <a:solidFill>
                  <a:srgbClr val="000000"/>
                </a:solidFill>
                <a:latin typeface="Arial" panose="020B0604020202020204"/>
              </a:rPr>
              <a:t>-    </a:t>
            </a:r>
            <a:r>
              <a:rPr lang="de-CH" sz="1300" dirty="0" smtClean="0">
                <a:solidFill>
                  <a:srgbClr val="000000"/>
                </a:solidFill>
                <a:latin typeface="Arial" panose="020B0604020202020204"/>
              </a:rPr>
              <a:t>       </a:t>
            </a:r>
            <a:r>
              <a:rPr lang="de-CH" sz="1300" dirty="0" smtClean="0">
                <a:solidFill>
                  <a:srgbClr val="000000"/>
                </a:solidFill>
                <a:latin typeface="Arial" panose="020B0604020202020204"/>
              </a:rPr>
              <a:t>20’   </a:t>
            </a:r>
            <a:r>
              <a:rPr lang="de-CH" sz="1300" dirty="0" smtClean="0">
                <a:solidFill>
                  <a:srgbClr val="000000"/>
                </a:solidFill>
                <a:latin typeface="Arial" panose="020B0604020202020204"/>
              </a:rPr>
              <a:t>     40’         X            </a:t>
            </a:r>
            <a:r>
              <a:rPr lang="de-CH" sz="1300" dirty="0" err="1">
                <a:solidFill>
                  <a:srgbClr val="000000"/>
                </a:solidFill>
                <a:latin typeface="Arial" panose="020B0604020202020204"/>
              </a:rPr>
              <a:t>X</a:t>
            </a:r>
            <a:r>
              <a:rPr lang="de-CH" sz="1300" dirty="0" smtClean="0">
                <a:solidFill>
                  <a:srgbClr val="000000"/>
                </a:solidFill>
                <a:latin typeface="Arial" panose="020B0604020202020204"/>
              </a:rPr>
              <a:t>          -           20</a:t>
            </a:r>
            <a:r>
              <a:rPr lang="de-CH" sz="1300" dirty="0" smtClean="0">
                <a:solidFill>
                  <a:srgbClr val="000000"/>
                </a:solidFill>
                <a:latin typeface="Arial" panose="020B0604020202020204"/>
              </a:rPr>
              <a:t>’   </a:t>
            </a:r>
            <a:r>
              <a:rPr lang="de-CH" sz="1300" dirty="0" smtClean="0">
                <a:solidFill>
                  <a:srgbClr val="000000"/>
                </a:solidFill>
                <a:latin typeface="Arial" panose="020B0604020202020204"/>
              </a:rPr>
              <a:t>    40</a:t>
            </a:r>
            <a:r>
              <a:rPr lang="de-CH" sz="1300" dirty="0" smtClean="0">
                <a:solidFill>
                  <a:srgbClr val="000000"/>
                </a:solidFill>
                <a:latin typeface="Arial" panose="020B0604020202020204"/>
              </a:rPr>
              <a:t>’ </a:t>
            </a:r>
            <a:r>
              <a:rPr lang="de-CH" sz="1300" dirty="0" smtClean="0">
                <a:solidFill>
                  <a:srgbClr val="000000"/>
                </a:solidFill>
                <a:latin typeface="Arial" panose="020B0604020202020204"/>
              </a:rPr>
              <a:t>          X</a:t>
            </a:r>
            <a:endParaRPr lang="en-US" sz="1300" dirty="0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72052" y="411616"/>
            <a:ext cx="1149383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CH" sz="1600" b="1" dirty="0" smtClean="0"/>
              <a:t>NLRP3 WT</a:t>
            </a:r>
            <a:endParaRPr lang="en-US" sz="1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847963" y="415653"/>
            <a:ext cx="1149383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CH" sz="1600" b="1" dirty="0" smtClean="0"/>
              <a:t>NLRP3 KO</a:t>
            </a:r>
            <a:endParaRPr lang="en-US" sz="1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9131037" y="899549"/>
            <a:ext cx="987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err="1" smtClean="0"/>
              <a:t>nigericin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855909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02336" y="87868"/>
            <a:ext cx="20890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err="1" smtClean="0"/>
              <a:t>Fig</a:t>
            </a:r>
            <a:r>
              <a:rPr lang="de-CH" dirty="0" smtClean="0"/>
              <a:t> </a:t>
            </a:r>
            <a:r>
              <a:rPr lang="de-CH" dirty="0" smtClean="0"/>
              <a:t>4A</a:t>
            </a:r>
            <a:r>
              <a:rPr lang="de-CH" dirty="0" smtClean="0"/>
              <a:t>_Gasdermin D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6952" y="1909952"/>
            <a:ext cx="9238095" cy="303809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671816" y="1540620"/>
            <a:ext cx="27574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X       </a:t>
            </a:r>
            <a:r>
              <a:rPr lang="de-CH" dirty="0" err="1" smtClean="0"/>
              <a:t>X</a:t>
            </a:r>
            <a:r>
              <a:rPr lang="de-CH" dirty="0" smtClean="0"/>
              <a:t>        </a:t>
            </a:r>
            <a:r>
              <a:rPr lang="de-CH" dirty="0" err="1" smtClean="0"/>
              <a:t>X</a:t>
            </a:r>
            <a:r>
              <a:rPr lang="de-CH" dirty="0" smtClean="0"/>
              <a:t>       </a:t>
            </a:r>
            <a:r>
              <a:rPr lang="de-CH" dirty="0" err="1" smtClean="0"/>
              <a:t>X</a:t>
            </a:r>
            <a:r>
              <a:rPr lang="de-CH" dirty="0" smtClean="0"/>
              <a:t>       </a:t>
            </a:r>
            <a:r>
              <a:rPr lang="de-CH" dirty="0" err="1" smtClean="0"/>
              <a:t>X</a:t>
            </a:r>
            <a:r>
              <a:rPr lang="de-CH" dirty="0" smtClean="0"/>
              <a:t>      </a:t>
            </a:r>
            <a:r>
              <a:rPr lang="de-CH" dirty="0" err="1" smtClean="0"/>
              <a:t>X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r="15313"/>
          <a:stretch/>
        </p:blipFill>
        <p:spPr>
          <a:xfrm>
            <a:off x="1838396" y="925299"/>
            <a:ext cx="5714548" cy="89151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205852" y="1447479"/>
            <a:ext cx="542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err="1" smtClean="0"/>
              <a:t>Prgl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202233" y="3244333"/>
            <a:ext cx="4892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CH" dirty="0"/>
              <a:t>3</a:t>
            </a:r>
            <a:r>
              <a:rPr lang="de-CH" dirty="0" smtClean="0"/>
              <a:t>0-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711870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02336" y="87868"/>
            <a:ext cx="1369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err="1" smtClean="0"/>
              <a:t>Fig</a:t>
            </a:r>
            <a:r>
              <a:rPr lang="de-CH" dirty="0" smtClean="0"/>
              <a:t> </a:t>
            </a:r>
            <a:r>
              <a:rPr lang="de-CH" dirty="0" smtClean="0"/>
              <a:t>4A</a:t>
            </a:r>
            <a:r>
              <a:rPr lang="de-CH" dirty="0" smtClean="0"/>
              <a:t>_PKD3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8381" y="1438524"/>
            <a:ext cx="6895238" cy="398095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r="15313"/>
          <a:stretch/>
        </p:blipFill>
        <p:spPr>
          <a:xfrm>
            <a:off x="3220212" y="541236"/>
            <a:ext cx="5751576" cy="89728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678012" y="1071520"/>
            <a:ext cx="542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err="1" smtClean="0"/>
              <a:t>Prgl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410150" y="2354192"/>
            <a:ext cx="5357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CH" dirty="0" smtClean="0"/>
              <a:t>115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527169" y="2723524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CH" dirty="0" smtClean="0"/>
              <a:t>80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2286000" y="2267712"/>
            <a:ext cx="7635240" cy="10607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224396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02336" y="87868"/>
            <a:ext cx="2073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err="1" smtClean="0"/>
              <a:t>Fig</a:t>
            </a:r>
            <a:r>
              <a:rPr lang="de-CH" dirty="0" smtClean="0"/>
              <a:t> </a:t>
            </a:r>
            <a:r>
              <a:rPr lang="de-CH" dirty="0" smtClean="0"/>
              <a:t>4A</a:t>
            </a:r>
            <a:r>
              <a:rPr lang="de-CH" dirty="0" smtClean="0"/>
              <a:t>_phosphoPKD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5047" y="2140978"/>
            <a:ext cx="9761905" cy="222857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571232" y="1540620"/>
            <a:ext cx="27574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X       </a:t>
            </a:r>
            <a:r>
              <a:rPr lang="de-CH" dirty="0" err="1" smtClean="0"/>
              <a:t>X</a:t>
            </a:r>
            <a:r>
              <a:rPr lang="de-CH" dirty="0" smtClean="0"/>
              <a:t>        </a:t>
            </a:r>
            <a:r>
              <a:rPr lang="de-CH" dirty="0" err="1" smtClean="0"/>
              <a:t>X</a:t>
            </a:r>
            <a:r>
              <a:rPr lang="de-CH" dirty="0" smtClean="0"/>
              <a:t>       </a:t>
            </a:r>
            <a:r>
              <a:rPr lang="de-CH" dirty="0" err="1" smtClean="0"/>
              <a:t>X</a:t>
            </a:r>
            <a:r>
              <a:rPr lang="de-CH" dirty="0" smtClean="0"/>
              <a:t>       </a:t>
            </a:r>
            <a:r>
              <a:rPr lang="de-CH" dirty="0" err="1" smtClean="0"/>
              <a:t>X</a:t>
            </a:r>
            <a:r>
              <a:rPr lang="de-CH" dirty="0" smtClean="0"/>
              <a:t>      </a:t>
            </a:r>
            <a:r>
              <a:rPr lang="de-CH" dirty="0" err="1" smtClean="0"/>
              <a:t>X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r="15313"/>
          <a:stretch/>
        </p:blipFill>
        <p:spPr>
          <a:xfrm>
            <a:off x="1719524" y="971019"/>
            <a:ext cx="5714548" cy="89151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205852" y="1474911"/>
            <a:ext cx="542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err="1" smtClean="0"/>
              <a:t>Prgl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005695" y="3364226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CH" dirty="0" smtClean="0"/>
              <a:t>80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947185" y="2573532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CH" dirty="0" smtClean="0"/>
              <a:t>190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60421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69264" y="457200"/>
            <a:ext cx="4091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err="1" smtClean="0"/>
              <a:t>Fig</a:t>
            </a:r>
            <a:r>
              <a:rPr lang="de-CH" dirty="0" smtClean="0"/>
              <a:t> 1B Caspase1_GasderminD_Gramicidin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2836" y="1476149"/>
            <a:ext cx="7580952" cy="5533333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2141577" y="3538728"/>
            <a:ext cx="5639967" cy="263347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7416201" y="363476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50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397913" y="4483309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/>
              <a:t>3</a:t>
            </a:r>
            <a:r>
              <a:rPr lang="de-CH" dirty="0" smtClean="0"/>
              <a:t>0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416201" y="4839925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25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416201" y="5584161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/>
              <a:t>1</a:t>
            </a:r>
            <a:r>
              <a:rPr lang="de-CH" dirty="0" smtClean="0"/>
              <a:t>5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807330" y="1174089"/>
            <a:ext cx="5139538" cy="254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783"/>
            <a:r>
              <a:rPr lang="de-CH" sz="1051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  </a:t>
            </a:r>
            <a:r>
              <a:rPr lang="de-CH" sz="1051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10            </a:t>
            </a:r>
            <a:r>
              <a:rPr lang="de-CH" sz="1051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   </a:t>
            </a:r>
            <a:r>
              <a:rPr lang="de-CH" sz="1051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40              60             120           180    min</a:t>
            </a:r>
            <a:r>
              <a:rPr lang="de-CH" sz="9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en-US" sz="9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9514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02336" y="87868"/>
            <a:ext cx="20810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err="1" smtClean="0"/>
              <a:t>Fig</a:t>
            </a:r>
            <a:r>
              <a:rPr lang="de-CH" dirty="0" smtClean="0"/>
              <a:t> </a:t>
            </a:r>
            <a:r>
              <a:rPr lang="de-CH" dirty="0" smtClean="0"/>
              <a:t>4B</a:t>
            </a:r>
            <a:r>
              <a:rPr lang="de-CH" dirty="0" smtClean="0"/>
              <a:t>_Gasdermin D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9333" y="1424238"/>
            <a:ext cx="6733333" cy="400952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84245" y="556814"/>
            <a:ext cx="6613451" cy="72334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788344" y="3244334"/>
            <a:ext cx="489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-30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659904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02336" y="87868"/>
            <a:ext cx="13612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err="1" smtClean="0"/>
              <a:t>Fig</a:t>
            </a:r>
            <a:r>
              <a:rPr lang="de-CH" dirty="0" smtClean="0"/>
              <a:t> </a:t>
            </a:r>
            <a:r>
              <a:rPr lang="de-CH" dirty="0" smtClean="0"/>
              <a:t>4B</a:t>
            </a:r>
            <a:r>
              <a:rPr lang="de-CH" dirty="0" smtClean="0"/>
              <a:t>_PKD3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2666" y="2367095"/>
            <a:ext cx="7066667" cy="212381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5061" y="1422282"/>
            <a:ext cx="7117762" cy="77850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324743" y="3593592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80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266233" y="3176760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115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010013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02336" y="87868"/>
            <a:ext cx="21323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err="1" smtClean="0"/>
              <a:t>Fig</a:t>
            </a:r>
            <a:r>
              <a:rPr lang="de-CH" dirty="0" smtClean="0"/>
              <a:t> </a:t>
            </a:r>
            <a:r>
              <a:rPr lang="de-CH" dirty="0" smtClean="0"/>
              <a:t>4B</a:t>
            </a:r>
            <a:r>
              <a:rPr lang="de-CH" dirty="0" smtClean="0"/>
              <a:t>_Phospho-PKD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4095" y="2371857"/>
            <a:ext cx="7123809" cy="211428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20821" y="1553510"/>
            <a:ext cx="6613451" cy="72334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324743" y="3593592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80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266233" y="3176760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115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153938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02336" y="87868"/>
            <a:ext cx="15537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err="1" smtClean="0"/>
              <a:t>Fig</a:t>
            </a:r>
            <a:r>
              <a:rPr lang="de-CH" dirty="0" smtClean="0"/>
              <a:t> </a:t>
            </a:r>
            <a:r>
              <a:rPr lang="de-CH" dirty="0" smtClean="0"/>
              <a:t>4B</a:t>
            </a:r>
            <a:r>
              <a:rPr lang="de-CH" dirty="0" smtClean="0"/>
              <a:t>_Tubulin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8857" y="1519476"/>
            <a:ext cx="6914286" cy="381904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67125" y="684830"/>
            <a:ext cx="6613451" cy="72334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739441" y="2403086"/>
            <a:ext cx="489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50-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254268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6000" y="909952"/>
            <a:ext cx="8200000" cy="503809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786647" y="384454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CH" dirty="0" smtClean="0"/>
              <a:t>30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786647" y="419633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CH" dirty="0" smtClean="0"/>
              <a:t>25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684015" y="395122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CH" dirty="0" smtClean="0"/>
              <a:t>30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9684015" y="430301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CH" dirty="0" smtClean="0"/>
              <a:t>25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554480" y="3639312"/>
            <a:ext cx="9006840" cy="10330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r="50091"/>
          <a:stretch/>
        </p:blipFill>
        <p:spPr>
          <a:xfrm>
            <a:off x="1656979" y="319058"/>
            <a:ext cx="3609965" cy="73701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/>
          <a:srcRect l="81085"/>
          <a:stretch/>
        </p:blipFill>
        <p:spPr>
          <a:xfrm>
            <a:off x="8390405" y="272534"/>
            <a:ext cx="1389888" cy="74875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371223" y="992067"/>
            <a:ext cx="304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X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7912342" y="1021285"/>
            <a:ext cx="304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X</a:t>
            </a:r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/>
          <a:srcRect l="51850" r="19613"/>
          <a:stretch/>
        </p:blipFill>
        <p:spPr>
          <a:xfrm>
            <a:off x="5789116" y="314011"/>
            <a:ext cx="2064102" cy="73701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02336" y="87868"/>
            <a:ext cx="2079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err="1" smtClean="0"/>
              <a:t>Fig</a:t>
            </a:r>
            <a:r>
              <a:rPr lang="de-CH" dirty="0" smtClean="0"/>
              <a:t> </a:t>
            </a:r>
            <a:r>
              <a:rPr lang="de-CH" dirty="0" smtClean="0"/>
              <a:t>4C</a:t>
            </a:r>
            <a:r>
              <a:rPr lang="de-CH" dirty="0" smtClean="0"/>
              <a:t>_Gasdermin 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069712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02336" y="87868"/>
            <a:ext cx="1359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err="1" smtClean="0"/>
              <a:t>Fig</a:t>
            </a:r>
            <a:r>
              <a:rPr lang="de-CH" dirty="0" smtClean="0"/>
              <a:t> </a:t>
            </a:r>
            <a:r>
              <a:rPr lang="de-CH" dirty="0" smtClean="0"/>
              <a:t>4C</a:t>
            </a:r>
            <a:r>
              <a:rPr lang="de-CH" dirty="0" smtClean="0"/>
              <a:t>_PKD3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4686" y="1508759"/>
            <a:ext cx="7240754" cy="349049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2" r="27"/>
          <a:stretch/>
        </p:blipFill>
        <p:spPr>
          <a:xfrm>
            <a:off x="1583827" y="867698"/>
            <a:ext cx="7230989" cy="737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161269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02336" y="87868"/>
            <a:ext cx="20601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err="1" smtClean="0"/>
              <a:t>Fig</a:t>
            </a:r>
            <a:r>
              <a:rPr lang="de-CH" dirty="0" smtClean="0"/>
              <a:t> </a:t>
            </a:r>
            <a:r>
              <a:rPr lang="de-CH" dirty="0" smtClean="0"/>
              <a:t>4C</a:t>
            </a:r>
            <a:r>
              <a:rPr lang="de-CH" dirty="0" smtClean="0"/>
              <a:t>_PhosphoPKD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6476" y="586143"/>
            <a:ext cx="7650148" cy="504656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2" r="27"/>
          <a:stretch/>
        </p:blipFill>
        <p:spPr>
          <a:xfrm>
            <a:off x="1666123" y="457200"/>
            <a:ext cx="7230989" cy="737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065557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02336" y="87868"/>
            <a:ext cx="15521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err="1" smtClean="0"/>
              <a:t>Fig</a:t>
            </a:r>
            <a:r>
              <a:rPr lang="de-CH" dirty="0" smtClean="0"/>
              <a:t> </a:t>
            </a:r>
            <a:r>
              <a:rPr lang="de-CH" dirty="0" smtClean="0"/>
              <a:t>4C</a:t>
            </a:r>
            <a:r>
              <a:rPr lang="de-CH" dirty="0" smtClean="0"/>
              <a:t>_Tubulin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2769" y="1648047"/>
            <a:ext cx="6910360" cy="312512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l="2" r="27"/>
          <a:stretch/>
        </p:blipFill>
        <p:spPr>
          <a:xfrm>
            <a:off x="1629547" y="911030"/>
            <a:ext cx="7230989" cy="73701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954413" y="2200398"/>
            <a:ext cx="489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50-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468577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02336" y="87868"/>
            <a:ext cx="2098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err="1" smtClean="0"/>
              <a:t>Fig</a:t>
            </a:r>
            <a:r>
              <a:rPr lang="de-CH" dirty="0" smtClean="0"/>
              <a:t> </a:t>
            </a:r>
            <a:r>
              <a:rPr lang="de-CH" dirty="0" smtClean="0"/>
              <a:t>4D</a:t>
            </a:r>
            <a:r>
              <a:rPr lang="de-CH" dirty="0" smtClean="0"/>
              <a:t>_Gasdermin D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6790" y="1865376"/>
            <a:ext cx="7848225" cy="382219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7879" y="519289"/>
            <a:ext cx="7375656" cy="1446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642957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02336" y="87868"/>
            <a:ext cx="13789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err="1" smtClean="0"/>
              <a:t>Fig</a:t>
            </a:r>
            <a:r>
              <a:rPr lang="de-CH" dirty="0" smtClean="0"/>
              <a:t> </a:t>
            </a:r>
            <a:r>
              <a:rPr lang="de-CH" dirty="0" smtClean="0"/>
              <a:t>4D</a:t>
            </a:r>
            <a:r>
              <a:rPr lang="de-CH" dirty="0" smtClean="0"/>
              <a:t>_PKD2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3210" y="2313432"/>
            <a:ext cx="6266667" cy="1600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37607" y="1069848"/>
            <a:ext cx="6340243" cy="124358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717935" y="3050524"/>
            <a:ext cx="3930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600" dirty="0" smtClean="0"/>
              <a:t>80</a:t>
            </a:r>
            <a:endParaRPr lang="en-US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2613705" y="2770852"/>
            <a:ext cx="4972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600" dirty="0" smtClean="0"/>
              <a:t>115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1150357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40080" y="448056"/>
            <a:ext cx="49861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err="1" smtClean="0"/>
              <a:t>Fig</a:t>
            </a:r>
            <a:r>
              <a:rPr lang="de-CH" dirty="0" smtClean="0"/>
              <a:t> 1B </a:t>
            </a:r>
            <a:r>
              <a:rPr lang="de-CH" dirty="0" err="1" smtClean="0"/>
              <a:t>GasderminD_Niclosamide</a:t>
            </a:r>
            <a:r>
              <a:rPr lang="de-CH" dirty="0" smtClean="0"/>
              <a:t> (</a:t>
            </a:r>
            <a:r>
              <a:rPr lang="de-CH" dirty="0" err="1" smtClean="0"/>
              <a:t>long</a:t>
            </a:r>
            <a:r>
              <a:rPr lang="de-CH" dirty="0" smtClean="0"/>
              <a:t> time </a:t>
            </a:r>
            <a:r>
              <a:rPr lang="de-CH" dirty="0" err="1" smtClean="0"/>
              <a:t>course</a:t>
            </a:r>
            <a:r>
              <a:rPr lang="de-CH" dirty="0" smtClean="0"/>
              <a:t>)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7905" y="1371857"/>
            <a:ext cx="6276190" cy="411428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718426" y="1408690"/>
            <a:ext cx="5139538" cy="254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783"/>
            <a:r>
              <a:rPr lang="de-CH" sz="1051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  </a:t>
            </a:r>
            <a:r>
              <a:rPr lang="de-CH" sz="1051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</a:t>
            </a:r>
            <a:r>
              <a:rPr lang="de-CH" sz="1051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de-CH" sz="1051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               120           180             240          300    min</a:t>
            </a:r>
            <a:r>
              <a:rPr lang="de-CH" sz="9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endParaRPr lang="en-US" sz="9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72887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02336" y="87868"/>
            <a:ext cx="2079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err="1" smtClean="0"/>
              <a:t>Fig</a:t>
            </a:r>
            <a:r>
              <a:rPr lang="de-CH" dirty="0" smtClean="0"/>
              <a:t> </a:t>
            </a:r>
            <a:r>
              <a:rPr lang="de-CH" dirty="0" smtClean="0"/>
              <a:t>4D</a:t>
            </a:r>
            <a:r>
              <a:rPr lang="de-CH" dirty="0" smtClean="0"/>
              <a:t>_PhosphoPKD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3863" y="1791082"/>
            <a:ext cx="6269241" cy="244892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65623" y="547498"/>
            <a:ext cx="6340243" cy="1243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437542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02336" y="87868"/>
            <a:ext cx="15713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err="1" smtClean="0"/>
              <a:t>Fig</a:t>
            </a:r>
            <a:r>
              <a:rPr lang="de-CH" dirty="0" smtClean="0"/>
              <a:t> </a:t>
            </a:r>
            <a:r>
              <a:rPr lang="de-CH" dirty="0" smtClean="0"/>
              <a:t>4D</a:t>
            </a:r>
            <a:r>
              <a:rPr lang="de-CH" dirty="0" smtClean="0"/>
              <a:t>_Tubulin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5338" y="1766275"/>
            <a:ext cx="6079230" cy="414989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65623" y="547498"/>
            <a:ext cx="6340243" cy="1243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7308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2268" y="592232"/>
            <a:ext cx="8057143" cy="601904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02336" y="87868"/>
            <a:ext cx="31310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err="1" smtClean="0"/>
              <a:t>Fig</a:t>
            </a:r>
            <a:r>
              <a:rPr lang="de-CH" dirty="0" smtClean="0"/>
              <a:t> 1B </a:t>
            </a:r>
            <a:r>
              <a:rPr lang="de-CH" dirty="0" err="1"/>
              <a:t>P</a:t>
            </a:r>
            <a:r>
              <a:rPr lang="de-CH" dirty="0" err="1" smtClean="0"/>
              <a:t>hosphoPKD_Gramicidin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893541" y="1924308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CH" dirty="0" smtClean="0"/>
              <a:t>115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952051" y="3122696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CH" dirty="0" smtClean="0"/>
              <a:t>50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952051" y="2608846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CH" dirty="0"/>
              <a:t>7</a:t>
            </a:r>
            <a:r>
              <a:rPr lang="de-CH" dirty="0" smtClean="0"/>
              <a:t>0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952051" y="227609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CH" dirty="0" smtClean="0"/>
              <a:t>80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893541" y="1485396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CH" dirty="0" smtClean="0"/>
              <a:t>190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952051" y="3888949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CH" dirty="0"/>
              <a:t>3</a:t>
            </a:r>
            <a:r>
              <a:rPr lang="de-CH" dirty="0" smtClean="0"/>
              <a:t>0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7952051" y="4254709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CH" dirty="0" smtClean="0"/>
              <a:t>25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7933763" y="5017233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CH" dirty="0"/>
              <a:t>1</a:t>
            </a:r>
            <a:r>
              <a:rPr lang="de-CH" dirty="0" smtClean="0"/>
              <a:t>5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212929" y="1106456"/>
            <a:ext cx="5139538" cy="254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783"/>
            <a:r>
              <a:rPr lang="de-CH" sz="1051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  </a:t>
            </a:r>
            <a:r>
              <a:rPr lang="de-CH" sz="1051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10             </a:t>
            </a:r>
            <a:r>
              <a:rPr lang="de-CH" sz="1051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   </a:t>
            </a:r>
            <a:r>
              <a:rPr lang="de-CH" sz="1051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40               60          120          180    min</a:t>
            </a:r>
            <a:r>
              <a:rPr lang="de-CH" sz="9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en-US" sz="9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71213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02336" y="87868"/>
            <a:ext cx="33377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err="1" smtClean="0"/>
              <a:t>Fig</a:t>
            </a:r>
            <a:r>
              <a:rPr lang="de-CH" dirty="0" smtClean="0"/>
              <a:t> 1B </a:t>
            </a:r>
            <a:r>
              <a:rPr lang="de-CH" dirty="0" err="1" smtClean="0"/>
              <a:t>P</a:t>
            </a:r>
            <a:r>
              <a:rPr lang="de-CH" dirty="0" err="1" smtClean="0"/>
              <a:t>hosphoPKD_Niclosamide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6215" y="789034"/>
            <a:ext cx="7885714" cy="582857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893541" y="1924308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CH" dirty="0" smtClean="0"/>
              <a:t>115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952051" y="3122696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CH" dirty="0" smtClean="0"/>
              <a:t>50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952051" y="2608846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CH" dirty="0"/>
              <a:t>7</a:t>
            </a:r>
            <a:r>
              <a:rPr lang="de-CH" dirty="0" smtClean="0"/>
              <a:t>0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952051" y="227609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CH" dirty="0" smtClean="0"/>
              <a:t>80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893541" y="1485396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CH" dirty="0" smtClean="0"/>
              <a:t>190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952051" y="3888949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CH" dirty="0"/>
              <a:t>3</a:t>
            </a:r>
            <a:r>
              <a:rPr lang="de-CH" dirty="0" smtClean="0"/>
              <a:t>0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7952051" y="4254709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CH" dirty="0" smtClean="0"/>
              <a:t>25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7933763" y="5017233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CH" dirty="0"/>
              <a:t>1</a:t>
            </a:r>
            <a:r>
              <a:rPr lang="de-CH" dirty="0" smtClean="0"/>
              <a:t>5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090794" y="1304504"/>
            <a:ext cx="5139538" cy="254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783"/>
            <a:r>
              <a:rPr lang="de-CH" sz="1051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  </a:t>
            </a:r>
            <a:r>
              <a:rPr lang="de-CH" sz="1051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10             20             40              60             120           180    min</a:t>
            </a:r>
            <a:r>
              <a:rPr lang="de-CH" sz="9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en-US" sz="9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40307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02336" y="87868"/>
            <a:ext cx="29447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err="1" smtClean="0"/>
              <a:t>Fig</a:t>
            </a:r>
            <a:r>
              <a:rPr lang="de-CH" dirty="0" smtClean="0"/>
              <a:t> 1B </a:t>
            </a:r>
            <a:r>
              <a:rPr lang="de-CH" dirty="0" err="1"/>
              <a:t>P</a:t>
            </a:r>
            <a:r>
              <a:rPr lang="de-CH" dirty="0" err="1" smtClean="0"/>
              <a:t>hosphoPKD_Nigericin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1714" y="605190"/>
            <a:ext cx="7628571" cy="564761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551909" y="1439676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CH" dirty="0" smtClean="0"/>
              <a:t>115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8610419" y="28118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CH" dirty="0" smtClean="0"/>
              <a:t>50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8610419" y="220651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CH" dirty="0"/>
              <a:t>7</a:t>
            </a:r>
            <a:r>
              <a:rPr lang="de-CH" dirty="0" smtClean="0"/>
              <a:t>0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610419" y="183717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CH" dirty="0" smtClean="0"/>
              <a:t>80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727406" y="1000764"/>
            <a:ext cx="1847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de-CH" dirty="0" smtClean="0"/>
          </a:p>
          <a:p>
            <a:pPr algn="ctr"/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610419" y="3715213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CH" dirty="0"/>
              <a:t>3</a:t>
            </a:r>
            <a:r>
              <a:rPr lang="de-CH" dirty="0" smtClean="0"/>
              <a:t>0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610419" y="4062685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CH" dirty="0" smtClean="0"/>
              <a:t>25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592131" y="4843497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CH" dirty="0"/>
              <a:t>1</a:t>
            </a:r>
            <a:r>
              <a:rPr lang="de-CH" dirty="0" smtClean="0"/>
              <a:t>5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090794" y="1304504"/>
            <a:ext cx="5139538" cy="254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783"/>
            <a:r>
              <a:rPr lang="de-CH" sz="1051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  </a:t>
            </a:r>
            <a:r>
              <a:rPr lang="de-CH" sz="1051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10             20             40              60             120           180    min</a:t>
            </a:r>
            <a:r>
              <a:rPr lang="de-CH" sz="9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en-US" sz="9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20014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02336" y="87868"/>
            <a:ext cx="25989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err="1" smtClean="0"/>
              <a:t>Fig</a:t>
            </a:r>
            <a:r>
              <a:rPr lang="de-CH" dirty="0" smtClean="0"/>
              <a:t> 1B </a:t>
            </a:r>
            <a:r>
              <a:rPr lang="de-CH" dirty="0" err="1" smtClean="0"/>
              <a:t>Tubulin_Gramicicin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1238" y="629000"/>
            <a:ext cx="8009524" cy="5600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526231" y="1094192"/>
            <a:ext cx="5139538" cy="254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783"/>
            <a:r>
              <a:rPr lang="de-CH" sz="1051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  </a:t>
            </a:r>
            <a:r>
              <a:rPr lang="de-CH" sz="1051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10             20             40              60             120           180    min</a:t>
            </a:r>
            <a:r>
              <a:rPr lang="de-CH" sz="9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en-US" sz="9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314165" y="1659132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CH" dirty="0" smtClean="0"/>
              <a:t>115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8372675" y="290324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CH" dirty="0" smtClean="0"/>
              <a:t>50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372675" y="2380246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CH" dirty="0"/>
              <a:t>7</a:t>
            </a:r>
            <a:r>
              <a:rPr lang="de-CH" dirty="0" smtClean="0"/>
              <a:t>0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372675" y="2029202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CH" dirty="0" smtClean="0"/>
              <a:t>80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314165" y="1238508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CH" dirty="0" smtClean="0"/>
              <a:t>190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372675" y="3678637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CH" dirty="0"/>
              <a:t>3</a:t>
            </a:r>
            <a:r>
              <a:rPr lang="de-CH" dirty="0" smtClean="0"/>
              <a:t>0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372675" y="4071829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CH" dirty="0" smtClean="0"/>
              <a:t>25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8354387" y="4834353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CH" dirty="0"/>
              <a:t>1</a:t>
            </a:r>
            <a:r>
              <a:rPr lang="de-CH" dirty="0" smtClean="0"/>
              <a:t>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08468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02336" y="87868"/>
            <a:ext cx="27560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err="1" smtClean="0"/>
              <a:t>Fig</a:t>
            </a:r>
            <a:r>
              <a:rPr lang="de-CH" dirty="0" smtClean="0"/>
              <a:t> 1B </a:t>
            </a:r>
            <a:r>
              <a:rPr lang="de-CH" dirty="0" err="1" smtClean="0"/>
              <a:t>Tubulin_Niclosamide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0286" y="524238"/>
            <a:ext cx="7771428" cy="580952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418395" y="2884952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CH" dirty="0" smtClean="0"/>
              <a:t>50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8418395" y="229795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CH" dirty="0"/>
              <a:t>7</a:t>
            </a:r>
            <a:r>
              <a:rPr lang="de-CH" dirty="0" smtClean="0"/>
              <a:t>0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418395" y="3779221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CH" dirty="0"/>
              <a:t>3</a:t>
            </a:r>
            <a:r>
              <a:rPr lang="de-CH" dirty="0" smtClean="0"/>
              <a:t>0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697561" y="1157050"/>
            <a:ext cx="5139538" cy="254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783"/>
            <a:r>
              <a:rPr lang="de-CH" sz="1051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  </a:t>
            </a:r>
            <a:r>
              <a:rPr lang="de-CH" sz="1051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10             20             40              60            120           180    min</a:t>
            </a:r>
            <a:r>
              <a:rPr lang="de-CH" sz="9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en-US" sz="9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78278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1AF5A6993C5BA468895EE40950B5908" ma:contentTypeVersion="14" ma:contentTypeDescription="Create a new document." ma:contentTypeScope="" ma:versionID="e2ac0dd84875c2de4c60b8a6398fd8a4">
  <xsd:schema xmlns:xsd="http://www.w3.org/2001/XMLSchema" xmlns:xs="http://www.w3.org/2001/XMLSchema" xmlns:p="http://schemas.microsoft.com/office/2006/metadata/properties" xmlns:ns3="10bd1b11-ea8d-4e3a-b131-55ec961245b5" xmlns:ns4="6f4a4dda-3e7a-4cdb-b81f-10ba0f53660e" targetNamespace="http://schemas.microsoft.com/office/2006/metadata/properties" ma:root="true" ma:fieldsID="4ab6777660da0f57cf1b83944b3d76f6" ns3:_="" ns4:_="">
    <xsd:import namespace="10bd1b11-ea8d-4e3a-b131-55ec961245b5"/>
    <xsd:import namespace="6f4a4dda-3e7a-4cdb-b81f-10ba0f53660e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  <xsd:element ref="ns3:MediaLengthInSeconds" minOccurs="0"/>
                <xsd:element ref="ns3:MediaServiceAutoTags" minOccurs="0"/>
                <xsd:element ref="ns3:MediaServiceLocation" minOccurs="0"/>
                <xsd:element ref="ns3:MediaServiceOCR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0bd1b11-ea8d-4e3a-b131-55ec961245b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6" nillable="true" ma:displayName="Length (seconds)" ma:internalName="MediaLengthInSeconds" ma:readOnly="true">
      <xsd:simpleType>
        <xsd:restriction base="dms:Unknown"/>
      </xsd:simpleType>
    </xsd:element>
    <xsd:element name="MediaServiceAutoTags" ma:index="17" nillable="true" ma:displayName="Tags" ma:internalName="MediaServiceAutoTags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20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1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f4a4dda-3e7a-4cdb-b81f-10ba0f53660e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3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410EFC1-7746-4BC2-B440-65094F49130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0bd1b11-ea8d-4e3a-b131-55ec961245b5"/>
    <ds:schemaRef ds:uri="6f4a4dda-3e7a-4cdb-b81f-10ba0f53660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25E1B22-D96F-452C-85A6-E2953B0375F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D35953A-9C65-4B9E-BE84-47ACA3774151}">
  <ds:schemaRefs>
    <ds:schemaRef ds:uri="http://purl.org/dc/terms/"/>
    <ds:schemaRef ds:uri="http://schemas.openxmlformats.org/package/2006/metadata/core-properties"/>
    <ds:schemaRef ds:uri="6f4a4dda-3e7a-4cdb-b81f-10ba0f53660e"/>
    <ds:schemaRef ds:uri="http://purl.org/dc/dcmitype/"/>
    <ds:schemaRef ds:uri="http://schemas.microsoft.com/office/2006/documentManagement/types"/>
    <ds:schemaRef ds:uri="10bd1b11-ea8d-4e3a-b131-55ec961245b5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475</Words>
  <Application>Microsoft Office PowerPoint</Application>
  <PresentationFormat>Widescreen</PresentationFormat>
  <Paragraphs>189</Paragraphs>
  <Slides>41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5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Novartis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Bornancin, Frederic</dc:creator>
  <cp:lastModifiedBy>Bornancin, Frederic</cp:lastModifiedBy>
  <cp:revision>66</cp:revision>
  <dcterms:created xsi:type="dcterms:W3CDTF">2021-10-20T09:16:12Z</dcterms:created>
  <dcterms:modified xsi:type="dcterms:W3CDTF">2021-10-22T12:52:10Z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3c9bec58-8084-492e-8360-0e1cfe36408c_Enabled">
    <vt:lpwstr>true</vt:lpwstr>
  </property>
  <property fmtid="{D5CDD505-2E9C-101B-9397-08002B2CF9AE}" pid="3" name="MSIP_Label_3c9bec58-8084-492e-8360-0e1cfe36408c_SetDate">
    <vt:lpwstr>2021-10-20T09:16:12Z</vt:lpwstr>
  </property>
  <property fmtid="{D5CDD505-2E9C-101B-9397-08002B2CF9AE}" pid="4" name="MSIP_Label_3c9bec58-8084-492e-8360-0e1cfe36408c_Method">
    <vt:lpwstr>Standard</vt:lpwstr>
  </property>
  <property fmtid="{D5CDD505-2E9C-101B-9397-08002B2CF9AE}" pid="5" name="MSIP_Label_3c9bec58-8084-492e-8360-0e1cfe36408c_Name">
    <vt:lpwstr>Not Protected -Pilot</vt:lpwstr>
  </property>
  <property fmtid="{D5CDD505-2E9C-101B-9397-08002B2CF9AE}" pid="6" name="MSIP_Label_3c9bec58-8084-492e-8360-0e1cfe36408c_SiteId">
    <vt:lpwstr>f35a6974-607f-47d4-82d7-ff31d7dc53a5</vt:lpwstr>
  </property>
  <property fmtid="{D5CDD505-2E9C-101B-9397-08002B2CF9AE}" pid="7" name="MSIP_Label_3c9bec58-8084-492e-8360-0e1cfe36408c_ActionId">
    <vt:lpwstr>9a00a1e9-1ea9-4a14-a0ca-411bc7aa1e9d</vt:lpwstr>
  </property>
  <property fmtid="{D5CDD505-2E9C-101B-9397-08002B2CF9AE}" pid="8" name="MSIP_Label_3c9bec58-8084-492e-8360-0e1cfe36408c_ContentBits">
    <vt:lpwstr>0</vt:lpwstr>
  </property>
  <property fmtid="{D5CDD505-2E9C-101B-9397-08002B2CF9AE}" pid="9" name="ContentTypeId">
    <vt:lpwstr>0x01010091AF5A6993C5BA468895EE40950B5908</vt:lpwstr>
  </property>
</Properties>
</file>