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7" r:id="rId2"/>
  </p:sldIdLst>
  <p:sldSz cx="16256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16" userDrawn="1">
          <p15:clr>
            <a:srgbClr val="A4A3A4"/>
          </p15:clr>
        </p15:guide>
        <p15:guide id="2" pos="5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0554" autoAdjust="0"/>
    <p:restoredTop sz="66512" autoAdjust="0"/>
  </p:normalViewPr>
  <p:slideViewPr>
    <p:cSldViewPr snapToGrid="0" showGuides="1">
      <p:cViewPr varScale="1">
        <p:scale>
          <a:sx n="43" d="100"/>
          <a:sy n="43" d="100"/>
        </p:scale>
        <p:origin x="3270" y="66"/>
      </p:cViewPr>
      <p:guideLst>
        <p:guide orient="horz" pos="3816"/>
        <p:guide pos="512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A22499-999E-4F71-B502-38F2CB7C00CA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FEC9B0-2E88-4E67-842D-F2B46E6F0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4044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SCD Figure 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Comparison of select biomarkers for 59 patient dropouts and final 304 patients that completed 1-year follow-up. </a:t>
            </a:r>
          </a:p>
          <a:p>
            <a:endParaRPr lang="en-US" dirty="0">
              <a:effectLst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(A) interleukin-10 (IL-10), (B) interferon gamma-induced protein 10 (IP-10), (C) interleukin-6 (IL-6), (D) interleukin-8 (IL-8), (E) monocyte chemoattractant protein 1 (MCP-1), (F) angiopoietin 2 (Ang2), (G) glucagon- like peptide-1 (GLP-1), (H) soluble programmed death ligand 1 (sPDL-1), and (I) stromal-derived-factor-1/ C-X-C motif chemokine 12 (SDF-1).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Prediction models for 1 year Zubrod 4/5 with GLP-1 had an AUC was 0.8813 (0.8257, 0.9368) and without GLP-1 the AUC was 0.8811 (0.8254, 0.9367).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Data presented as median (25%, 75%) with * denoting statistical significance set at p&lt;0.05. Dotted black line represents median of biomarker levels in matched control subjects.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FEC9B0-2E88-4E67-842D-F2B46E6F02A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05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995312"/>
            <a:ext cx="13817600" cy="4244622"/>
          </a:xfrm>
        </p:spPr>
        <p:txBody>
          <a:bodyPr anchor="b"/>
          <a:lstStyle>
            <a:lvl1pPr algn="ctr"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2000" y="6403623"/>
            <a:ext cx="12192000" cy="2943577"/>
          </a:xfrm>
        </p:spPr>
        <p:txBody>
          <a:bodyPr/>
          <a:lstStyle>
            <a:lvl1pPr marL="0" indent="0" algn="ctr">
              <a:buNone/>
              <a:defRPr sz="4267"/>
            </a:lvl1pPr>
            <a:lvl2pPr marL="812810" indent="0" algn="ctr">
              <a:buNone/>
              <a:defRPr sz="3556"/>
            </a:lvl2pPr>
            <a:lvl3pPr marL="1625620" indent="0" algn="ctr">
              <a:buNone/>
              <a:defRPr sz="3200"/>
            </a:lvl3pPr>
            <a:lvl4pPr marL="2438430" indent="0" algn="ctr">
              <a:buNone/>
              <a:defRPr sz="2844"/>
            </a:lvl4pPr>
            <a:lvl5pPr marL="3251241" indent="0" algn="ctr">
              <a:buNone/>
              <a:defRPr sz="2844"/>
            </a:lvl5pPr>
            <a:lvl6pPr marL="4064051" indent="0" algn="ctr">
              <a:buNone/>
              <a:defRPr sz="2844"/>
            </a:lvl6pPr>
            <a:lvl7pPr marL="4876861" indent="0" algn="ctr">
              <a:buNone/>
              <a:defRPr sz="2844"/>
            </a:lvl7pPr>
            <a:lvl8pPr marL="5689671" indent="0" algn="ctr">
              <a:buNone/>
              <a:defRPr sz="2844"/>
            </a:lvl8pPr>
            <a:lvl9pPr marL="6502481" indent="0" algn="ctr">
              <a:buNone/>
              <a:defRPr sz="28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234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3205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633201" y="649111"/>
            <a:ext cx="3505200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1" y="649111"/>
            <a:ext cx="10312400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09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07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134" y="3039537"/>
            <a:ext cx="14020800" cy="5071532"/>
          </a:xfrm>
        </p:spPr>
        <p:txBody>
          <a:bodyPr anchor="b"/>
          <a:lstStyle>
            <a:lvl1pPr>
              <a:defRPr sz="106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9134" y="8159048"/>
            <a:ext cx="14020800" cy="2666999"/>
          </a:xfrm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812810" indent="0">
              <a:buNone/>
              <a:defRPr sz="3556">
                <a:solidFill>
                  <a:schemeClr val="tx1">
                    <a:tint val="75000"/>
                  </a:schemeClr>
                </a:solidFill>
              </a:defRPr>
            </a:lvl2pPr>
            <a:lvl3pPr marL="162562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3pPr>
            <a:lvl4pPr marL="2438430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4pPr>
            <a:lvl5pPr marL="325124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5pPr>
            <a:lvl6pPr marL="406405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6pPr>
            <a:lvl7pPr marL="487686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7pPr>
            <a:lvl8pPr marL="568967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8pPr>
            <a:lvl9pPr marL="6502481" indent="0">
              <a:buNone/>
              <a:defRPr sz="28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27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3245556"/>
            <a:ext cx="690880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148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649114"/>
            <a:ext cx="14020800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9719" y="2988734"/>
            <a:ext cx="6877049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9719" y="4453467"/>
            <a:ext cx="6877049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229601" y="2988734"/>
            <a:ext cx="6910917" cy="1464732"/>
          </a:xfrm>
        </p:spPr>
        <p:txBody>
          <a:bodyPr anchor="b"/>
          <a:lstStyle>
            <a:lvl1pPr marL="0" indent="0">
              <a:buNone/>
              <a:defRPr sz="4267" b="1"/>
            </a:lvl1pPr>
            <a:lvl2pPr marL="812810" indent="0">
              <a:buNone/>
              <a:defRPr sz="3556" b="1"/>
            </a:lvl2pPr>
            <a:lvl3pPr marL="1625620" indent="0">
              <a:buNone/>
              <a:defRPr sz="3200" b="1"/>
            </a:lvl3pPr>
            <a:lvl4pPr marL="2438430" indent="0">
              <a:buNone/>
              <a:defRPr sz="2844" b="1"/>
            </a:lvl4pPr>
            <a:lvl5pPr marL="3251241" indent="0">
              <a:buNone/>
              <a:defRPr sz="2844" b="1"/>
            </a:lvl5pPr>
            <a:lvl6pPr marL="4064051" indent="0">
              <a:buNone/>
              <a:defRPr sz="2844" b="1"/>
            </a:lvl6pPr>
            <a:lvl7pPr marL="4876861" indent="0">
              <a:buNone/>
              <a:defRPr sz="2844" b="1"/>
            </a:lvl7pPr>
            <a:lvl8pPr marL="5689671" indent="0">
              <a:buNone/>
              <a:defRPr sz="2844" b="1"/>
            </a:lvl8pPr>
            <a:lvl9pPr marL="6502481" indent="0">
              <a:buNone/>
              <a:defRPr sz="2844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229601" y="4453467"/>
            <a:ext cx="6910917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040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856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8677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10917" y="1755425"/>
            <a:ext cx="8229600" cy="8664222"/>
          </a:xfrm>
        </p:spPr>
        <p:txBody>
          <a:bodyPr/>
          <a:lstStyle>
            <a:lvl1pPr>
              <a:defRPr sz="5689"/>
            </a:lvl1pPr>
            <a:lvl2pPr>
              <a:defRPr sz="4978"/>
            </a:lvl2pPr>
            <a:lvl3pPr>
              <a:defRPr sz="4267"/>
            </a:lvl3pPr>
            <a:lvl4pPr>
              <a:defRPr sz="3556"/>
            </a:lvl4pPr>
            <a:lvl5pPr>
              <a:defRPr sz="3556"/>
            </a:lvl5pPr>
            <a:lvl6pPr>
              <a:defRPr sz="3556"/>
            </a:lvl6pPr>
            <a:lvl7pPr>
              <a:defRPr sz="3556"/>
            </a:lvl7pPr>
            <a:lvl8pPr>
              <a:defRPr sz="3556"/>
            </a:lvl8pPr>
            <a:lvl9pPr>
              <a:defRPr sz="3556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70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9717" y="812800"/>
            <a:ext cx="5242983" cy="2844800"/>
          </a:xfrm>
        </p:spPr>
        <p:txBody>
          <a:bodyPr anchor="b"/>
          <a:lstStyle>
            <a:lvl1pPr>
              <a:defRPr sz="5689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10917" y="1755425"/>
            <a:ext cx="8229600" cy="8664222"/>
          </a:xfrm>
        </p:spPr>
        <p:txBody>
          <a:bodyPr anchor="t"/>
          <a:lstStyle>
            <a:lvl1pPr marL="0" indent="0">
              <a:buNone/>
              <a:defRPr sz="5689"/>
            </a:lvl1pPr>
            <a:lvl2pPr marL="812810" indent="0">
              <a:buNone/>
              <a:defRPr sz="4978"/>
            </a:lvl2pPr>
            <a:lvl3pPr marL="1625620" indent="0">
              <a:buNone/>
              <a:defRPr sz="4267"/>
            </a:lvl3pPr>
            <a:lvl4pPr marL="2438430" indent="0">
              <a:buNone/>
              <a:defRPr sz="3556"/>
            </a:lvl4pPr>
            <a:lvl5pPr marL="3251241" indent="0">
              <a:buNone/>
              <a:defRPr sz="3556"/>
            </a:lvl5pPr>
            <a:lvl6pPr marL="4064051" indent="0">
              <a:buNone/>
              <a:defRPr sz="3556"/>
            </a:lvl6pPr>
            <a:lvl7pPr marL="4876861" indent="0">
              <a:buNone/>
              <a:defRPr sz="3556"/>
            </a:lvl7pPr>
            <a:lvl8pPr marL="5689671" indent="0">
              <a:buNone/>
              <a:defRPr sz="3556"/>
            </a:lvl8pPr>
            <a:lvl9pPr marL="6502481" indent="0">
              <a:buNone/>
              <a:defRPr sz="355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9717" y="3657600"/>
            <a:ext cx="5242983" cy="6776156"/>
          </a:xfrm>
        </p:spPr>
        <p:txBody>
          <a:bodyPr/>
          <a:lstStyle>
            <a:lvl1pPr marL="0" indent="0">
              <a:buNone/>
              <a:defRPr sz="2844"/>
            </a:lvl1pPr>
            <a:lvl2pPr marL="812810" indent="0">
              <a:buNone/>
              <a:defRPr sz="2489"/>
            </a:lvl2pPr>
            <a:lvl3pPr marL="1625620" indent="0">
              <a:buNone/>
              <a:defRPr sz="2133"/>
            </a:lvl3pPr>
            <a:lvl4pPr marL="2438430" indent="0">
              <a:buNone/>
              <a:defRPr sz="1778"/>
            </a:lvl4pPr>
            <a:lvl5pPr marL="3251241" indent="0">
              <a:buNone/>
              <a:defRPr sz="1778"/>
            </a:lvl5pPr>
            <a:lvl6pPr marL="4064051" indent="0">
              <a:buNone/>
              <a:defRPr sz="1778"/>
            </a:lvl6pPr>
            <a:lvl7pPr marL="4876861" indent="0">
              <a:buNone/>
              <a:defRPr sz="1778"/>
            </a:lvl7pPr>
            <a:lvl8pPr marL="5689671" indent="0">
              <a:buNone/>
              <a:defRPr sz="1778"/>
            </a:lvl8pPr>
            <a:lvl9pPr marL="6502481" indent="0">
              <a:buNone/>
              <a:defRPr sz="1778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946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600" y="649114"/>
            <a:ext cx="14020800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600" y="3245556"/>
            <a:ext cx="14020800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E4BFDD-46EE-4B3C-947C-466DCE2E85C6}" type="datetimeFigureOut">
              <a:rPr lang="en-US" smtClean="0"/>
              <a:t>9/9/2021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84800" y="11300181"/>
            <a:ext cx="54864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11300181"/>
            <a:ext cx="365760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69FE1-C3E3-4B27-92D8-105E5DE26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73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625620" rtl="0" eaLnBrk="1" latinLnBrk="0" hangingPunct="1">
        <a:lnSpc>
          <a:spcPct val="90000"/>
        </a:lnSpc>
        <a:spcBef>
          <a:spcPct val="0"/>
        </a:spcBef>
        <a:buNone/>
        <a:defRPr sz="782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6405" indent="-406405" algn="l" defTabSz="1625620" rtl="0" eaLnBrk="1" latinLnBrk="0" hangingPunct="1">
        <a:lnSpc>
          <a:spcPct val="90000"/>
        </a:lnSpc>
        <a:spcBef>
          <a:spcPts val="1778"/>
        </a:spcBef>
        <a:buFont typeface="Arial" panose="020B0604020202020204" pitchFamily="34" charset="0"/>
        <a:buChar char="•"/>
        <a:defRPr sz="4978" kern="1200">
          <a:solidFill>
            <a:schemeClr val="tx1"/>
          </a:solidFill>
          <a:latin typeface="+mn-lt"/>
          <a:ea typeface="+mn-ea"/>
          <a:cs typeface="+mn-cs"/>
        </a:defRPr>
      </a:lvl1pPr>
      <a:lvl2pPr marL="121921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2pPr>
      <a:lvl3pPr marL="2032025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556" kern="1200">
          <a:solidFill>
            <a:schemeClr val="tx1"/>
          </a:solidFill>
          <a:latin typeface="+mn-lt"/>
          <a:ea typeface="+mn-ea"/>
          <a:cs typeface="+mn-cs"/>
        </a:defRPr>
      </a:lvl3pPr>
      <a:lvl4pPr marL="284483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4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47045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528326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609607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908886" indent="-406405" algn="l" defTabSz="1625620" rtl="0" eaLnBrk="1" latinLnBrk="0" hangingPunct="1">
        <a:lnSpc>
          <a:spcPct val="90000"/>
        </a:lnSpc>
        <a:spcBef>
          <a:spcPts val="889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281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2562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38430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5124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6405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7686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68967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02481" algn="l" defTabSz="1625620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4890" y="120592"/>
            <a:ext cx="34977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A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80972" y="120592"/>
            <a:ext cx="33855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B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58046" y="120592"/>
            <a:ext cx="32893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C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43352" y="4302496"/>
            <a:ext cx="35779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1391" y="4294249"/>
            <a:ext cx="317716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758046" y="4302496"/>
            <a:ext cx="30970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F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48373" y="8191669"/>
            <a:ext cx="35939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G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80972" y="8070123"/>
            <a:ext cx="35779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H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0810944" y="8191669"/>
            <a:ext cx="256802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b="1" dirty="0"/>
              <a:t>I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767" y="137734"/>
            <a:ext cx="4375836" cy="40627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1170" y="137734"/>
            <a:ext cx="4372434" cy="406275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86982" y="137734"/>
            <a:ext cx="4666822" cy="406275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1142" y="4357236"/>
            <a:ext cx="4314855" cy="384433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67309" y="4357236"/>
            <a:ext cx="4168077" cy="3869856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01964" y="4302496"/>
            <a:ext cx="4167717" cy="3889173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719" y="8358323"/>
            <a:ext cx="4402094" cy="3755728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67309" y="8311413"/>
            <a:ext cx="4168077" cy="380263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01963" y="8295952"/>
            <a:ext cx="4167717" cy="3818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9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272</TotalTime>
  <Words>177</Words>
  <Application>Microsoft Office PowerPoint</Application>
  <PresentationFormat>Custom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Florida Academic Health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Darden,Dijoia</dc:creator>
  <cp:lastModifiedBy>Johns,Tabitha N</cp:lastModifiedBy>
  <cp:revision>16</cp:revision>
  <dcterms:created xsi:type="dcterms:W3CDTF">2020-11-16T18:29:07Z</dcterms:created>
  <dcterms:modified xsi:type="dcterms:W3CDTF">2021-09-09T14:47:35Z</dcterms:modified>
</cp:coreProperties>
</file>