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file:///C:\Users\abiga\Dropbox%20(connect-comms)\Clients\Novartis\SMA%20Clinical%20Cases\Patient%20Data\Final%20dataset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2.xml"/><Relationship Id="rId4" Type="http://schemas.openxmlformats.org/officeDocument/2006/relationships/oleObject" Target="file:///C:\Users\abiga\Dropbox%20(connect-comms)\Clients\Novartis\SMA%20Clinical%20Cases\Patient%20Data\Final%20dataset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chartUserShapes" Target="../drawings/drawing3.xml"/><Relationship Id="rId4" Type="http://schemas.openxmlformats.org/officeDocument/2006/relationships/oleObject" Target="file:///C:\Users\abiga\Dropbox%20(connect-comms)\Clients\Novartis\SMA%20Clinical%20Cases\Patient%20Data\Final%20dataset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C:\Users\abiga\Dropbox%20(connect-comms)\Clients\Novartis\SMA%20Clinical%20Cases\Patient%20Data\Final%20dataset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biga\Dropbox%20(connect-comms)\Clients\Novartis\SMA%20Clinical%20Cases\Patient%20Data\Final%20dataset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file:///C:\Users\abiga\Dropbox%20(connect-comms)\Clients\Novartis\SMA%20Clinical%20Cases\Patient%20Data\Final%20datase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3599550056242972E-2"/>
          <c:y val="3.8095238095238099E-2"/>
          <c:w val="0.88854330708661422"/>
          <c:h val="0.7538584040631284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'Troponin I'!$A$2</c:f>
              <c:strCache>
                <c:ptCount val="1"/>
                <c:pt idx="0">
                  <c:v>Case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'Troponin I'!$B$1:$N$1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'Troponin I'!$B$2:$N$2</c:f>
              <c:numCache>
                <c:formatCode>General</c:formatCode>
                <c:ptCount val="13"/>
                <c:pt idx="0">
                  <c:v>6.7</c:v>
                </c:pt>
                <c:pt idx="1">
                  <c:v>16</c:v>
                </c:pt>
                <c:pt idx="2">
                  <c:v>5</c:v>
                </c:pt>
                <c:pt idx="3">
                  <c:v>8</c:v>
                </c:pt>
                <c:pt idx="4">
                  <c:v>6</c:v>
                </c:pt>
                <c:pt idx="8">
                  <c:v>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712-48DD-8DA7-15EC307DF161}"/>
            </c:ext>
          </c:extLst>
        </c:ser>
        <c:ser>
          <c:idx val="1"/>
          <c:order val="1"/>
          <c:tx>
            <c:strRef>
              <c:f>'Troponin I'!$A$3</c:f>
              <c:strCache>
                <c:ptCount val="1"/>
                <c:pt idx="0">
                  <c:v>Case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'Troponin I'!$B$1:$N$1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'Troponin I'!$B$3:$N$3</c:f>
              <c:numCache>
                <c:formatCode>General</c:formatCode>
                <c:ptCount val="13"/>
                <c:pt idx="0">
                  <c:v>9.9</c:v>
                </c:pt>
                <c:pt idx="1">
                  <c:v>15</c:v>
                </c:pt>
                <c:pt idx="2">
                  <c:v>37</c:v>
                </c:pt>
                <c:pt idx="3">
                  <c:v>14</c:v>
                </c:pt>
                <c:pt idx="4">
                  <c:v>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712-48DD-8DA7-15EC307DF161}"/>
            </c:ext>
          </c:extLst>
        </c:ser>
        <c:ser>
          <c:idx val="2"/>
          <c:order val="2"/>
          <c:tx>
            <c:strRef>
              <c:f>'Troponin I'!$A$4</c:f>
              <c:strCache>
                <c:ptCount val="1"/>
                <c:pt idx="0">
                  <c:v>Case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'Troponin I'!$B$1:$N$1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'Troponin I'!$B$4:$N$4</c:f>
              <c:numCache>
                <c:formatCode>General</c:formatCode>
                <c:ptCount val="13"/>
                <c:pt idx="0">
                  <c:v>9.4</c:v>
                </c:pt>
                <c:pt idx="1">
                  <c:v>16</c:v>
                </c:pt>
                <c:pt idx="2">
                  <c:v>23</c:v>
                </c:pt>
                <c:pt idx="3">
                  <c:v>14</c:v>
                </c:pt>
                <c:pt idx="4">
                  <c:v>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0712-48DD-8DA7-15EC307DF161}"/>
            </c:ext>
          </c:extLst>
        </c:ser>
        <c:ser>
          <c:idx val="3"/>
          <c:order val="3"/>
          <c:tx>
            <c:strRef>
              <c:f>'Troponin I'!$A$5</c:f>
              <c:strCache>
                <c:ptCount val="1"/>
                <c:pt idx="0">
                  <c:v>Case 4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'Troponin I'!$B$1:$N$1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'Troponin I'!$B$5:$N$5</c:f>
              <c:numCache>
                <c:formatCode>General</c:formatCode>
                <c:ptCount val="13"/>
                <c:pt idx="0">
                  <c:v>4</c:v>
                </c:pt>
                <c:pt idx="1">
                  <c:v>4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6</c:v>
                </c:pt>
                <c:pt idx="9">
                  <c:v>8</c:v>
                </c:pt>
                <c:pt idx="11">
                  <c:v>3</c:v>
                </c:pt>
                <c:pt idx="12">
                  <c:v>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0712-48DD-8DA7-15EC307DF161}"/>
            </c:ext>
          </c:extLst>
        </c:ser>
        <c:ser>
          <c:idx val="4"/>
          <c:order val="4"/>
          <c:tx>
            <c:strRef>
              <c:f>'Troponin I'!$A$6</c:f>
              <c:strCache>
                <c:ptCount val="1"/>
                <c:pt idx="0">
                  <c:v>Case 5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'Troponin I'!$B$1:$N$1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'Troponin I'!$B$6:$N$6</c:f>
              <c:numCache>
                <c:formatCode>General</c:formatCode>
                <c:ptCount val="13"/>
                <c:pt idx="1">
                  <c:v>13</c:v>
                </c:pt>
                <c:pt idx="2">
                  <c:v>10</c:v>
                </c:pt>
                <c:pt idx="5">
                  <c:v>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0712-48DD-8DA7-15EC307DF161}"/>
            </c:ext>
          </c:extLst>
        </c:ser>
        <c:ser>
          <c:idx val="5"/>
          <c:order val="5"/>
          <c:tx>
            <c:strRef>
              <c:f>'Troponin I'!$A$7</c:f>
              <c:strCache>
                <c:ptCount val="1"/>
                <c:pt idx="0">
                  <c:v>Case 6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'Troponin I'!$B$1:$N$1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'Troponin I'!$B$7:$N$7</c:f>
              <c:numCache>
                <c:formatCode>General</c:formatCode>
                <c:ptCount val="13"/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4</c:v>
                </c:pt>
                <c:pt idx="6">
                  <c:v>4</c:v>
                </c:pt>
                <c:pt idx="7">
                  <c:v>3</c:v>
                </c:pt>
                <c:pt idx="8">
                  <c:v>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0712-48DD-8DA7-15EC307DF161}"/>
            </c:ext>
          </c:extLst>
        </c:ser>
        <c:ser>
          <c:idx val="6"/>
          <c:order val="6"/>
          <c:tx>
            <c:strRef>
              <c:f>'Troponin I'!$A$8</c:f>
              <c:strCache>
                <c:ptCount val="1"/>
                <c:pt idx="0">
                  <c:v>Case 7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'Troponin I'!$B$1:$N$1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'Troponin I'!$B$8:$N$8</c:f>
              <c:numCache>
                <c:formatCode>General</c:formatCode>
                <c:ptCount val="13"/>
                <c:pt idx="1">
                  <c:v>14</c:v>
                </c:pt>
                <c:pt idx="2">
                  <c:v>11</c:v>
                </c:pt>
                <c:pt idx="3">
                  <c:v>34</c:v>
                </c:pt>
                <c:pt idx="4">
                  <c:v>8</c:v>
                </c:pt>
                <c:pt idx="5">
                  <c:v>9</c:v>
                </c:pt>
                <c:pt idx="6">
                  <c:v>11</c:v>
                </c:pt>
                <c:pt idx="7">
                  <c:v>9</c:v>
                </c:pt>
                <c:pt idx="9">
                  <c:v>19</c:v>
                </c:pt>
                <c:pt idx="11">
                  <c:v>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0712-48DD-8DA7-15EC307DF161}"/>
            </c:ext>
          </c:extLst>
        </c:ser>
        <c:ser>
          <c:idx val="7"/>
          <c:order val="7"/>
          <c:tx>
            <c:strRef>
              <c:f>'Troponin I'!$A$9</c:f>
              <c:strCache>
                <c:ptCount val="1"/>
                <c:pt idx="0">
                  <c:v>Case 8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'Troponin I'!$B$1:$N$1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'Troponin I'!$B$9:$N$9</c:f>
              <c:numCache>
                <c:formatCode>General</c:formatCode>
                <c:ptCount val="13"/>
                <c:pt idx="0">
                  <c:v>3</c:v>
                </c:pt>
                <c:pt idx="1">
                  <c:v>12</c:v>
                </c:pt>
                <c:pt idx="2">
                  <c:v>8</c:v>
                </c:pt>
                <c:pt idx="3">
                  <c:v>3</c:v>
                </c:pt>
                <c:pt idx="4">
                  <c:v>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0712-48DD-8DA7-15EC307DF161}"/>
            </c:ext>
          </c:extLst>
        </c:ser>
        <c:ser>
          <c:idx val="8"/>
          <c:order val="8"/>
          <c:tx>
            <c:strRef>
              <c:f>'Troponin I'!$A$10</c:f>
              <c:strCache>
                <c:ptCount val="1"/>
                <c:pt idx="0">
                  <c:v>Case 9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'Troponin I'!$B$1:$N$1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'Troponin I'!$B$10:$N$10</c:f>
              <c:numCache>
                <c:formatCode>General</c:formatCode>
                <c:ptCount val="13"/>
                <c:pt idx="0">
                  <c:v>3</c:v>
                </c:pt>
                <c:pt idx="1">
                  <c:v>7</c:v>
                </c:pt>
                <c:pt idx="2">
                  <c:v>11</c:v>
                </c:pt>
                <c:pt idx="3">
                  <c:v>4</c:v>
                </c:pt>
                <c:pt idx="6">
                  <c:v>27</c:v>
                </c:pt>
                <c:pt idx="7">
                  <c:v>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0712-48DD-8DA7-15EC307DF161}"/>
            </c:ext>
          </c:extLst>
        </c:ser>
        <c:ser>
          <c:idx val="9"/>
          <c:order val="9"/>
          <c:tx>
            <c:strRef>
              <c:f>'Troponin I'!$A$11</c:f>
              <c:strCache>
                <c:ptCount val="1"/>
              </c:strCache>
            </c:strRef>
          </c:tx>
          <c:spPr>
            <a:ln w="9525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'Troponin I'!$B$1:$N$1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'Troponin I'!$B$11:$N$11</c:f>
              <c:numCache>
                <c:formatCode>General</c:formatCode>
                <c:ptCount val="13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  <c:pt idx="8">
                  <c:v>20</c:v>
                </c:pt>
                <c:pt idx="9">
                  <c:v>20</c:v>
                </c:pt>
                <c:pt idx="10">
                  <c:v>20</c:v>
                </c:pt>
                <c:pt idx="11">
                  <c:v>20</c:v>
                </c:pt>
                <c:pt idx="12">
                  <c:v>20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0712-48DD-8DA7-15EC307DF1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3548456"/>
        <c:axId val="523549440"/>
      </c:scatterChart>
      <c:valAx>
        <c:axId val="523548456"/>
        <c:scaling>
          <c:orientation val="minMax"/>
          <c:max val="12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Weeks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3549440"/>
        <c:crosses val="autoZero"/>
        <c:crossBetween val="midCat"/>
      </c:valAx>
      <c:valAx>
        <c:axId val="523549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Troponin-I (ng/l)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35484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9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span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600"/>
      </a:pPr>
      <a:endParaRPr lang="en-US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AST!$A$2</c:f>
              <c:strCache>
                <c:ptCount val="1"/>
                <c:pt idx="0">
                  <c:v>Case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AST!$B$1:$N$1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AST!$B$2:$N$2</c:f>
              <c:numCache>
                <c:formatCode>General</c:formatCode>
                <c:ptCount val="13"/>
                <c:pt idx="0">
                  <c:v>42</c:v>
                </c:pt>
                <c:pt idx="1">
                  <c:v>1414</c:v>
                </c:pt>
                <c:pt idx="2">
                  <c:v>72</c:v>
                </c:pt>
                <c:pt idx="3">
                  <c:v>150</c:v>
                </c:pt>
                <c:pt idx="4">
                  <c:v>148</c:v>
                </c:pt>
                <c:pt idx="5">
                  <c:v>212</c:v>
                </c:pt>
                <c:pt idx="6">
                  <c:v>175</c:v>
                </c:pt>
                <c:pt idx="7">
                  <c:v>104</c:v>
                </c:pt>
                <c:pt idx="8">
                  <c:v>83</c:v>
                </c:pt>
                <c:pt idx="9">
                  <c:v>52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40A-4B26-B874-3128BF9C2D6A}"/>
            </c:ext>
          </c:extLst>
        </c:ser>
        <c:ser>
          <c:idx val="1"/>
          <c:order val="1"/>
          <c:tx>
            <c:strRef>
              <c:f>AST!$A$3</c:f>
              <c:strCache>
                <c:ptCount val="1"/>
                <c:pt idx="0">
                  <c:v>Case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AST!$B$1:$N$1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AST!$B$3:$N$3</c:f>
              <c:numCache>
                <c:formatCode>General</c:formatCode>
                <c:ptCount val="13"/>
                <c:pt idx="0">
                  <c:v>33</c:v>
                </c:pt>
                <c:pt idx="1">
                  <c:v>127</c:v>
                </c:pt>
                <c:pt idx="2">
                  <c:v>78</c:v>
                </c:pt>
                <c:pt idx="3">
                  <c:v>217</c:v>
                </c:pt>
                <c:pt idx="4">
                  <c:v>77</c:v>
                </c:pt>
                <c:pt idx="5">
                  <c:v>61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340A-4B26-B874-3128BF9C2D6A}"/>
            </c:ext>
          </c:extLst>
        </c:ser>
        <c:ser>
          <c:idx val="2"/>
          <c:order val="2"/>
          <c:tx>
            <c:strRef>
              <c:f>AST!$A$4</c:f>
              <c:strCache>
                <c:ptCount val="1"/>
                <c:pt idx="0">
                  <c:v>Case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AST!$B$1:$N$1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AST!$B$4:$N$4</c:f>
              <c:numCache>
                <c:formatCode>General</c:formatCode>
                <c:ptCount val="13"/>
                <c:pt idx="0">
                  <c:v>33</c:v>
                </c:pt>
                <c:pt idx="1">
                  <c:v>148</c:v>
                </c:pt>
                <c:pt idx="2">
                  <c:v>61</c:v>
                </c:pt>
                <c:pt idx="3">
                  <c:v>80</c:v>
                </c:pt>
                <c:pt idx="4">
                  <c:v>67</c:v>
                </c:pt>
                <c:pt idx="5">
                  <c:v>62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340A-4B26-B874-3128BF9C2D6A}"/>
            </c:ext>
          </c:extLst>
        </c:ser>
        <c:ser>
          <c:idx val="3"/>
          <c:order val="3"/>
          <c:tx>
            <c:strRef>
              <c:f>AST!$A$5</c:f>
              <c:strCache>
                <c:ptCount val="1"/>
                <c:pt idx="0">
                  <c:v>Case 4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AST!$B$1:$N$1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AST!$B$5:$N$5</c:f>
              <c:numCache>
                <c:formatCode>General</c:formatCode>
                <c:ptCount val="13"/>
                <c:pt idx="0">
                  <c:v>32</c:v>
                </c:pt>
                <c:pt idx="1">
                  <c:v>116</c:v>
                </c:pt>
                <c:pt idx="2">
                  <c:v>96</c:v>
                </c:pt>
                <c:pt idx="3">
                  <c:v>63</c:v>
                </c:pt>
                <c:pt idx="4">
                  <c:v>42</c:v>
                </c:pt>
                <c:pt idx="5">
                  <c:v>44</c:v>
                </c:pt>
                <c:pt idx="6">
                  <c:v>42</c:v>
                </c:pt>
                <c:pt idx="7">
                  <c:v>42</c:v>
                </c:pt>
                <c:pt idx="8">
                  <c:v>42</c:v>
                </c:pt>
                <c:pt idx="9">
                  <c:v>48</c:v>
                </c:pt>
                <c:pt idx="10">
                  <c:v>50</c:v>
                </c:pt>
                <c:pt idx="11">
                  <c:v>47</c:v>
                </c:pt>
                <c:pt idx="12">
                  <c:v>42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340A-4B26-B874-3128BF9C2D6A}"/>
            </c:ext>
          </c:extLst>
        </c:ser>
        <c:ser>
          <c:idx val="4"/>
          <c:order val="4"/>
          <c:tx>
            <c:strRef>
              <c:f>AST!$A$6</c:f>
              <c:strCache>
                <c:ptCount val="1"/>
                <c:pt idx="0">
                  <c:v>Case 5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AST!$B$1:$N$1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AST!$B$6:$N$6</c:f>
              <c:numCache>
                <c:formatCode>General</c:formatCode>
                <c:ptCount val="13"/>
                <c:pt idx="0">
                  <c:v>34</c:v>
                </c:pt>
                <c:pt idx="1">
                  <c:v>419</c:v>
                </c:pt>
                <c:pt idx="2">
                  <c:v>55</c:v>
                </c:pt>
                <c:pt idx="3">
                  <c:v>43</c:v>
                </c:pt>
                <c:pt idx="4">
                  <c:v>38</c:v>
                </c:pt>
                <c:pt idx="5">
                  <c:v>34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340A-4B26-B874-3128BF9C2D6A}"/>
            </c:ext>
          </c:extLst>
        </c:ser>
        <c:ser>
          <c:idx val="5"/>
          <c:order val="5"/>
          <c:tx>
            <c:strRef>
              <c:f>AST!$A$7</c:f>
              <c:strCache>
                <c:ptCount val="1"/>
                <c:pt idx="0">
                  <c:v>Case 6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AST!$B$1:$N$1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AST!$B$7:$N$7</c:f>
              <c:numCache>
                <c:formatCode>General</c:formatCode>
                <c:ptCount val="13"/>
                <c:pt idx="0">
                  <c:v>37</c:v>
                </c:pt>
                <c:pt idx="1">
                  <c:v>126</c:v>
                </c:pt>
                <c:pt idx="2">
                  <c:v>37</c:v>
                </c:pt>
                <c:pt idx="3">
                  <c:v>117</c:v>
                </c:pt>
                <c:pt idx="4">
                  <c:v>137</c:v>
                </c:pt>
                <c:pt idx="5">
                  <c:v>87</c:v>
                </c:pt>
                <c:pt idx="6">
                  <c:v>73</c:v>
                </c:pt>
                <c:pt idx="7">
                  <c:v>48</c:v>
                </c:pt>
                <c:pt idx="8">
                  <c:v>41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340A-4B26-B874-3128BF9C2D6A}"/>
            </c:ext>
          </c:extLst>
        </c:ser>
        <c:ser>
          <c:idx val="6"/>
          <c:order val="6"/>
          <c:tx>
            <c:strRef>
              <c:f>AST!$A$8</c:f>
              <c:strCache>
                <c:ptCount val="1"/>
                <c:pt idx="0">
                  <c:v>Case 7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AST!$B$1:$N$1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AST!$B$8:$N$8</c:f>
              <c:numCache>
                <c:formatCode>General</c:formatCode>
                <c:ptCount val="13"/>
                <c:pt idx="0">
                  <c:v>34</c:v>
                </c:pt>
                <c:pt idx="1">
                  <c:v>77</c:v>
                </c:pt>
                <c:pt idx="2">
                  <c:v>51</c:v>
                </c:pt>
                <c:pt idx="3">
                  <c:v>129</c:v>
                </c:pt>
                <c:pt idx="4">
                  <c:v>194</c:v>
                </c:pt>
                <c:pt idx="5">
                  <c:v>330</c:v>
                </c:pt>
                <c:pt idx="6">
                  <c:v>291</c:v>
                </c:pt>
                <c:pt idx="7">
                  <c:v>123</c:v>
                </c:pt>
                <c:pt idx="8">
                  <c:v>101</c:v>
                </c:pt>
                <c:pt idx="9">
                  <c:v>64</c:v>
                </c:pt>
                <c:pt idx="11">
                  <c:v>48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340A-4B26-B874-3128BF9C2D6A}"/>
            </c:ext>
          </c:extLst>
        </c:ser>
        <c:ser>
          <c:idx val="7"/>
          <c:order val="7"/>
          <c:tx>
            <c:strRef>
              <c:f>AST!$A$9</c:f>
              <c:strCache>
                <c:ptCount val="1"/>
                <c:pt idx="0">
                  <c:v>Case 8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AST!$B$1:$N$1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AST!$B$9:$N$9</c:f>
              <c:numCache>
                <c:formatCode>General</c:formatCode>
                <c:ptCount val="13"/>
                <c:pt idx="0">
                  <c:v>38</c:v>
                </c:pt>
                <c:pt idx="1">
                  <c:v>160</c:v>
                </c:pt>
                <c:pt idx="2">
                  <c:v>37</c:v>
                </c:pt>
                <c:pt idx="3">
                  <c:v>34</c:v>
                </c:pt>
                <c:pt idx="4">
                  <c:v>40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340A-4B26-B874-3128BF9C2D6A}"/>
            </c:ext>
          </c:extLst>
        </c:ser>
        <c:ser>
          <c:idx val="8"/>
          <c:order val="8"/>
          <c:tx>
            <c:strRef>
              <c:f>AST!$A$10</c:f>
              <c:strCache>
                <c:ptCount val="1"/>
                <c:pt idx="0">
                  <c:v>Case 9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AST!$B$1:$N$1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AST!$B$10:$N$10</c:f>
              <c:numCache>
                <c:formatCode>General</c:formatCode>
                <c:ptCount val="13"/>
                <c:pt idx="0">
                  <c:v>33</c:v>
                </c:pt>
                <c:pt idx="1">
                  <c:v>76</c:v>
                </c:pt>
                <c:pt idx="2">
                  <c:v>42</c:v>
                </c:pt>
                <c:pt idx="3">
                  <c:v>29</c:v>
                </c:pt>
                <c:pt idx="4">
                  <c:v>45</c:v>
                </c:pt>
                <c:pt idx="7">
                  <c:v>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340A-4B26-B874-3128BF9C2D6A}"/>
            </c:ext>
          </c:extLst>
        </c:ser>
        <c:ser>
          <c:idx val="9"/>
          <c:order val="9"/>
          <c:tx>
            <c:strRef>
              <c:f>AST!$A$11</c:f>
              <c:strCache>
                <c:ptCount val="1"/>
              </c:strCache>
            </c:strRef>
          </c:tx>
          <c:spPr>
            <a:ln w="9525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AST!$B$1:$N$1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AST!$B$11:$N$11</c:f>
              <c:numCache>
                <c:formatCode>General</c:formatCode>
                <c:ptCount val="13"/>
                <c:pt idx="0">
                  <c:v>90</c:v>
                </c:pt>
                <c:pt idx="1">
                  <c:v>90</c:v>
                </c:pt>
                <c:pt idx="2">
                  <c:v>90</c:v>
                </c:pt>
                <c:pt idx="3">
                  <c:v>90</c:v>
                </c:pt>
                <c:pt idx="4">
                  <c:v>90</c:v>
                </c:pt>
                <c:pt idx="5">
                  <c:v>90</c:v>
                </c:pt>
                <c:pt idx="6">
                  <c:v>90</c:v>
                </c:pt>
                <c:pt idx="7">
                  <c:v>90</c:v>
                </c:pt>
                <c:pt idx="8">
                  <c:v>90</c:v>
                </c:pt>
                <c:pt idx="9">
                  <c:v>90</c:v>
                </c:pt>
                <c:pt idx="10">
                  <c:v>90</c:v>
                </c:pt>
                <c:pt idx="11">
                  <c:v>90</c:v>
                </c:pt>
                <c:pt idx="12">
                  <c:v>90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340A-4B26-B874-3128BF9C2D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1503336"/>
        <c:axId val="571494808"/>
      </c:scatterChart>
      <c:valAx>
        <c:axId val="571503336"/>
        <c:scaling>
          <c:orientation val="minMax"/>
          <c:max val="12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Weeks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1494808"/>
        <c:crosses val="autoZero"/>
        <c:crossBetween val="midCat"/>
      </c:valAx>
      <c:valAx>
        <c:axId val="57149480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Aspartate aminotransferase (IU/l)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15033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9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span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600"/>
      </a:pPr>
      <a:endParaRPr lang="en-US"/>
    </a:p>
  </c:txPr>
  <c:externalData r:id="rId4">
    <c:autoUpdate val="0"/>
  </c:externalData>
  <c:userShapes r:id="rId5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ALT!$A$2</c:f>
              <c:strCache>
                <c:ptCount val="1"/>
                <c:pt idx="0">
                  <c:v>Case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ALT!$B$1:$N$1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ALT!$B$2:$N$2</c:f>
              <c:numCache>
                <c:formatCode>General</c:formatCode>
                <c:ptCount val="13"/>
                <c:pt idx="0">
                  <c:v>28</c:v>
                </c:pt>
                <c:pt idx="1">
                  <c:v>1206</c:v>
                </c:pt>
                <c:pt idx="2">
                  <c:v>217</c:v>
                </c:pt>
                <c:pt idx="3">
                  <c:v>208</c:v>
                </c:pt>
                <c:pt idx="4">
                  <c:v>186</c:v>
                </c:pt>
                <c:pt idx="5">
                  <c:v>208</c:v>
                </c:pt>
                <c:pt idx="6">
                  <c:v>184</c:v>
                </c:pt>
                <c:pt idx="7">
                  <c:v>116</c:v>
                </c:pt>
                <c:pt idx="8">
                  <c:v>74</c:v>
                </c:pt>
                <c:pt idx="9">
                  <c:v>41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B84-406B-AB21-9B54CA78A341}"/>
            </c:ext>
          </c:extLst>
        </c:ser>
        <c:ser>
          <c:idx val="1"/>
          <c:order val="1"/>
          <c:tx>
            <c:strRef>
              <c:f>ALT!$A$3</c:f>
              <c:strCache>
                <c:ptCount val="1"/>
                <c:pt idx="0">
                  <c:v>Case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ALT!$B$1:$N$1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ALT!$B$3:$N$3</c:f>
              <c:numCache>
                <c:formatCode>General</c:formatCode>
                <c:ptCount val="13"/>
                <c:pt idx="0">
                  <c:v>15</c:v>
                </c:pt>
                <c:pt idx="1">
                  <c:v>65</c:v>
                </c:pt>
                <c:pt idx="2">
                  <c:v>57</c:v>
                </c:pt>
                <c:pt idx="3">
                  <c:v>168</c:v>
                </c:pt>
                <c:pt idx="4">
                  <c:v>86</c:v>
                </c:pt>
                <c:pt idx="5">
                  <c:v>57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9B84-406B-AB21-9B54CA78A341}"/>
            </c:ext>
          </c:extLst>
        </c:ser>
        <c:ser>
          <c:idx val="2"/>
          <c:order val="2"/>
          <c:tx>
            <c:strRef>
              <c:f>ALT!$A$4</c:f>
              <c:strCache>
                <c:ptCount val="1"/>
                <c:pt idx="0">
                  <c:v>Case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ALT!$B$1:$N$1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ALT!$B$4:$N$4</c:f>
              <c:numCache>
                <c:formatCode>General</c:formatCode>
                <c:ptCount val="13"/>
                <c:pt idx="0">
                  <c:v>18</c:v>
                </c:pt>
                <c:pt idx="1">
                  <c:v>104</c:v>
                </c:pt>
                <c:pt idx="2">
                  <c:v>42</c:v>
                </c:pt>
                <c:pt idx="3">
                  <c:v>67</c:v>
                </c:pt>
                <c:pt idx="4">
                  <c:v>56</c:v>
                </c:pt>
                <c:pt idx="5">
                  <c:v>33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B84-406B-AB21-9B54CA78A341}"/>
            </c:ext>
          </c:extLst>
        </c:ser>
        <c:ser>
          <c:idx val="3"/>
          <c:order val="3"/>
          <c:tx>
            <c:strRef>
              <c:f>ALT!$A$5</c:f>
              <c:strCache>
                <c:ptCount val="1"/>
                <c:pt idx="0">
                  <c:v>Case 4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ALT!$B$1:$N$1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ALT!$B$5:$N$5</c:f>
              <c:numCache>
                <c:formatCode>General</c:formatCode>
                <c:ptCount val="13"/>
                <c:pt idx="0">
                  <c:v>18</c:v>
                </c:pt>
                <c:pt idx="1">
                  <c:v>78</c:v>
                </c:pt>
                <c:pt idx="2">
                  <c:v>91</c:v>
                </c:pt>
                <c:pt idx="3">
                  <c:v>96</c:v>
                </c:pt>
                <c:pt idx="4">
                  <c:v>41</c:v>
                </c:pt>
                <c:pt idx="5">
                  <c:v>39</c:v>
                </c:pt>
                <c:pt idx="6">
                  <c:v>37</c:v>
                </c:pt>
                <c:pt idx="7">
                  <c:v>37</c:v>
                </c:pt>
                <c:pt idx="8">
                  <c:v>40</c:v>
                </c:pt>
                <c:pt idx="9">
                  <c:v>38</c:v>
                </c:pt>
                <c:pt idx="10">
                  <c:v>44</c:v>
                </c:pt>
                <c:pt idx="11">
                  <c:v>42</c:v>
                </c:pt>
                <c:pt idx="12">
                  <c:v>36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9B84-406B-AB21-9B54CA78A341}"/>
            </c:ext>
          </c:extLst>
        </c:ser>
        <c:ser>
          <c:idx val="4"/>
          <c:order val="4"/>
          <c:tx>
            <c:strRef>
              <c:f>ALT!$A$6</c:f>
              <c:strCache>
                <c:ptCount val="1"/>
                <c:pt idx="0">
                  <c:v>Case 5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ALT!$B$1:$N$1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ALT!$B$6:$N$6</c:f>
              <c:numCache>
                <c:formatCode>General</c:formatCode>
                <c:ptCount val="13"/>
                <c:pt idx="0">
                  <c:v>16</c:v>
                </c:pt>
                <c:pt idx="1">
                  <c:v>318</c:v>
                </c:pt>
                <c:pt idx="2">
                  <c:v>60</c:v>
                </c:pt>
                <c:pt idx="3">
                  <c:v>20</c:v>
                </c:pt>
                <c:pt idx="4">
                  <c:v>18</c:v>
                </c:pt>
                <c:pt idx="5">
                  <c:v>17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9B84-406B-AB21-9B54CA78A341}"/>
            </c:ext>
          </c:extLst>
        </c:ser>
        <c:ser>
          <c:idx val="5"/>
          <c:order val="5"/>
          <c:tx>
            <c:strRef>
              <c:f>ALT!$A$7</c:f>
              <c:strCache>
                <c:ptCount val="1"/>
                <c:pt idx="0">
                  <c:v>Case 6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ALT!$B$1:$N$1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ALT!$B$7:$N$7</c:f>
              <c:numCache>
                <c:formatCode>General</c:formatCode>
                <c:ptCount val="13"/>
                <c:pt idx="0">
                  <c:v>20</c:v>
                </c:pt>
                <c:pt idx="2">
                  <c:v>28</c:v>
                </c:pt>
                <c:pt idx="3">
                  <c:v>89</c:v>
                </c:pt>
                <c:pt idx="4">
                  <c:v>169</c:v>
                </c:pt>
                <c:pt idx="5">
                  <c:v>109</c:v>
                </c:pt>
                <c:pt idx="6">
                  <c:v>66</c:v>
                </c:pt>
                <c:pt idx="7">
                  <c:v>51</c:v>
                </c:pt>
                <c:pt idx="8">
                  <c:v>35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9B84-406B-AB21-9B54CA78A341}"/>
            </c:ext>
          </c:extLst>
        </c:ser>
        <c:ser>
          <c:idx val="6"/>
          <c:order val="6"/>
          <c:tx>
            <c:strRef>
              <c:f>ALT!$A$8</c:f>
              <c:strCache>
                <c:ptCount val="1"/>
                <c:pt idx="0">
                  <c:v>Case 7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ALT!$B$1:$N$1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ALT!$B$8:$N$8</c:f>
              <c:numCache>
                <c:formatCode>General</c:formatCode>
                <c:ptCount val="13"/>
                <c:pt idx="0">
                  <c:v>20</c:v>
                </c:pt>
                <c:pt idx="1">
                  <c:v>22</c:v>
                </c:pt>
                <c:pt idx="2">
                  <c:v>26</c:v>
                </c:pt>
                <c:pt idx="3">
                  <c:v>75</c:v>
                </c:pt>
                <c:pt idx="4">
                  <c:v>180</c:v>
                </c:pt>
                <c:pt idx="5">
                  <c:v>291</c:v>
                </c:pt>
                <c:pt idx="6">
                  <c:v>274</c:v>
                </c:pt>
                <c:pt idx="7">
                  <c:v>101</c:v>
                </c:pt>
                <c:pt idx="8">
                  <c:v>102</c:v>
                </c:pt>
                <c:pt idx="9">
                  <c:v>41</c:v>
                </c:pt>
                <c:pt idx="11">
                  <c:v>31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9B84-406B-AB21-9B54CA78A341}"/>
            </c:ext>
          </c:extLst>
        </c:ser>
        <c:ser>
          <c:idx val="7"/>
          <c:order val="7"/>
          <c:tx>
            <c:strRef>
              <c:f>ALT!$A$9</c:f>
              <c:strCache>
                <c:ptCount val="1"/>
                <c:pt idx="0">
                  <c:v>Case 8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ALT!$B$1:$N$1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ALT!$B$9:$N$9</c:f>
              <c:numCache>
                <c:formatCode>General</c:formatCode>
                <c:ptCount val="13"/>
                <c:pt idx="0">
                  <c:v>25</c:v>
                </c:pt>
                <c:pt idx="1">
                  <c:v>189</c:v>
                </c:pt>
                <c:pt idx="2">
                  <c:v>37</c:v>
                </c:pt>
                <c:pt idx="3">
                  <c:v>21</c:v>
                </c:pt>
                <c:pt idx="4">
                  <c:v>33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9B84-406B-AB21-9B54CA78A341}"/>
            </c:ext>
          </c:extLst>
        </c:ser>
        <c:ser>
          <c:idx val="8"/>
          <c:order val="8"/>
          <c:tx>
            <c:strRef>
              <c:f>ALT!$A$10</c:f>
              <c:strCache>
                <c:ptCount val="1"/>
                <c:pt idx="0">
                  <c:v>Case 9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ALT!$B$1:$N$1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ALT!$B$10:$N$10</c:f>
              <c:numCache>
                <c:formatCode>General</c:formatCode>
                <c:ptCount val="13"/>
                <c:pt idx="0">
                  <c:v>15</c:v>
                </c:pt>
                <c:pt idx="1">
                  <c:v>30</c:v>
                </c:pt>
                <c:pt idx="2">
                  <c:v>23</c:v>
                </c:pt>
                <c:pt idx="3">
                  <c:v>17</c:v>
                </c:pt>
                <c:pt idx="4">
                  <c:v>41</c:v>
                </c:pt>
                <c:pt idx="6">
                  <c:v>89</c:v>
                </c:pt>
                <c:pt idx="7">
                  <c:v>104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9B84-406B-AB21-9B54CA78A341}"/>
            </c:ext>
          </c:extLst>
        </c:ser>
        <c:ser>
          <c:idx val="9"/>
          <c:order val="9"/>
          <c:tx>
            <c:strRef>
              <c:f>ALT!$A$11</c:f>
              <c:strCache>
                <c:ptCount val="1"/>
              </c:strCache>
            </c:strRef>
          </c:tx>
          <c:spPr>
            <a:ln w="9525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ALT!$B$1:$N$1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ALT!$B$11:$N$11</c:f>
              <c:numCache>
                <c:formatCode>General</c:formatCode>
                <c:ptCount val="13"/>
                <c:pt idx="0">
                  <c:v>54</c:v>
                </c:pt>
                <c:pt idx="1">
                  <c:v>54</c:v>
                </c:pt>
                <c:pt idx="2">
                  <c:v>54</c:v>
                </c:pt>
                <c:pt idx="3">
                  <c:v>54</c:v>
                </c:pt>
                <c:pt idx="4">
                  <c:v>54</c:v>
                </c:pt>
                <c:pt idx="5">
                  <c:v>54</c:v>
                </c:pt>
                <c:pt idx="6">
                  <c:v>54</c:v>
                </c:pt>
                <c:pt idx="7">
                  <c:v>54</c:v>
                </c:pt>
                <c:pt idx="8">
                  <c:v>54</c:v>
                </c:pt>
                <c:pt idx="9">
                  <c:v>54</c:v>
                </c:pt>
                <c:pt idx="10">
                  <c:v>54</c:v>
                </c:pt>
                <c:pt idx="11">
                  <c:v>54</c:v>
                </c:pt>
                <c:pt idx="12">
                  <c:v>54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9B84-406B-AB21-9B54CA78A3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0287840"/>
        <c:axId val="470288824"/>
      </c:scatterChart>
      <c:valAx>
        <c:axId val="470287840"/>
        <c:scaling>
          <c:orientation val="minMax"/>
          <c:max val="12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Weeks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0288824"/>
        <c:crosses val="autoZero"/>
        <c:crossBetween val="midCat"/>
      </c:valAx>
      <c:valAx>
        <c:axId val="470288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Alanine transaminase (IU/l)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02878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9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span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600"/>
      </a:pPr>
      <a:endParaRPr lang="en-US"/>
    </a:p>
  </c:txPr>
  <c:externalData r:id="rId4">
    <c:autoUpdate val="0"/>
  </c:externalData>
  <c:userShapes r:id="rId5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5176852893388328E-2"/>
          <c:y val="3.8194444444444448E-2"/>
          <c:w val="0.88696600424946881"/>
          <c:h val="0.75321741032370959"/>
        </c:manualLayout>
      </c:layout>
      <c:scatterChart>
        <c:scatterStyle val="smoothMarker"/>
        <c:varyColors val="0"/>
        <c:ser>
          <c:idx val="0"/>
          <c:order val="0"/>
          <c:tx>
            <c:strRef>
              <c:f>Bilirubin!$A$2</c:f>
              <c:strCache>
                <c:ptCount val="1"/>
                <c:pt idx="0">
                  <c:v>Case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Bilirubin!$B$1:$N$1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Bilirubin!$B$2:$N$2</c:f>
              <c:numCache>
                <c:formatCode>General</c:formatCode>
                <c:ptCount val="13"/>
                <c:pt idx="0">
                  <c:v>3</c:v>
                </c:pt>
                <c:pt idx="1">
                  <c:v>0</c:v>
                </c:pt>
                <c:pt idx="2">
                  <c:v>0</c:v>
                </c:pt>
                <c:pt idx="3">
                  <c:v>4</c:v>
                </c:pt>
                <c:pt idx="4">
                  <c:v>4</c:v>
                </c:pt>
                <c:pt idx="5">
                  <c:v>5</c:v>
                </c:pt>
                <c:pt idx="6">
                  <c:v>5</c:v>
                </c:pt>
                <c:pt idx="7">
                  <c:v>0</c:v>
                </c:pt>
                <c:pt idx="8">
                  <c:v>7</c:v>
                </c:pt>
                <c:pt idx="9">
                  <c:v>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61B-412D-A189-9E24C358B60C}"/>
            </c:ext>
          </c:extLst>
        </c:ser>
        <c:ser>
          <c:idx val="1"/>
          <c:order val="1"/>
          <c:tx>
            <c:strRef>
              <c:f>Bilirubin!$A$3</c:f>
              <c:strCache>
                <c:ptCount val="1"/>
                <c:pt idx="0">
                  <c:v>Case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Bilirubin!$B$1:$N$1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Bilirubin!$B$3:$N$3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</c:v>
                </c:pt>
                <c:pt idx="4">
                  <c:v>4</c:v>
                </c:pt>
                <c:pt idx="5">
                  <c:v>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61B-412D-A189-9E24C358B60C}"/>
            </c:ext>
          </c:extLst>
        </c:ser>
        <c:ser>
          <c:idx val="2"/>
          <c:order val="2"/>
          <c:tx>
            <c:strRef>
              <c:f>Bilirubin!$A$4</c:f>
              <c:strCache>
                <c:ptCount val="1"/>
                <c:pt idx="0">
                  <c:v>Case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Bilirubin!$B$1:$N$1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Bilirubin!$B$4:$N$4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3</c:v>
                </c:pt>
                <c:pt idx="5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661B-412D-A189-9E24C358B60C}"/>
            </c:ext>
          </c:extLst>
        </c:ser>
        <c:ser>
          <c:idx val="3"/>
          <c:order val="3"/>
          <c:tx>
            <c:strRef>
              <c:f>Bilirubin!$A$5</c:f>
              <c:strCache>
                <c:ptCount val="1"/>
                <c:pt idx="0">
                  <c:v>Case 4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Bilirubin!$B$1:$N$1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Bilirubin!$B$5:$N$5</c:f>
              <c:numCache>
                <c:formatCode>General</c:formatCode>
                <c:ptCount val="13"/>
                <c:pt idx="0">
                  <c:v>3</c:v>
                </c:pt>
                <c:pt idx="1">
                  <c:v>8</c:v>
                </c:pt>
                <c:pt idx="2">
                  <c:v>6</c:v>
                </c:pt>
                <c:pt idx="3">
                  <c:v>7</c:v>
                </c:pt>
                <c:pt idx="4">
                  <c:v>6</c:v>
                </c:pt>
                <c:pt idx="5">
                  <c:v>11</c:v>
                </c:pt>
                <c:pt idx="6">
                  <c:v>7</c:v>
                </c:pt>
                <c:pt idx="7">
                  <c:v>6</c:v>
                </c:pt>
                <c:pt idx="8">
                  <c:v>7</c:v>
                </c:pt>
                <c:pt idx="9">
                  <c:v>7</c:v>
                </c:pt>
                <c:pt idx="10">
                  <c:v>7</c:v>
                </c:pt>
                <c:pt idx="11">
                  <c:v>9</c:v>
                </c:pt>
                <c:pt idx="12">
                  <c:v>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661B-412D-A189-9E24C358B60C}"/>
            </c:ext>
          </c:extLst>
        </c:ser>
        <c:ser>
          <c:idx val="4"/>
          <c:order val="4"/>
          <c:tx>
            <c:strRef>
              <c:f>Bilirubin!$A$6</c:f>
              <c:strCache>
                <c:ptCount val="1"/>
                <c:pt idx="0">
                  <c:v>Case 5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Bilirubin!$B$1:$N$1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Bilirubin!$B$6:$N$6</c:f>
              <c:numCache>
                <c:formatCode>General</c:formatCode>
                <c:ptCount val="13"/>
                <c:pt idx="0">
                  <c:v>4</c:v>
                </c:pt>
                <c:pt idx="1">
                  <c:v>0</c:v>
                </c:pt>
                <c:pt idx="2">
                  <c:v>8</c:v>
                </c:pt>
                <c:pt idx="3">
                  <c:v>9</c:v>
                </c:pt>
                <c:pt idx="4">
                  <c:v>0</c:v>
                </c:pt>
                <c:pt idx="5">
                  <c:v>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661B-412D-A189-9E24C358B60C}"/>
            </c:ext>
          </c:extLst>
        </c:ser>
        <c:ser>
          <c:idx val="5"/>
          <c:order val="5"/>
          <c:tx>
            <c:strRef>
              <c:f>Bilirubin!$A$7</c:f>
              <c:strCache>
                <c:ptCount val="1"/>
                <c:pt idx="0">
                  <c:v>Case 6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Bilirubin!$B$1:$N$1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Bilirubin!$B$7:$N$7</c:f>
              <c:numCache>
                <c:formatCode>General</c:formatCode>
                <c:ptCount val="13"/>
                <c:pt idx="0">
                  <c:v>5</c:v>
                </c:pt>
                <c:pt idx="1">
                  <c:v>27</c:v>
                </c:pt>
                <c:pt idx="2">
                  <c:v>10</c:v>
                </c:pt>
                <c:pt idx="3">
                  <c:v>12</c:v>
                </c:pt>
                <c:pt idx="4">
                  <c:v>11</c:v>
                </c:pt>
                <c:pt idx="5">
                  <c:v>12</c:v>
                </c:pt>
                <c:pt idx="6">
                  <c:v>6</c:v>
                </c:pt>
                <c:pt idx="7">
                  <c:v>10</c:v>
                </c:pt>
                <c:pt idx="8">
                  <c:v>10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661B-412D-A189-9E24C358B60C}"/>
            </c:ext>
          </c:extLst>
        </c:ser>
        <c:ser>
          <c:idx val="6"/>
          <c:order val="6"/>
          <c:tx>
            <c:strRef>
              <c:f>Bilirubin!$A$8</c:f>
              <c:strCache>
                <c:ptCount val="1"/>
                <c:pt idx="0">
                  <c:v>Case 7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Bilirubin!$B$1:$N$1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Bilirubin!$B$8:$N$8</c:f>
              <c:numCache>
                <c:formatCode>General</c:formatCode>
                <c:ptCount val="13"/>
                <c:pt idx="0">
                  <c:v>0</c:v>
                </c:pt>
                <c:pt idx="1">
                  <c:v>3</c:v>
                </c:pt>
                <c:pt idx="2">
                  <c:v>0</c:v>
                </c:pt>
                <c:pt idx="3">
                  <c:v>0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9</c:v>
                </c:pt>
                <c:pt idx="8">
                  <c:v>12</c:v>
                </c:pt>
                <c:pt idx="9">
                  <c:v>18</c:v>
                </c:pt>
                <c:pt idx="11">
                  <c:v>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661B-412D-A189-9E24C358B60C}"/>
            </c:ext>
          </c:extLst>
        </c:ser>
        <c:ser>
          <c:idx val="7"/>
          <c:order val="7"/>
          <c:tx>
            <c:strRef>
              <c:f>Bilirubin!$A$9</c:f>
              <c:strCache>
                <c:ptCount val="1"/>
                <c:pt idx="0">
                  <c:v>Case 8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Bilirubin!$B$1:$N$1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Bilirubin!$B$9:$N$9</c:f>
              <c:numCache>
                <c:formatCode>General</c:formatCode>
                <c:ptCount val="13"/>
                <c:pt idx="0">
                  <c:v>7</c:v>
                </c:pt>
                <c:pt idx="1">
                  <c:v>5</c:v>
                </c:pt>
                <c:pt idx="2">
                  <c:v>7</c:v>
                </c:pt>
                <c:pt idx="3">
                  <c:v>9</c:v>
                </c:pt>
                <c:pt idx="4">
                  <c:v>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661B-412D-A189-9E24C358B60C}"/>
            </c:ext>
          </c:extLst>
        </c:ser>
        <c:ser>
          <c:idx val="8"/>
          <c:order val="8"/>
          <c:tx>
            <c:strRef>
              <c:f>Bilirubin!$A$10</c:f>
              <c:strCache>
                <c:ptCount val="1"/>
                <c:pt idx="0">
                  <c:v>Case 9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Bilirubin!$B$1:$N$1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Bilirubin!$B$10:$N$10</c:f>
              <c:numCache>
                <c:formatCode>General</c:formatCode>
                <c:ptCount val="13"/>
                <c:pt idx="0">
                  <c:v>4</c:v>
                </c:pt>
                <c:pt idx="1">
                  <c:v>9</c:v>
                </c:pt>
                <c:pt idx="2">
                  <c:v>9</c:v>
                </c:pt>
                <c:pt idx="3">
                  <c:v>0</c:v>
                </c:pt>
                <c:pt idx="4">
                  <c:v>3</c:v>
                </c:pt>
                <c:pt idx="6">
                  <c:v>3</c:v>
                </c:pt>
                <c:pt idx="7">
                  <c:v>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661B-412D-A189-9E24C358B60C}"/>
            </c:ext>
          </c:extLst>
        </c:ser>
        <c:ser>
          <c:idx val="9"/>
          <c:order val="9"/>
          <c:tx>
            <c:strRef>
              <c:f>Bilirubin!$A$11</c:f>
              <c:strCache>
                <c:ptCount val="1"/>
              </c:strCache>
            </c:strRef>
          </c:tx>
          <c:spPr>
            <a:ln w="9525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Bilirubin!$B$1:$N$1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Bilirubin!$B$11:$N$11</c:f>
              <c:numCache>
                <c:formatCode>General</c:formatCode>
                <c:ptCount val="13"/>
                <c:pt idx="0">
                  <c:v>21</c:v>
                </c:pt>
                <c:pt idx="1">
                  <c:v>21</c:v>
                </c:pt>
                <c:pt idx="2">
                  <c:v>21</c:v>
                </c:pt>
                <c:pt idx="3">
                  <c:v>21</c:v>
                </c:pt>
                <c:pt idx="4">
                  <c:v>21</c:v>
                </c:pt>
                <c:pt idx="5">
                  <c:v>21</c:v>
                </c:pt>
                <c:pt idx="6">
                  <c:v>21</c:v>
                </c:pt>
                <c:pt idx="7">
                  <c:v>21</c:v>
                </c:pt>
                <c:pt idx="8">
                  <c:v>21</c:v>
                </c:pt>
                <c:pt idx="9">
                  <c:v>21</c:v>
                </c:pt>
                <c:pt idx="10">
                  <c:v>21</c:v>
                </c:pt>
                <c:pt idx="11">
                  <c:v>21</c:v>
                </c:pt>
                <c:pt idx="12">
                  <c:v>21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661B-412D-A189-9E24C358B6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9564776"/>
        <c:axId val="469565104"/>
      </c:scatterChart>
      <c:valAx>
        <c:axId val="469564776"/>
        <c:scaling>
          <c:orientation val="minMax"/>
          <c:max val="12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Weeks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565104"/>
        <c:crosses val="autoZero"/>
        <c:crossBetween val="midCat"/>
      </c:valAx>
      <c:valAx>
        <c:axId val="469565104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Bilirubin (</a:t>
                </a:r>
                <a:r>
                  <a:rPr lang="en-US"/>
                  <a:t>μmol/l)</a:t>
                </a:r>
                <a:r>
                  <a:rPr lang="en-GB"/>
                  <a:t>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56477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9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span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600"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PT!$A$2</c:f>
              <c:strCache>
                <c:ptCount val="1"/>
                <c:pt idx="0">
                  <c:v>Case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PT!$B$1:$N$1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PT!$B$2:$N$2</c:f>
              <c:numCache>
                <c:formatCode>General</c:formatCode>
                <c:ptCount val="13"/>
                <c:pt idx="0">
                  <c:v>12.7</c:v>
                </c:pt>
                <c:pt idx="1">
                  <c:v>10.5</c:v>
                </c:pt>
                <c:pt idx="2">
                  <c:v>10.9</c:v>
                </c:pt>
                <c:pt idx="3">
                  <c:v>11.8</c:v>
                </c:pt>
                <c:pt idx="4">
                  <c:v>11.6</c:v>
                </c:pt>
                <c:pt idx="5">
                  <c:v>12.6</c:v>
                </c:pt>
                <c:pt idx="6">
                  <c:v>12.6</c:v>
                </c:pt>
                <c:pt idx="7">
                  <c:v>12.6</c:v>
                </c:pt>
                <c:pt idx="8">
                  <c:v>13.4</c:v>
                </c:pt>
                <c:pt idx="9">
                  <c:v>14.3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FD5-4622-A557-7AAF0AED5D24}"/>
            </c:ext>
          </c:extLst>
        </c:ser>
        <c:ser>
          <c:idx val="1"/>
          <c:order val="1"/>
          <c:tx>
            <c:strRef>
              <c:f>PT!$A$3</c:f>
              <c:strCache>
                <c:ptCount val="1"/>
                <c:pt idx="0">
                  <c:v>Case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PT!$B$1:$N$1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PT!$B$3:$N$3</c:f>
              <c:numCache>
                <c:formatCode>General</c:formatCode>
                <c:ptCount val="13"/>
                <c:pt idx="0">
                  <c:v>11.8</c:v>
                </c:pt>
                <c:pt idx="1">
                  <c:v>10.199999999999999</c:v>
                </c:pt>
                <c:pt idx="2">
                  <c:v>11.4</c:v>
                </c:pt>
                <c:pt idx="3">
                  <c:v>11.4</c:v>
                </c:pt>
                <c:pt idx="4">
                  <c:v>10.7</c:v>
                </c:pt>
                <c:pt idx="5">
                  <c:v>10.9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FD5-4622-A557-7AAF0AED5D24}"/>
            </c:ext>
          </c:extLst>
        </c:ser>
        <c:ser>
          <c:idx val="2"/>
          <c:order val="2"/>
          <c:tx>
            <c:strRef>
              <c:f>PT!$A$4</c:f>
              <c:strCache>
                <c:ptCount val="1"/>
                <c:pt idx="0">
                  <c:v>Case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PT!$B$1:$N$1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PT!$B$4:$N$4</c:f>
              <c:numCache>
                <c:formatCode>General</c:formatCode>
                <c:ptCount val="13"/>
                <c:pt idx="0">
                  <c:v>10.3</c:v>
                </c:pt>
                <c:pt idx="1">
                  <c:v>9.8000000000000007</c:v>
                </c:pt>
                <c:pt idx="2">
                  <c:v>10.6</c:v>
                </c:pt>
                <c:pt idx="3">
                  <c:v>10.6</c:v>
                </c:pt>
                <c:pt idx="4">
                  <c:v>10.8</c:v>
                </c:pt>
                <c:pt idx="5">
                  <c:v>10.7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FD5-4622-A557-7AAF0AED5D24}"/>
            </c:ext>
          </c:extLst>
        </c:ser>
        <c:ser>
          <c:idx val="3"/>
          <c:order val="3"/>
          <c:tx>
            <c:strRef>
              <c:f>PT!$A$5</c:f>
              <c:strCache>
                <c:ptCount val="1"/>
                <c:pt idx="0">
                  <c:v>Case 4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PT!$B$1:$N$1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PT!$B$5:$N$5</c:f>
              <c:numCache>
                <c:formatCode>General</c:formatCode>
                <c:ptCount val="13"/>
                <c:pt idx="0">
                  <c:v>11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BFD5-4622-A557-7AAF0AED5D24}"/>
            </c:ext>
          </c:extLst>
        </c:ser>
        <c:ser>
          <c:idx val="4"/>
          <c:order val="4"/>
          <c:tx>
            <c:strRef>
              <c:f>PT!$A$6</c:f>
              <c:strCache>
                <c:ptCount val="1"/>
                <c:pt idx="0">
                  <c:v>Case 5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PT!$B$1:$N$1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PT!$B$6:$N$6</c:f>
              <c:numCache>
                <c:formatCode>General</c:formatCode>
                <c:ptCount val="13"/>
                <c:pt idx="0">
                  <c:v>11.2</c:v>
                </c:pt>
                <c:pt idx="1">
                  <c:v>10</c:v>
                </c:pt>
                <c:pt idx="2">
                  <c:v>10</c:v>
                </c:pt>
                <c:pt idx="5">
                  <c:v>12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BFD5-4622-A557-7AAF0AED5D24}"/>
            </c:ext>
          </c:extLst>
        </c:ser>
        <c:ser>
          <c:idx val="5"/>
          <c:order val="5"/>
          <c:tx>
            <c:strRef>
              <c:f>PT!$A$7</c:f>
              <c:strCache>
                <c:ptCount val="1"/>
                <c:pt idx="0">
                  <c:v>Case 6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PT!$B$1:$N$1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PT!$B$7:$N$7</c:f>
              <c:numCache>
                <c:formatCode>General</c:formatCode>
                <c:ptCount val="13"/>
                <c:pt idx="0">
                  <c:v>11.7</c:v>
                </c:pt>
                <c:pt idx="1">
                  <c:v>10.5</c:v>
                </c:pt>
                <c:pt idx="2">
                  <c:v>11</c:v>
                </c:pt>
                <c:pt idx="3">
                  <c:v>11</c:v>
                </c:pt>
                <c:pt idx="4">
                  <c:v>12</c:v>
                </c:pt>
                <c:pt idx="5">
                  <c:v>12</c:v>
                </c:pt>
                <c:pt idx="6">
                  <c:v>12</c:v>
                </c:pt>
                <c:pt idx="7">
                  <c:v>11.4</c:v>
                </c:pt>
                <c:pt idx="8">
                  <c:v>11.2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BFD5-4622-A557-7AAF0AED5D24}"/>
            </c:ext>
          </c:extLst>
        </c:ser>
        <c:ser>
          <c:idx val="6"/>
          <c:order val="6"/>
          <c:tx>
            <c:strRef>
              <c:f>PT!$A$8</c:f>
              <c:strCache>
                <c:ptCount val="1"/>
                <c:pt idx="0">
                  <c:v>Case 7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PT!$B$1:$N$1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PT!$B$8:$N$8</c:f>
              <c:numCache>
                <c:formatCode>General</c:formatCode>
                <c:ptCount val="13"/>
                <c:pt idx="1">
                  <c:v>14.7</c:v>
                </c:pt>
                <c:pt idx="2">
                  <c:v>12.8</c:v>
                </c:pt>
                <c:pt idx="3">
                  <c:v>14.3</c:v>
                </c:pt>
                <c:pt idx="4">
                  <c:v>16.5</c:v>
                </c:pt>
                <c:pt idx="5">
                  <c:v>17.2</c:v>
                </c:pt>
                <c:pt idx="6">
                  <c:v>18</c:v>
                </c:pt>
                <c:pt idx="7">
                  <c:v>16.8</c:v>
                </c:pt>
                <c:pt idx="9">
                  <c:v>17</c:v>
                </c:pt>
                <c:pt idx="11">
                  <c:v>15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BFD5-4622-A557-7AAF0AED5D24}"/>
            </c:ext>
          </c:extLst>
        </c:ser>
        <c:ser>
          <c:idx val="7"/>
          <c:order val="7"/>
          <c:tx>
            <c:strRef>
              <c:f>PT!$A$9</c:f>
              <c:strCache>
                <c:ptCount val="1"/>
                <c:pt idx="0">
                  <c:v>Case 8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PT!$B$1:$N$1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PT!$B$9:$N$9</c:f>
              <c:numCache>
                <c:formatCode>General</c:formatCode>
                <c:ptCount val="13"/>
                <c:pt idx="0">
                  <c:v>11</c:v>
                </c:pt>
                <c:pt idx="1">
                  <c:v>9.6</c:v>
                </c:pt>
                <c:pt idx="2">
                  <c:v>10</c:v>
                </c:pt>
                <c:pt idx="3">
                  <c:v>10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BFD5-4622-A557-7AAF0AED5D24}"/>
            </c:ext>
          </c:extLst>
        </c:ser>
        <c:ser>
          <c:idx val="8"/>
          <c:order val="8"/>
          <c:tx>
            <c:strRef>
              <c:f>PT!$A$10</c:f>
              <c:strCache>
                <c:ptCount val="1"/>
                <c:pt idx="0">
                  <c:v>Case 9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PT!$B$1:$N$1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PT!$B$10:$N$10</c:f>
              <c:numCache>
                <c:formatCode>General</c:formatCode>
                <c:ptCount val="13"/>
                <c:pt idx="0">
                  <c:v>10.4</c:v>
                </c:pt>
                <c:pt idx="1">
                  <c:v>10</c:v>
                </c:pt>
                <c:pt idx="2">
                  <c:v>10.7</c:v>
                </c:pt>
                <c:pt idx="4">
                  <c:v>10</c:v>
                </c:pt>
                <c:pt idx="7">
                  <c:v>10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BFD5-4622-A557-7AAF0AED5D24}"/>
            </c:ext>
          </c:extLst>
        </c:ser>
        <c:ser>
          <c:idx val="9"/>
          <c:order val="9"/>
          <c:tx>
            <c:strRef>
              <c:f>PT!$A$11</c:f>
              <c:strCache>
                <c:ptCount val="1"/>
              </c:strCache>
            </c:strRef>
          </c:tx>
          <c:spPr>
            <a:ln w="9525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PT!$B$1:$N$1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PT!$B$11:$N$11</c:f>
              <c:numCache>
                <c:formatCode>General</c:formatCode>
                <c:ptCount val="13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12</c:v>
                </c:pt>
                <c:pt idx="4">
                  <c:v>12</c:v>
                </c:pt>
                <c:pt idx="5">
                  <c:v>12</c:v>
                </c:pt>
                <c:pt idx="6">
                  <c:v>12</c:v>
                </c:pt>
                <c:pt idx="7">
                  <c:v>12</c:v>
                </c:pt>
                <c:pt idx="8">
                  <c:v>12</c:v>
                </c:pt>
                <c:pt idx="9">
                  <c:v>12</c:v>
                </c:pt>
                <c:pt idx="10">
                  <c:v>12</c:v>
                </c:pt>
                <c:pt idx="11">
                  <c:v>12</c:v>
                </c:pt>
                <c:pt idx="12">
                  <c:v>12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BFD5-4622-A557-7AAF0AED5D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0012056"/>
        <c:axId val="560010088"/>
      </c:scatterChart>
      <c:valAx>
        <c:axId val="560012056"/>
        <c:scaling>
          <c:orientation val="minMax"/>
          <c:max val="12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Weeks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0010088"/>
        <c:crosses val="autoZero"/>
        <c:crossBetween val="midCat"/>
      </c:valAx>
      <c:valAx>
        <c:axId val="560010088"/>
        <c:scaling>
          <c:orientation val="minMax"/>
          <c:min val="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Prothrombin Time (seconds)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00120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9"/>
        <c:delete val="1"/>
      </c:legendEntry>
      <c:layout>
        <c:manualLayout>
          <c:xMode val="edge"/>
          <c:yMode val="edge"/>
          <c:x val="3.9657542807149095E-2"/>
          <c:y val="0.86718667979002628"/>
          <c:w val="0.94846269216347956"/>
          <c:h val="0.1119799868766404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span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Platelets!$A$2</c:f>
              <c:strCache>
                <c:ptCount val="1"/>
                <c:pt idx="0">
                  <c:v>Case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Platelets!$B$1:$N$1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Platelets!$B$2:$N$2</c:f>
              <c:numCache>
                <c:formatCode>General</c:formatCode>
                <c:ptCount val="13"/>
                <c:pt idx="0">
                  <c:v>182000</c:v>
                </c:pt>
                <c:pt idx="1">
                  <c:v>142000</c:v>
                </c:pt>
                <c:pt idx="2">
                  <c:v>271000</c:v>
                </c:pt>
                <c:pt idx="3">
                  <c:v>266000</c:v>
                </c:pt>
                <c:pt idx="4">
                  <c:v>243000</c:v>
                </c:pt>
                <c:pt idx="5">
                  <c:v>271000</c:v>
                </c:pt>
                <c:pt idx="6">
                  <c:v>242000</c:v>
                </c:pt>
                <c:pt idx="7">
                  <c:v>209000</c:v>
                </c:pt>
                <c:pt idx="8">
                  <c:v>196000</c:v>
                </c:pt>
                <c:pt idx="9">
                  <c:v>215000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CB5-45AF-8C45-1A976EA9FDF1}"/>
            </c:ext>
          </c:extLst>
        </c:ser>
        <c:ser>
          <c:idx val="1"/>
          <c:order val="1"/>
          <c:tx>
            <c:strRef>
              <c:f>Platelets!$A$3</c:f>
              <c:strCache>
                <c:ptCount val="1"/>
                <c:pt idx="0">
                  <c:v>Case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Platelets!$B$1:$N$1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Platelets!$B$3:$N$3</c:f>
              <c:numCache>
                <c:formatCode>General</c:formatCode>
                <c:ptCount val="13"/>
                <c:pt idx="0">
                  <c:v>217000</c:v>
                </c:pt>
                <c:pt idx="1">
                  <c:v>200000</c:v>
                </c:pt>
                <c:pt idx="2">
                  <c:v>334000</c:v>
                </c:pt>
                <c:pt idx="3">
                  <c:v>460000</c:v>
                </c:pt>
                <c:pt idx="4">
                  <c:v>258000</c:v>
                </c:pt>
                <c:pt idx="5">
                  <c:v>350000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9CB5-45AF-8C45-1A976EA9FDF1}"/>
            </c:ext>
          </c:extLst>
        </c:ser>
        <c:ser>
          <c:idx val="2"/>
          <c:order val="2"/>
          <c:tx>
            <c:strRef>
              <c:f>Platelets!$A$4</c:f>
              <c:strCache>
                <c:ptCount val="1"/>
                <c:pt idx="0">
                  <c:v>Case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Platelets!$B$1:$N$1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Platelets!$B$4:$N$4</c:f>
              <c:numCache>
                <c:formatCode>General</c:formatCode>
                <c:ptCount val="13"/>
                <c:pt idx="0">
                  <c:v>195000</c:v>
                </c:pt>
                <c:pt idx="1">
                  <c:v>195000</c:v>
                </c:pt>
                <c:pt idx="2">
                  <c:v>334000</c:v>
                </c:pt>
                <c:pt idx="3">
                  <c:v>429000</c:v>
                </c:pt>
                <c:pt idx="4">
                  <c:v>276000</c:v>
                </c:pt>
                <c:pt idx="5">
                  <c:v>307000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CB5-45AF-8C45-1A976EA9FDF1}"/>
            </c:ext>
          </c:extLst>
        </c:ser>
        <c:ser>
          <c:idx val="3"/>
          <c:order val="3"/>
          <c:tx>
            <c:strRef>
              <c:f>Platelets!$A$5</c:f>
              <c:strCache>
                <c:ptCount val="1"/>
                <c:pt idx="0">
                  <c:v>Case 4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Platelets!$B$1:$N$1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Platelets!$B$5:$N$5</c:f>
              <c:numCache>
                <c:formatCode>General</c:formatCode>
                <c:ptCount val="13"/>
                <c:pt idx="0">
                  <c:v>273000</c:v>
                </c:pt>
                <c:pt idx="2">
                  <c:v>243000</c:v>
                </c:pt>
                <c:pt idx="3">
                  <c:v>352000</c:v>
                </c:pt>
                <c:pt idx="4">
                  <c:v>265000</c:v>
                </c:pt>
                <c:pt idx="5">
                  <c:v>343000</c:v>
                </c:pt>
                <c:pt idx="6">
                  <c:v>329000</c:v>
                </c:pt>
                <c:pt idx="7">
                  <c:v>330000</c:v>
                </c:pt>
                <c:pt idx="8">
                  <c:v>309000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9CB5-45AF-8C45-1A976EA9FDF1}"/>
            </c:ext>
          </c:extLst>
        </c:ser>
        <c:ser>
          <c:idx val="4"/>
          <c:order val="4"/>
          <c:tx>
            <c:strRef>
              <c:f>Platelets!$A$6</c:f>
              <c:strCache>
                <c:ptCount val="1"/>
                <c:pt idx="0">
                  <c:v>Case 5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Platelets!$B$1:$N$1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Platelets!$B$6:$N$6</c:f>
              <c:numCache>
                <c:formatCode>General</c:formatCode>
                <c:ptCount val="13"/>
                <c:pt idx="0">
                  <c:v>526000</c:v>
                </c:pt>
                <c:pt idx="1">
                  <c:v>176000</c:v>
                </c:pt>
                <c:pt idx="2">
                  <c:v>387000</c:v>
                </c:pt>
                <c:pt idx="3">
                  <c:v>292000</c:v>
                </c:pt>
                <c:pt idx="4">
                  <c:v>339000</c:v>
                </c:pt>
                <c:pt idx="5">
                  <c:v>424000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9CB5-45AF-8C45-1A976EA9FDF1}"/>
            </c:ext>
          </c:extLst>
        </c:ser>
        <c:ser>
          <c:idx val="5"/>
          <c:order val="5"/>
          <c:tx>
            <c:strRef>
              <c:f>Platelets!$A$7</c:f>
              <c:strCache>
                <c:ptCount val="1"/>
                <c:pt idx="0">
                  <c:v>Case 6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Platelets!$B$1:$N$1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Platelets!$B$7:$N$7</c:f>
              <c:numCache>
                <c:formatCode>General</c:formatCode>
                <c:ptCount val="13"/>
                <c:pt idx="0">
                  <c:v>341000</c:v>
                </c:pt>
                <c:pt idx="1">
                  <c:v>42000</c:v>
                </c:pt>
                <c:pt idx="2">
                  <c:v>341000</c:v>
                </c:pt>
                <c:pt idx="3">
                  <c:v>451000</c:v>
                </c:pt>
                <c:pt idx="4">
                  <c:v>338000</c:v>
                </c:pt>
                <c:pt idx="5">
                  <c:v>337000</c:v>
                </c:pt>
                <c:pt idx="6">
                  <c:v>413000</c:v>
                </c:pt>
                <c:pt idx="7">
                  <c:v>351000</c:v>
                </c:pt>
                <c:pt idx="8">
                  <c:v>443000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9CB5-45AF-8C45-1A976EA9FDF1}"/>
            </c:ext>
          </c:extLst>
        </c:ser>
        <c:ser>
          <c:idx val="6"/>
          <c:order val="6"/>
          <c:tx>
            <c:strRef>
              <c:f>Platelets!$A$8</c:f>
              <c:strCache>
                <c:ptCount val="1"/>
                <c:pt idx="0">
                  <c:v>Case 7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Platelets!$B$1:$N$1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Platelets!$B$8:$N$8</c:f>
              <c:numCache>
                <c:formatCode>General</c:formatCode>
                <c:ptCount val="13"/>
                <c:pt idx="0">
                  <c:v>393000</c:v>
                </c:pt>
                <c:pt idx="1">
                  <c:v>92000</c:v>
                </c:pt>
                <c:pt idx="2">
                  <c:v>235000</c:v>
                </c:pt>
                <c:pt idx="3">
                  <c:v>273000</c:v>
                </c:pt>
                <c:pt idx="4">
                  <c:v>216000</c:v>
                </c:pt>
                <c:pt idx="5">
                  <c:v>259000</c:v>
                </c:pt>
                <c:pt idx="6">
                  <c:v>306000</c:v>
                </c:pt>
                <c:pt idx="7">
                  <c:v>443000</c:v>
                </c:pt>
                <c:pt idx="8">
                  <c:v>544000</c:v>
                </c:pt>
                <c:pt idx="9">
                  <c:v>432000</c:v>
                </c:pt>
                <c:pt idx="11">
                  <c:v>323000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9CB5-45AF-8C45-1A976EA9FDF1}"/>
            </c:ext>
          </c:extLst>
        </c:ser>
        <c:ser>
          <c:idx val="7"/>
          <c:order val="7"/>
          <c:tx>
            <c:strRef>
              <c:f>Platelets!$A$9</c:f>
              <c:strCache>
                <c:ptCount val="1"/>
                <c:pt idx="0">
                  <c:v>Case 8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Platelets!$B$1:$N$1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Platelets!$B$9:$N$9</c:f>
              <c:numCache>
                <c:formatCode>General</c:formatCode>
                <c:ptCount val="13"/>
                <c:pt idx="0">
                  <c:v>545000</c:v>
                </c:pt>
                <c:pt idx="1">
                  <c:v>195000</c:v>
                </c:pt>
                <c:pt idx="2">
                  <c:v>397000</c:v>
                </c:pt>
                <c:pt idx="3">
                  <c:v>336000</c:v>
                </c:pt>
                <c:pt idx="4">
                  <c:v>438000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9CB5-45AF-8C45-1A976EA9FDF1}"/>
            </c:ext>
          </c:extLst>
        </c:ser>
        <c:ser>
          <c:idx val="8"/>
          <c:order val="8"/>
          <c:tx>
            <c:strRef>
              <c:f>Platelets!$A$10</c:f>
              <c:strCache>
                <c:ptCount val="1"/>
                <c:pt idx="0">
                  <c:v>Case 9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Platelets!$B$1:$N$1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Platelets!$B$10:$N$10</c:f>
              <c:numCache>
                <c:formatCode>General</c:formatCode>
                <c:ptCount val="13"/>
                <c:pt idx="0">
                  <c:v>405000</c:v>
                </c:pt>
                <c:pt idx="1">
                  <c:v>138000</c:v>
                </c:pt>
                <c:pt idx="2">
                  <c:v>406000</c:v>
                </c:pt>
                <c:pt idx="3">
                  <c:v>350000</c:v>
                </c:pt>
                <c:pt idx="4">
                  <c:v>405000</c:v>
                </c:pt>
                <c:pt idx="6">
                  <c:v>243000</c:v>
                </c:pt>
                <c:pt idx="7">
                  <c:v>322000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9CB5-45AF-8C45-1A976EA9FDF1}"/>
            </c:ext>
          </c:extLst>
        </c:ser>
        <c:ser>
          <c:idx val="9"/>
          <c:order val="9"/>
          <c:tx>
            <c:strRef>
              <c:f>Platelets!$A$11</c:f>
              <c:strCache>
                <c:ptCount val="1"/>
              </c:strCache>
            </c:strRef>
          </c:tx>
          <c:spPr>
            <a:ln w="9525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Platelets!$B$1:$N$1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Platelets!$B$11:$N$11</c:f>
              <c:numCache>
                <c:formatCode>General</c:formatCode>
                <c:ptCount val="13"/>
                <c:pt idx="0">
                  <c:v>150000</c:v>
                </c:pt>
                <c:pt idx="1">
                  <c:v>150000</c:v>
                </c:pt>
                <c:pt idx="2">
                  <c:v>150000</c:v>
                </c:pt>
                <c:pt idx="3">
                  <c:v>150000</c:v>
                </c:pt>
                <c:pt idx="4">
                  <c:v>150000</c:v>
                </c:pt>
                <c:pt idx="5">
                  <c:v>150000</c:v>
                </c:pt>
                <c:pt idx="6">
                  <c:v>150000</c:v>
                </c:pt>
                <c:pt idx="7">
                  <c:v>150000</c:v>
                </c:pt>
                <c:pt idx="8">
                  <c:v>150000</c:v>
                </c:pt>
                <c:pt idx="9">
                  <c:v>150000</c:v>
                </c:pt>
                <c:pt idx="10">
                  <c:v>150000</c:v>
                </c:pt>
                <c:pt idx="11">
                  <c:v>150000</c:v>
                </c:pt>
                <c:pt idx="12">
                  <c:v>150000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9CB5-45AF-8C45-1A976EA9FD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6028904"/>
        <c:axId val="566020376"/>
      </c:scatterChart>
      <c:valAx>
        <c:axId val="566028904"/>
        <c:scaling>
          <c:orientation val="minMax"/>
          <c:max val="12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Weeks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6020376"/>
        <c:crosses val="autoZero"/>
        <c:crossBetween val="midCat"/>
      </c:valAx>
      <c:valAx>
        <c:axId val="566020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Platelets (per mL)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60289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9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span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600"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0.907</cdr:x>
      <cdr:y>0.34676</cdr:y>
    </cdr:from>
    <cdr:to>
      <cdr:x>1</cdr:x>
      <cdr:y>0.42728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C5B71003-2FF0-4CB9-9005-7A5C065457A1}"/>
            </a:ext>
          </a:extLst>
        </cdr:cNvPr>
        <cdr:cNvSpPr txBox="1"/>
      </cdr:nvSpPr>
      <cdr:spPr>
        <a:xfrm xmlns:a="http://schemas.openxmlformats.org/drawingml/2006/main">
          <a:off x="9708788" y="1862594"/>
          <a:ext cx="995498" cy="4325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600" dirty="0"/>
            <a:t>20 ng/l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0.85714</cdr:x>
      <cdr:y>0.66898</cdr:y>
    </cdr:from>
    <cdr:to>
      <cdr:x>1</cdr:x>
      <cdr:y>0.91897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A0196732-4B94-4EBE-A6E6-FACBCC168683}"/>
            </a:ext>
          </a:extLst>
        </cdr:cNvPr>
        <cdr:cNvSpPr txBox="1"/>
      </cdr:nvSpPr>
      <cdr:spPr>
        <a:xfrm xmlns:a="http://schemas.openxmlformats.org/drawingml/2006/main">
          <a:off x="9114941" y="3518644"/>
          <a:ext cx="1519192" cy="13149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dirty="0">
              <a:effectLst/>
              <a:latin typeface="+mn-lt"/>
              <a:ea typeface="+mn-ea"/>
              <a:cs typeface="+mn-cs"/>
            </a:rPr>
            <a:t>2x ULN 90 IU/l</a:t>
          </a:r>
          <a:endParaRPr lang="en-GB" sz="1600" dirty="0">
            <a:effectLst/>
            <a:latin typeface="+mn-lt"/>
            <a:ea typeface="+mn-ea"/>
            <a:cs typeface="+mn-cs"/>
          </a:endParaRPr>
        </a:p>
        <a:p xmlns:a="http://schemas.openxmlformats.org/drawingml/2006/main">
          <a:endParaRPr lang="en-GB" sz="16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0.84552</cdr:x>
      <cdr:y>0.67535</cdr:y>
    </cdr:from>
    <cdr:to>
      <cdr:x>0.98838</cdr:x>
      <cdr:y>0.92535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C49989F1-638A-4228-9000-FB32805DAF4B}"/>
            </a:ext>
          </a:extLst>
        </cdr:cNvPr>
        <cdr:cNvSpPr txBox="1"/>
      </cdr:nvSpPr>
      <cdr:spPr>
        <a:xfrm xmlns:a="http://schemas.openxmlformats.org/drawingml/2006/main">
          <a:off x="8651450" y="3636638"/>
          <a:ext cx="1461753" cy="1346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dirty="0">
              <a:effectLst/>
              <a:latin typeface="+mn-lt"/>
              <a:ea typeface="+mn-ea"/>
              <a:cs typeface="+mn-cs"/>
            </a:rPr>
            <a:t>2x ULN 54 IU/l</a:t>
          </a:r>
          <a:endParaRPr lang="en-GB" sz="1600" dirty="0">
            <a:effectLst/>
            <a:latin typeface="+mn-lt"/>
            <a:ea typeface="+mn-ea"/>
            <a:cs typeface="+mn-cs"/>
          </a:endParaRPr>
        </a:p>
        <a:p xmlns:a="http://schemas.openxmlformats.org/drawingml/2006/main">
          <a:endParaRPr lang="en-GB" sz="16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43C9B-9EDE-480D-A772-CF35948018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395643-42B1-427D-88D7-B06DF7C2D6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429DA-CCC4-4B7D-B791-BBF9DC611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44D34-59C2-423C-9768-100CB6B40868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EBBE1-3A5A-4325-98B0-AD99229EC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832533-ED59-4727-AF15-1DF2837D6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46D77-3AD2-41BB-8AD7-C979CE1308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877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22B08-49BE-41EC-9933-282DDCE1B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426342-2216-4631-A668-743A7E373D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332A71-2E0B-4FA6-8211-19BE9C0D3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44D34-59C2-423C-9768-100CB6B40868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F86E4F-CC9D-4EED-88D5-2F8FC7FCF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D93887-17FD-4C58-9EC7-D133F7F59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46D77-3AD2-41BB-8AD7-C979CE1308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459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060864-EA31-4C47-9B29-A0500C3B2B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90327D-5769-48DE-ABBB-682014431B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A8FB88-9DA9-4191-837B-C81D04B4F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44D34-59C2-423C-9768-100CB6B40868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5F7F79-FE38-4356-B994-7BF2AB9D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728A64-A487-4ACF-970B-31969CE79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46D77-3AD2-41BB-8AD7-C979CE1308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143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896D5-0F34-4B72-8293-693E831F0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0316C-6AF6-45CF-B1B0-7D62A21C4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D8E429-E6E0-43BA-B5C2-36D18FEBB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44D34-59C2-423C-9768-100CB6B40868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A3880E-AA25-480A-B91E-1A3F93669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018453-AC4D-4878-BBDF-2EBE34F03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46D77-3AD2-41BB-8AD7-C979CE1308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547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456FF-4464-48C9-88DE-464EED502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78FB65-E95B-4590-9B57-C3FD518344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89AB1-A230-4EE8-8415-85B65D31F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44D34-59C2-423C-9768-100CB6B40868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17FC1-5D38-40E5-A7C9-B5D77EB4C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60CCC-F49D-4537-AD14-377925D92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46D77-3AD2-41BB-8AD7-C979CE1308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072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B0FC1-94D7-4C10-B5A0-3152A016E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A40A1A-3BB4-4296-A111-B92E14B78C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EB8FF7-BF5F-4E60-A6B1-24CEE57228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6F3644-FB98-4FDD-844F-2F5245C3A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44D34-59C2-423C-9768-100CB6B40868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C38019-3491-4993-BF81-EC1451FA4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35B2F9-6BC2-4AF5-B85D-AAFEAE475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46D77-3AD2-41BB-8AD7-C979CE1308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7915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EC531-5787-4743-BCFD-37F4ECF0D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D95FDF-0089-4274-8C11-1F4D945289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39FC38-0D35-4255-A5D9-E151035088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A42E8A-91BC-47B0-A9B4-1D8104D725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089A98-7F3F-4CFE-ACA2-17F54530B0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950A25-5B47-4C61-95DC-D48F4AE35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44D34-59C2-423C-9768-100CB6B40868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E26380-FF7C-4169-81C0-A560F565E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ACAFD4-EB44-45C9-AB4E-C12A25F81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46D77-3AD2-41BB-8AD7-C979CE1308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006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04A6C-358C-44B3-825B-C007A355B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13FE49-2BD0-43ED-AE8B-DEEBA4FC6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44D34-59C2-423C-9768-100CB6B40868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2DCEA2-A108-4026-84A5-E824D3C24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D5FE68-3C93-48FA-97F6-05B17CC77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46D77-3AD2-41BB-8AD7-C979CE1308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81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BD6E36-3DF3-4238-AC20-E248B6660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44D34-59C2-423C-9768-100CB6B40868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1E7DAE-151E-493E-A59E-2DAB7D7A2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2E4F0B-6662-4F1F-9C3A-CFDFFF26B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46D77-3AD2-41BB-8AD7-C979CE1308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964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14241-CBCA-46C1-8D63-0A29409FF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1ECB26-2D12-494C-95E5-90E28A3C87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548E8C-DE80-40C9-97FB-EF8D8C9AD0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BF2D43-5772-4AEF-A2F9-4E677F77E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44D34-59C2-423C-9768-100CB6B40868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0E3E78-A348-4A8C-9A50-4440A9D75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50BCDF-62D0-4AB1-8CE1-4D975D14B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46D77-3AD2-41BB-8AD7-C979CE1308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113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661ED-4152-4395-AF3A-8E044BEA6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53BE53-3AC8-4AAE-8FAC-4B3074A59D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1AD1D6-0DF6-486A-AD89-71925E6FDE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1173DF-CE02-4CDA-A991-79D4BA06C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44D34-59C2-423C-9768-100CB6B40868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51A9D-D4A3-4BBB-9587-8F4FBC9BE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FDEB71-B5FD-41EB-8460-3A48427D1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46D77-3AD2-41BB-8AD7-C979CE1308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991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B5990D-592A-49C6-89BF-8BDB07D53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6B9A06-09F1-46BE-84D8-6D6C26DD93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A23198-31A9-460D-953A-AE7BF94CA2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44D34-59C2-423C-9768-100CB6B40868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D45387-E265-482B-B771-CDDB120CEA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862C12-0214-4A56-A699-D7E2967E68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46D77-3AD2-41BB-8AD7-C979CE1308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401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0377605-9D65-412E-8B14-35CB074CB44C}"/>
              </a:ext>
            </a:extLst>
          </p:cNvPr>
          <p:cNvSpPr txBox="1"/>
          <p:nvPr/>
        </p:nvSpPr>
        <p:spPr>
          <a:xfrm>
            <a:off x="872197" y="6376126"/>
            <a:ext cx="102037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 Figure 1.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Troponin-I levels following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onasemnogene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abeparvovec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treatment</a:t>
            </a:r>
            <a:endParaRPr lang="en-GB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32B4E041-272F-4846-BC46-669E9D0A1D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1852296"/>
              </p:ext>
            </p:extLst>
          </p:nvPr>
        </p:nvGraphicFramePr>
        <p:xfrm>
          <a:off x="616857" y="492351"/>
          <a:ext cx="10704286" cy="5371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04740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DB31B36-0483-4EDD-8FB7-DA177E57CAE2}"/>
              </a:ext>
            </a:extLst>
          </p:cNvPr>
          <p:cNvSpPr txBox="1"/>
          <p:nvPr/>
        </p:nvSpPr>
        <p:spPr>
          <a:xfrm>
            <a:off x="643467" y="6239281"/>
            <a:ext cx="10338664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2.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Aspartate aminotransferase levels following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onasemnogene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abeparvovec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treatment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2FC70E7-5870-4EA2-B897-65DEC3FF5303}"/>
              </a:ext>
            </a:extLst>
          </p:cNvPr>
          <p:cNvGraphicFramePr>
            <a:graphicFrameLocks/>
          </p:cNvGraphicFramePr>
          <p:nvPr/>
        </p:nvGraphicFramePr>
        <p:xfrm>
          <a:off x="643467" y="633046"/>
          <a:ext cx="10634133" cy="5259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6393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0527FFC-A2DD-43E8-BD04-F027F69BE5F4}"/>
              </a:ext>
            </a:extLst>
          </p:cNvPr>
          <p:cNvSpPr txBox="1"/>
          <p:nvPr/>
        </p:nvSpPr>
        <p:spPr>
          <a:xfrm>
            <a:off x="784273" y="6253349"/>
            <a:ext cx="10990960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3.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Alanine aminotransferase levels following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onasemnogene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abeparvovec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treatment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B6A3402-2015-42A5-B33E-D92D684A2225}"/>
              </a:ext>
            </a:extLst>
          </p:cNvPr>
          <p:cNvGraphicFramePr>
            <a:graphicFrameLocks/>
          </p:cNvGraphicFramePr>
          <p:nvPr/>
        </p:nvGraphicFramePr>
        <p:xfrm>
          <a:off x="784273" y="566057"/>
          <a:ext cx="10232070" cy="538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08922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0C89B04-D34D-4BCD-8097-A69771FD340A}"/>
              </a:ext>
            </a:extLst>
          </p:cNvPr>
          <p:cNvSpPr txBox="1"/>
          <p:nvPr/>
        </p:nvSpPr>
        <p:spPr>
          <a:xfrm>
            <a:off x="1178170" y="6338279"/>
            <a:ext cx="88098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4.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Bilirubin levels following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onasemnogene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abeparvovec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treatment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2DE8D996-3226-4843-A0F8-638597472C63}"/>
              </a:ext>
            </a:extLst>
          </p:cNvPr>
          <p:cNvGraphicFramePr>
            <a:graphicFrameLocks/>
          </p:cNvGraphicFramePr>
          <p:nvPr/>
        </p:nvGraphicFramePr>
        <p:xfrm>
          <a:off x="660399" y="540657"/>
          <a:ext cx="10370457" cy="53956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2">
            <a:extLst>
              <a:ext uri="{FF2B5EF4-FFF2-40B4-BE49-F238E27FC236}">
                <a16:creationId xmlns:a16="http://schemas.microsoft.com/office/drawing/2014/main" id="{426FE39D-E7E9-443E-9A18-45028F58393F}"/>
              </a:ext>
            </a:extLst>
          </p:cNvPr>
          <p:cNvSpPr txBox="1"/>
          <p:nvPr/>
        </p:nvSpPr>
        <p:spPr>
          <a:xfrm>
            <a:off x="9875381" y="1627577"/>
            <a:ext cx="995785" cy="33855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21 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μmol/l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3">
            <a:extLst>
              <a:ext uri="{FF2B5EF4-FFF2-40B4-BE49-F238E27FC236}">
                <a16:creationId xmlns:a16="http://schemas.microsoft.com/office/drawing/2014/main" id="{E468CAF6-9D01-42E3-8BC5-37868F68B39A}"/>
              </a:ext>
            </a:extLst>
          </p:cNvPr>
          <p:cNvSpPr txBox="1"/>
          <p:nvPr/>
        </p:nvSpPr>
        <p:spPr>
          <a:xfrm>
            <a:off x="1161144" y="4627439"/>
            <a:ext cx="453182" cy="327660"/>
          </a:xfrm>
          <a:prstGeom prst="rect">
            <a:avLst/>
          </a:prstGeom>
          <a:solidFill>
            <a:schemeClr val="bg1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&lt;3</a:t>
            </a:r>
          </a:p>
        </p:txBody>
      </p:sp>
    </p:spTree>
    <p:extLst>
      <p:ext uri="{BB962C8B-B14F-4D97-AF65-F5344CB8AC3E}">
        <p14:creationId xmlns:p14="http://schemas.microsoft.com/office/powerpoint/2010/main" val="1308772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4ED93F9-F490-426D-A70F-0F8DAC6681F8}"/>
              </a:ext>
            </a:extLst>
          </p:cNvPr>
          <p:cNvSpPr txBox="1"/>
          <p:nvPr/>
        </p:nvSpPr>
        <p:spPr>
          <a:xfrm>
            <a:off x="826476" y="6332599"/>
            <a:ext cx="8924013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5.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PT following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onasemnogene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abeparvovec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treatment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7AAA2C01-7CCC-4EE3-BC2C-2377FBED877D}"/>
              </a:ext>
            </a:extLst>
          </p:cNvPr>
          <p:cNvGraphicFramePr>
            <a:graphicFrameLocks/>
          </p:cNvGraphicFramePr>
          <p:nvPr/>
        </p:nvGraphicFramePr>
        <p:xfrm>
          <a:off x="667657" y="551543"/>
          <a:ext cx="10537372" cy="5428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2">
            <a:extLst>
              <a:ext uri="{FF2B5EF4-FFF2-40B4-BE49-F238E27FC236}">
                <a16:creationId xmlns:a16="http://schemas.microsoft.com/office/drawing/2014/main" id="{610BF3A0-8134-4FC0-BBCE-9095A8F64DC0}"/>
              </a:ext>
            </a:extLst>
          </p:cNvPr>
          <p:cNvSpPr txBox="1"/>
          <p:nvPr/>
        </p:nvSpPr>
        <p:spPr>
          <a:xfrm>
            <a:off x="10563686" y="3096437"/>
            <a:ext cx="473206" cy="33855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12s</a:t>
            </a:r>
          </a:p>
        </p:txBody>
      </p:sp>
    </p:spTree>
    <p:extLst>
      <p:ext uri="{BB962C8B-B14F-4D97-AF65-F5344CB8AC3E}">
        <p14:creationId xmlns:p14="http://schemas.microsoft.com/office/powerpoint/2010/main" val="1243171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0DC7EEB-6F30-4B0D-AD31-4D7B6CE876B8}"/>
              </a:ext>
            </a:extLst>
          </p:cNvPr>
          <p:cNvSpPr txBox="1"/>
          <p:nvPr/>
        </p:nvSpPr>
        <p:spPr>
          <a:xfrm>
            <a:off x="643467" y="6327075"/>
            <a:ext cx="9035957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6.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Platelet levels following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onasemnogene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abeparvovec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treatment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718CAC9-026E-42DA-94BD-E0EE91C1EFD9}"/>
              </a:ext>
            </a:extLst>
          </p:cNvPr>
          <p:cNvGraphicFramePr>
            <a:graphicFrameLocks/>
          </p:cNvGraphicFramePr>
          <p:nvPr/>
        </p:nvGraphicFramePr>
        <p:xfrm>
          <a:off x="643466" y="801913"/>
          <a:ext cx="10343847" cy="51344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2">
            <a:extLst>
              <a:ext uri="{FF2B5EF4-FFF2-40B4-BE49-F238E27FC236}">
                <a16:creationId xmlns:a16="http://schemas.microsoft.com/office/drawing/2014/main" id="{CB146878-00E7-4B13-BA26-C680A85641C6}"/>
              </a:ext>
            </a:extLst>
          </p:cNvPr>
          <p:cNvSpPr txBox="1"/>
          <p:nvPr/>
        </p:nvSpPr>
        <p:spPr>
          <a:xfrm>
            <a:off x="9679424" y="3429000"/>
            <a:ext cx="1144865" cy="33855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150 000/ml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3821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130</Words>
  <Application>Microsoft Office PowerPoint</Application>
  <PresentationFormat>Widescreen</PresentationFormat>
  <Paragraphs>25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 Holland</dc:creator>
  <cp:lastModifiedBy>Abigail Holland</cp:lastModifiedBy>
  <cp:revision>8</cp:revision>
  <dcterms:created xsi:type="dcterms:W3CDTF">2020-11-12T06:19:04Z</dcterms:created>
  <dcterms:modified xsi:type="dcterms:W3CDTF">2021-03-08T09:46:07Z</dcterms:modified>
</cp:coreProperties>
</file>