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65" r:id="rId3"/>
    <p:sldId id="266" r:id="rId4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592" y="-7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6E7E7-7DA8-644D-945B-C6BC0F7C2F97}" type="datetimeFigureOut">
              <a:rPr lang="en-US" smtClean="0"/>
              <a:pPr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589D9-BC7C-564F-B59E-B5619CA6DF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Supplemental File 1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Pig-a</a:t>
            </a:r>
            <a:r>
              <a:rPr lang="en-US" dirty="0" smtClean="0"/>
              <a:t> Assay Tolerance Intervals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2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 tolerance interval (TI) covers a specified proportion of a population for a given confidence level </a:t>
            </a:r>
          </a:p>
          <a:p>
            <a:r>
              <a:rPr lang="en-US" dirty="0" smtClean="0"/>
              <a:t>Upper bound </a:t>
            </a:r>
            <a:r>
              <a:rPr lang="en-US" dirty="0" err="1" smtClean="0"/>
              <a:t>TIs</a:t>
            </a:r>
            <a:r>
              <a:rPr lang="en-US" dirty="0" smtClean="0"/>
              <a:t> were calculated for </a:t>
            </a:r>
            <a:r>
              <a:rPr lang="en-US" i="1" dirty="0" smtClean="0"/>
              <a:t>Pig-a</a:t>
            </a:r>
            <a:r>
              <a:rPr lang="en-US" dirty="0" smtClean="0"/>
              <a:t> mutant RBC and mutant RET frequencies</a:t>
            </a:r>
          </a:p>
          <a:p>
            <a:pPr lvl="1"/>
            <a:r>
              <a:rPr lang="en-US" dirty="0" smtClean="0"/>
              <a:t>Software = JMP 12.0.1 for Mac</a:t>
            </a:r>
          </a:p>
          <a:p>
            <a:pPr lvl="1"/>
            <a:r>
              <a:rPr lang="en-US" dirty="0" err="1" smtClean="0"/>
              <a:t>n</a:t>
            </a:r>
            <a:r>
              <a:rPr lang="en-US" dirty="0" smtClean="0"/>
              <a:t> = 756 naïve Sprague </a:t>
            </a:r>
            <a:r>
              <a:rPr lang="en-US" dirty="0" err="1" smtClean="0"/>
              <a:t>Dawley</a:t>
            </a:r>
            <a:r>
              <a:rPr lang="en-US" dirty="0" smtClean="0"/>
              <a:t> rats</a:t>
            </a:r>
          </a:p>
          <a:p>
            <a:pPr lvl="1"/>
            <a:r>
              <a:rPr lang="en-US" dirty="0" smtClean="0"/>
              <a:t>Alpha = 0.05</a:t>
            </a:r>
          </a:p>
          <a:p>
            <a:pPr lvl="1"/>
            <a:r>
              <a:rPr lang="en-US" dirty="0" smtClean="0"/>
              <a:t>Proportion to cover = 95%</a:t>
            </a:r>
          </a:p>
          <a:p>
            <a:pPr lvl="1"/>
            <a:r>
              <a:rPr lang="en-US" dirty="0" smtClean="0"/>
              <a:t>Log10 transformed mutant frequencies (no. per 10</a:t>
            </a:r>
            <a:r>
              <a:rPr lang="en-US" baseline="30000" dirty="0" smtClean="0"/>
              <a:t>6</a:t>
            </a:r>
            <a:r>
              <a:rPr lang="en-US" dirty="0" smtClean="0"/>
              <a:t>) to meet normal distribution assumption</a:t>
            </a:r>
          </a:p>
          <a:p>
            <a:r>
              <a:rPr lang="en-US" dirty="0" smtClean="0"/>
              <a:t>The resulting upper bound </a:t>
            </a:r>
            <a:r>
              <a:rPr lang="en-US" dirty="0" err="1" smtClean="0"/>
              <a:t>TIs</a:t>
            </a:r>
            <a:r>
              <a:rPr lang="en-US" dirty="0" smtClean="0"/>
              <a:t> were used to help assess whether statistically significant treatment groups were comprised of rats that were generally within the distribution of spontaneous mutant cell frequencies, or exceeded it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1460500"/>
            <a:ext cx="720528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One-sided Tolerance Interval, JMP v12.0.1</a:t>
            </a:r>
          </a:p>
          <a:p>
            <a:r>
              <a:rPr lang="en-US" dirty="0" smtClean="0"/>
              <a:t>Mutant RBC frequencies Log10 transformed</a:t>
            </a:r>
          </a:p>
          <a:p>
            <a:r>
              <a:rPr lang="en-US" dirty="0" smtClean="0"/>
              <a:t>Proportion = 95%</a:t>
            </a:r>
          </a:p>
          <a:p>
            <a:r>
              <a:rPr lang="en-US" dirty="0" smtClean="0"/>
              <a:t>Alpha = 0.05</a:t>
            </a:r>
          </a:p>
          <a:p>
            <a:r>
              <a:rPr lang="en-US" dirty="0" smtClean="0"/>
              <a:t>Upper TI = 0.456368</a:t>
            </a:r>
          </a:p>
          <a:p>
            <a:r>
              <a:rPr lang="en-US" dirty="0" smtClean="0"/>
              <a:t>Back Transformed = 10^0.456368 = 2.9 </a:t>
            </a:r>
            <a:r>
              <a:rPr lang="en-US" dirty="0" err="1" smtClean="0"/>
              <a:t>x</a:t>
            </a:r>
            <a:r>
              <a:rPr lang="en-US" dirty="0" smtClean="0"/>
              <a:t> 10</a:t>
            </a:r>
            <a:r>
              <a:rPr lang="en-US" baseline="30000" dirty="0" smtClean="0"/>
              <a:t>-6</a:t>
            </a:r>
            <a:r>
              <a:rPr lang="en-US" dirty="0" smtClean="0"/>
              <a:t> mutant RBC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i="1" dirty="0" smtClean="0"/>
              <a:t>Pig-a</a:t>
            </a:r>
            <a:r>
              <a:rPr lang="en-US" dirty="0" smtClean="0"/>
              <a:t> Mutant RBC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0" y="3662110"/>
            <a:ext cx="9144000" cy="2322286"/>
            <a:chOff x="0" y="3662110"/>
            <a:chExt cx="9144000" cy="232228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662110"/>
              <a:ext cx="9144000" cy="2322286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>
              <a:off x="368300" y="5276850"/>
              <a:ext cx="8693150" cy="1588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57200" y="1455738"/>
            <a:ext cx="82852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One-sided Tolerance Interval, JMP v12.0.1</a:t>
            </a:r>
          </a:p>
          <a:p>
            <a:r>
              <a:rPr lang="en-US" dirty="0" smtClean="0"/>
              <a:t>Mutant RET frequencies: +0.1 offset to eliminate zeros then log10 transformed </a:t>
            </a:r>
          </a:p>
          <a:p>
            <a:r>
              <a:rPr lang="en-US" dirty="0" smtClean="0"/>
              <a:t>Proportion = 95%</a:t>
            </a:r>
          </a:p>
          <a:p>
            <a:r>
              <a:rPr lang="en-US" dirty="0" smtClean="0"/>
              <a:t>alpha = 0.05</a:t>
            </a:r>
          </a:p>
          <a:p>
            <a:r>
              <a:rPr lang="en-US" dirty="0" smtClean="0"/>
              <a:t>Upper TI = 0.473294</a:t>
            </a:r>
          </a:p>
          <a:p>
            <a:r>
              <a:rPr lang="en-US" dirty="0" smtClean="0"/>
              <a:t>Back Transformed = 10^0.473294 = 3.0 </a:t>
            </a:r>
            <a:r>
              <a:rPr lang="en-US" dirty="0" err="1" smtClean="0"/>
              <a:t>x</a:t>
            </a:r>
            <a:r>
              <a:rPr lang="en-US" dirty="0" smtClean="0"/>
              <a:t> 10</a:t>
            </a:r>
            <a:r>
              <a:rPr lang="en-US" baseline="30000" dirty="0" smtClean="0"/>
              <a:t>-6</a:t>
            </a:r>
            <a:r>
              <a:rPr lang="en-US" dirty="0" smtClean="0"/>
              <a:t> mutant RET</a:t>
            </a:r>
          </a:p>
          <a:p>
            <a:r>
              <a:rPr lang="en-US" dirty="0" smtClean="0"/>
              <a:t>Minus 0.1 to account for offset prior to log transformation = 2.9 </a:t>
            </a:r>
            <a:r>
              <a:rPr lang="en-US" dirty="0" err="1" smtClean="0"/>
              <a:t>x</a:t>
            </a:r>
            <a:r>
              <a:rPr lang="en-US" dirty="0" smtClean="0"/>
              <a:t> 10</a:t>
            </a:r>
            <a:r>
              <a:rPr lang="en-US" baseline="30000" dirty="0" smtClean="0"/>
              <a:t>-6</a:t>
            </a:r>
            <a:r>
              <a:rPr lang="en-US" dirty="0" smtClean="0"/>
              <a:t> mutant RET 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i="1" dirty="0" smtClean="0"/>
              <a:t>Pig-a </a:t>
            </a:r>
            <a:r>
              <a:rPr lang="en-US" dirty="0" smtClean="0"/>
              <a:t>Mutant RET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3778056"/>
            <a:ext cx="9130034" cy="2622744"/>
            <a:chOff x="0" y="3612956"/>
            <a:chExt cx="9130034" cy="262274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612956"/>
              <a:ext cx="9130034" cy="2622744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412750" y="5435600"/>
              <a:ext cx="8629650" cy="1588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226</Words>
  <Application>Microsoft Macintosh PowerPoint</Application>
  <PresentationFormat>Letter Paper (8.5x11 in)</PresentationFormat>
  <Paragraphs>24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Supplemental File 1 Pig-a Assay Tolerance Intervals</vt:lpstr>
      <vt:lpstr>Pig-a Mutant RBC</vt:lpstr>
      <vt:lpstr>Pig-a Mutant RET</vt:lpstr>
    </vt:vector>
  </TitlesOfParts>
  <Company>Litron Labs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July 2015 Historical Negative Controls </dc:title>
  <dc:creator>Stephen Dertinger</dc:creator>
  <cp:lastModifiedBy>Stephen Dertinger</cp:lastModifiedBy>
  <cp:revision>99</cp:revision>
  <dcterms:created xsi:type="dcterms:W3CDTF">2019-04-10T18:24:47Z</dcterms:created>
  <dcterms:modified xsi:type="dcterms:W3CDTF">2019-04-10T18:25:04Z</dcterms:modified>
</cp:coreProperties>
</file>