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70" r:id="rId2"/>
    <p:sldId id="262" r:id="rId3"/>
    <p:sldId id="269" r:id="rId4"/>
    <p:sldId id="264" r:id="rId5"/>
    <p:sldId id="263" r:id="rId6"/>
    <p:sldId id="267" r:id="rId7"/>
    <p:sldId id="266" r:id="rId8"/>
    <p:sldId id="258"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31" autoAdjust="0"/>
    <p:restoredTop sz="94682" autoAdjust="0"/>
  </p:normalViewPr>
  <p:slideViewPr>
    <p:cSldViewPr snapToGrid="0">
      <p:cViewPr>
        <p:scale>
          <a:sx n="130" d="100"/>
          <a:sy n="130" d="100"/>
        </p:scale>
        <p:origin x="96" y="-6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B0445FD-A83D-4D9E-A004-07D60432DA7E}" type="datetimeFigureOut">
              <a:rPr lang="en-US" smtClean="0"/>
              <a:t>10/12/2021</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F1D3E7-A4C9-4EC5-9974-15E515A4DD79}" type="slidenum">
              <a:rPr lang="en-US" smtClean="0"/>
              <a:t>‹#›</a:t>
            </a:fld>
            <a:endParaRPr lang="en-US" dirty="0"/>
          </a:p>
        </p:txBody>
      </p:sp>
    </p:spTree>
    <p:extLst>
      <p:ext uri="{BB962C8B-B14F-4D97-AF65-F5344CB8AC3E}">
        <p14:creationId xmlns:p14="http://schemas.microsoft.com/office/powerpoint/2010/main" val="7750116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gn="just">
              <a:lnSpc>
                <a:spcPct val="200000"/>
              </a:lnSpc>
              <a:spcBef>
                <a:spcPts val="0"/>
              </a:spcBef>
              <a:spcAft>
                <a:spcPts val="0"/>
              </a:spcAft>
            </a:pP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200000"/>
              </a:lnSpc>
              <a:spcBef>
                <a:spcPts val="0"/>
              </a:spcBef>
              <a:spcAft>
                <a:spcPts val="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456E8E43-1669-444F-9F21-5B716F6B2C73}" type="slidenum">
              <a:rPr lang="en-US" smtClean="0"/>
              <a:t>2</a:t>
            </a:fld>
            <a:endParaRPr lang="en-US" dirty="0"/>
          </a:p>
        </p:txBody>
      </p:sp>
    </p:spTree>
    <p:extLst>
      <p:ext uri="{BB962C8B-B14F-4D97-AF65-F5344CB8AC3E}">
        <p14:creationId xmlns:p14="http://schemas.microsoft.com/office/powerpoint/2010/main" val="19136959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gn="just">
              <a:lnSpc>
                <a:spcPct val="200000"/>
              </a:lnSpc>
              <a:spcBef>
                <a:spcPts val="0"/>
              </a:spcBef>
              <a:spcAft>
                <a:spcPts val="0"/>
              </a:spcAft>
            </a:pP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200000"/>
              </a:lnSpc>
              <a:spcBef>
                <a:spcPts val="0"/>
              </a:spcBef>
              <a:spcAft>
                <a:spcPts val="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456E8E43-1669-444F-9F21-5B716F6B2C73}" type="slidenum">
              <a:rPr lang="en-US" smtClean="0"/>
              <a:t>3</a:t>
            </a:fld>
            <a:endParaRPr lang="en-US" dirty="0"/>
          </a:p>
        </p:txBody>
      </p:sp>
    </p:spTree>
    <p:extLst>
      <p:ext uri="{BB962C8B-B14F-4D97-AF65-F5344CB8AC3E}">
        <p14:creationId xmlns:p14="http://schemas.microsoft.com/office/powerpoint/2010/main" val="7184113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5"/>
          </p:nvPr>
        </p:nvSpPr>
        <p:spPr/>
        <p:txBody>
          <a:bodyPr/>
          <a:lstStyle/>
          <a:p>
            <a:fld id="{456E8E43-1669-444F-9F21-5B716F6B2C73}" type="slidenum">
              <a:rPr lang="en-US" smtClean="0"/>
              <a:t>4</a:t>
            </a:fld>
            <a:endParaRPr lang="en-US"/>
          </a:p>
        </p:txBody>
      </p:sp>
    </p:spTree>
    <p:extLst>
      <p:ext uri="{BB962C8B-B14F-4D97-AF65-F5344CB8AC3E}">
        <p14:creationId xmlns:p14="http://schemas.microsoft.com/office/powerpoint/2010/main" val="38466235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56E8E43-1669-444F-9F21-5B716F6B2C73}" type="slidenum">
              <a:rPr lang="en-US" smtClean="0"/>
              <a:t>5</a:t>
            </a:fld>
            <a:endParaRPr lang="en-US"/>
          </a:p>
        </p:txBody>
      </p:sp>
    </p:spTree>
    <p:extLst>
      <p:ext uri="{BB962C8B-B14F-4D97-AF65-F5344CB8AC3E}">
        <p14:creationId xmlns:p14="http://schemas.microsoft.com/office/powerpoint/2010/main" val="18684833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56E8E43-1669-444F-9F21-5B716F6B2C73}" type="slidenum">
              <a:rPr lang="en-US" smtClean="0"/>
              <a:t>6</a:t>
            </a:fld>
            <a:endParaRPr lang="en-US"/>
          </a:p>
        </p:txBody>
      </p:sp>
    </p:spTree>
    <p:extLst>
      <p:ext uri="{BB962C8B-B14F-4D97-AF65-F5344CB8AC3E}">
        <p14:creationId xmlns:p14="http://schemas.microsoft.com/office/powerpoint/2010/main" val="36882851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56E8E43-1669-444F-9F21-5B716F6B2C73}" type="slidenum">
              <a:rPr lang="en-US" smtClean="0"/>
              <a:t>7</a:t>
            </a:fld>
            <a:endParaRPr lang="en-US"/>
          </a:p>
        </p:txBody>
      </p:sp>
    </p:spTree>
    <p:extLst>
      <p:ext uri="{BB962C8B-B14F-4D97-AF65-F5344CB8AC3E}">
        <p14:creationId xmlns:p14="http://schemas.microsoft.com/office/powerpoint/2010/main" val="9197539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F1D3E7-A4C9-4EC5-9974-15E515A4DD79}" type="slidenum">
              <a:rPr lang="en-US" smtClean="0"/>
              <a:t>8</a:t>
            </a:fld>
            <a:endParaRPr lang="en-US" dirty="0"/>
          </a:p>
        </p:txBody>
      </p:sp>
    </p:spTree>
    <p:extLst>
      <p:ext uri="{BB962C8B-B14F-4D97-AF65-F5344CB8AC3E}">
        <p14:creationId xmlns:p14="http://schemas.microsoft.com/office/powerpoint/2010/main" val="11513337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8AF7D0-8BD2-4E13-A72C-B0E2705D05D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46BA324-504B-4280-BEE5-E7C1F07B9B1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EB34D35-1CF4-4704-AB52-1653338EFF42}"/>
              </a:ext>
            </a:extLst>
          </p:cNvPr>
          <p:cNvSpPr>
            <a:spLocks noGrp="1"/>
          </p:cNvSpPr>
          <p:nvPr>
            <p:ph type="dt" sz="half" idx="10"/>
          </p:nvPr>
        </p:nvSpPr>
        <p:spPr/>
        <p:txBody>
          <a:bodyPr/>
          <a:lstStyle/>
          <a:p>
            <a:fld id="{320E0C36-527F-4F72-B97E-63385BCE382A}" type="datetimeFigureOut">
              <a:rPr lang="en-US" smtClean="0"/>
              <a:t>10/12/2021</a:t>
            </a:fld>
            <a:endParaRPr lang="en-US" dirty="0"/>
          </a:p>
        </p:txBody>
      </p:sp>
      <p:sp>
        <p:nvSpPr>
          <p:cNvPr id="5" name="Footer Placeholder 4">
            <a:extLst>
              <a:ext uri="{FF2B5EF4-FFF2-40B4-BE49-F238E27FC236}">
                <a16:creationId xmlns:a16="http://schemas.microsoft.com/office/drawing/2014/main" id="{C4378FEF-25FD-4081-9CFD-E870A89C1A9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B55C48B-0C4F-40BB-A5AE-612ECE075C29}"/>
              </a:ext>
            </a:extLst>
          </p:cNvPr>
          <p:cNvSpPr>
            <a:spLocks noGrp="1"/>
          </p:cNvSpPr>
          <p:nvPr>
            <p:ph type="sldNum" sz="quarter" idx="12"/>
          </p:nvPr>
        </p:nvSpPr>
        <p:spPr/>
        <p:txBody>
          <a:bodyPr/>
          <a:lstStyle/>
          <a:p>
            <a:fld id="{04F87DE2-0FFC-4B70-96C4-B49C85ACE5A5}" type="slidenum">
              <a:rPr lang="en-US" smtClean="0"/>
              <a:t>‹#›</a:t>
            </a:fld>
            <a:endParaRPr lang="en-US" dirty="0"/>
          </a:p>
        </p:txBody>
      </p:sp>
    </p:spTree>
    <p:extLst>
      <p:ext uri="{BB962C8B-B14F-4D97-AF65-F5344CB8AC3E}">
        <p14:creationId xmlns:p14="http://schemas.microsoft.com/office/powerpoint/2010/main" val="773981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9CEF05-FEB9-4832-9644-CF164D3CF22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DC2B462-5513-4C39-89AE-D944990C657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A212D2E-DAA6-46DC-A232-A08AB70FF5D2}"/>
              </a:ext>
            </a:extLst>
          </p:cNvPr>
          <p:cNvSpPr>
            <a:spLocks noGrp="1"/>
          </p:cNvSpPr>
          <p:nvPr>
            <p:ph type="dt" sz="half" idx="10"/>
          </p:nvPr>
        </p:nvSpPr>
        <p:spPr/>
        <p:txBody>
          <a:bodyPr/>
          <a:lstStyle/>
          <a:p>
            <a:fld id="{320E0C36-527F-4F72-B97E-63385BCE382A}" type="datetimeFigureOut">
              <a:rPr lang="en-US" smtClean="0"/>
              <a:t>10/12/2021</a:t>
            </a:fld>
            <a:endParaRPr lang="en-US" dirty="0"/>
          </a:p>
        </p:txBody>
      </p:sp>
      <p:sp>
        <p:nvSpPr>
          <p:cNvPr id="5" name="Footer Placeholder 4">
            <a:extLst>
              <a:ext uri="{FF2B5EF4-FFF2-40B4-BE49-F238E27FC236}">
                <a16:creationId xmlns:a16="http://schemas.microsoft.com/office/drawing/2014/main" id="{546412A0-08CF-4A35-AE29-1042CC7121CF}"/>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8088EEF-382C-4276-AE24-9E041FADFF9D}"/>
              </a:ext>
            </a:extLst>
          </p:cNvPr>
          <p:cNvSpPr>
            <a:spLocks noGrp="1"/>
          </p:cNvSpPr>
          <p:nvPr>
            <p:ph type="sldNum" sz="quarter" idx="12"/>
          </p:nvPr>
        </p:nvSpPr>
        <p:spPr/>
        <p:txBody>
          <a:bodyPr/>
          <a:lstStyle/>
          <a:p>
            <a:fld id="{04F87DE2-0FFC-4B70-96C4-B49C85ACE5A5}" type="slidenum">
              <a:rPr lang="en-US" smtClean="0"/>
              <a:t>‹#›</a:t>
            </a:fld>
            <a:endParaRPr lang="en-US" dirty="0"/>
          </a:p>
        </p:txBody>
      </p:sp>
    </p:spTree>
    <p:extLst>
      <p:ext uri="{BB962C8B-B14F-4D97-AF65-F5344CB8AC3E}">
        <p14:creationId xmlns:p14="http://schemas.microsoft.com/office/powerpoint/2010/main" val="28642919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5BC8CAB-16B0-4D1B-826B-39E51FD9EB3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6A6517D-5200-4DD0-9E86-3D9E57402F5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CB29103-CEE3-4B0C-9C4B-B6B21774C70F}"/>
              </a:ext>
            </a:extLst>
          </p:cNvPr>
          <p:cNvSpPr>
            <a:spLocks noGrp="1"/>
          </p:cNvSpPr>
          <p:nvPr>
            <p:ph type="dt" sz="half" idx="10"/>
          </p:nvPr>
        </p:nvSpPr>
        <p:spPr/>
        <p:txBody>
          <a:bodyPr/>
          <a:lstStyle/>
          <a:p>
            <a:fld id="{320E0C36-527F-4F72-B97E-63385BCE382A}" type="datetimeFigureOut">
              <a:rPr lang="en-US" smtClean="0"/>
              <a:t>10/12/2021</a:t>
            </a:fld>
            <a:endParaRPr lang="en-US" dirty="0"/>
          </a:p>
        </p:txBody>
      </p:sp>
      <p:sp>
        <p:nvSpPr>
          <p:cNvPr id="5" name="Footer Placeholder 4">
            <a:extLst>
              <a:ext uri="{FF2B5EF4-FFF2-40B4-BE49-F238E27FC236}">
                <a16:creationId xmlns:a16="http://schemas.microsoft.com/office/drawing/2014/main" id="{BB5BC0DA-9568-41CB-9212-5C1CB746CF4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D3D979A8-38DB-421E-AD33-C5D54D620B07}"/>
              </a:ext>
            </a:extLst>
          </p:cNvPr>
          <p:cNvSpPr>
            <a:spLocks noGrp="1"/>
          </p:cNvSpPr>
          <p:nvPr>
            <p:ph type="sldNum" sz="quarter" idx="12"/>
          </p:nvPr>
        </p:nvSpPr>
        <p:spPr/>
        <p:txBody>
          <a:bodyPr/>
          <a:lstStyle/>
          <a:p>
            <a:fld id="{04F87DE2-0FFC-4B70-96C4-B49C85ACE5A5}" type="slidenum">
              <a:rPr lang="en-US" smtClean="0"/>
              <a:t>‹#›</a:t>
            </a:fld>
            <a:endParaRPr lang="en-US" dirty="0"/>
          </a:p>
        </p:txBody>
      </p:sp>
    </p:spTree>
    <p:extLst>
      <p:ext uri="{BB962C8B-B14F-4D97-AF65-F5344CB8AC3E}">
        <p14:creationId xmlns:p14="http://schemas.microsoft.com/office/powerpoint/2010/main" val="2275122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AD2C2D-A752-4E80-AA0C-17323124C71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374BBFD-5B01-4971-9590-6EA30BF0A98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D00974C-B0F0-483C-A09A-9577FC3D2882}"/>
              </a:ext>
            </a:extLst>
          </p:cNvPr>
          <p:cNvSpPr>
            <a:spLocks noGrp="1"/>
          </p:cNvSpPr>
          <p:nvPr>
            <p:ph type="dt" sz="half" idx="10"/>
          </p:nvPr>
        </p:nvSpPr>
        <p:spPr/>
        <p:txBody>
          <a:bodyPr/>
          <a:lstStyle/>
          <a:p>
            <a:fld id="{320E0C36-527F-4F72-B97E-63385BCE382A}" type="datetimeFigureOut">
              <a:rPr lang="en-US" smtClean="0"/>
              <a:t>10/12/2021</a:t>
            </a:fld>
            <a:endParaRPr lang="en-US" dirty="0"/>
          </a:p>
        </p:txBody>
      </p:sp>
      <p:sp>
        <p:nvSpPr>
          <p:cNvPr id="5" name="Footer Placeholder 4">
            <a:extLst>
              <a:ext uri="{FF2B5EF4-FFF2-40B4-BE49-F238E27FC236}">
                <a16:creationId xmlns:a16="http://schemas.microsoft.com/office/drawing/2014/main" id="{72B6EA1E-01ED-4DB5-9D43-68EFD4030B1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13923C9-53CA-4A29-B9EE-1CA3B59AE4D3}"/>
              </a:ext>
            </a:extLst>
          </p:cNvPr>
          <p:cNvSpPr>
            <a:spLocks noGrp="1"/>
          </p:cNvSpPr>
          <p:nvPr>
            <p:ph type="sldNum" sz="quarter" idx="12"/>
          </p:nvPr>
        </p:nvSpPr>
        <p:spPr/>
        <p:txBody>
          <a:bodyPr/>
          <a:lstStyle/>
          <a:p>
            <a:fld id="{04F87DE2-0FFC-4B70-96C4-B49C85ACE5A5}" type="slidenum">
              <a:rPr lang="en-US" smtClean="0"/>
              <a:t>‹#›</a:t>
            </a:fld>
            <a:endParaRPr lang="en-US" dirty="0"/>
          </a:p>
        </p:txBody>
      </p:sp>
    </p:spTree>
    <p:extLst>
      <p:ext uri="{BB962C8B-B14F-4D97-AF65-F5344CB8AC3E}">
        <p14:creationId xmlns:p14="http://schemas.microsoft.com/office/powerpoint/2010/main" val="22527842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54068F-182A-4B85-9859-FF496A26C70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7BDDDF2-600A-48E0-9AD4-7E806695B9B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379BC8B-D948-44FA-B6E8-609335E02991}"/>
              </a:ext>
            </a:extLst>
          </p:cNvPr>
          <p:cNvSpPr>
            <a:spLocks noGrp="1"/>
          </p:cNvSpPr>
          <p:nvPr>
            <p:ph type="dt" sz="half" idx="10"/>
          </p:nvPr>
        </p:nvSpPr>
        <p:spPr/>
        <p:txBody>
          <a:bodyPr/>
          <a:lstStyle/>
          <a:p>
            <a:fld id="{320E0C36-527F-4F72-B97E-63385BCE382A}" type="datetimeFigureOut">
              <a:rPr lang="en-US" smtClean="0"/>
              <a:t>10/12/2021</a:t>
            </a:fld>
            <a:endParaRPr lang="en-US" dirty="0"/>
          </a:p>
        </p:txBody>
      </p:sp>
      <p:sp>
        <p:nvSpPr>
          <p:cNvPr id="5" name="Footer Placeholder 4">
            <a:extLst>
              <a:ext uri="{FF2B5EF4-FFF2-40B4-BE49-F238E27FC236}">
                <a16:creationId xmlns:a16="http://schemas.microsoft.com/office/drawing/2014/main" id="{33DC1C06-0D67-45F9-8042-FBA69D15128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536B530-C9C4-4EFC-A9BA-CD875DDD93A1}"/>
              </a:ext>
            </a:extLst>
          </p:cNvPr>
          <p:cNvSpPr>
            <a:spLocks noGrp="1"/>
          </p:cNvSpPr>
          <p:nvPr>
            <p:ph type="sldNum" sz="quarter" idx="12"/>
          </p:nvPr>
        </p:nvSpPr>
        <p:spPr/>
        <p:txBody>
          <a:bodyPr/>
          <a:lstStyle/>
          <a:p>
            <a:fld id="{04F87DE2-0FFC-4B70-96C4-B49C85ACE5A5}" type="slidenum">
              <a:rPr lang="en-US" smtClean="0"/>
              <a:t>‹#›</a:t>
            </a:fld>
            <a:endParaRPr lang="en-US" dirty="0"/>
          </a:p>
        </p:txBody>
      </p:sp>
    </p:spTree>
    <p:extLst>
      <p:ext uri="{BB962C8B-B14F-4D97-AF65-F5344CB8AC3E}">
        <p14:creationId xmlns:p14="http://schemas.microsoft.com/office/powerpoint/2010/main" val="10136812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7B1CF3-EE52-43E7-9DDC-0D33B2919F8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3097992-B560-43AE-806C-3DF4A810874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AAE9E5B-442F-4107-91DE-4CD09DF6F5B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508CAFB-1AD5-4061-9FDB-96C049A51C2E}"/>
              </a:ext>
            </a:extLst>
          </p:cNvPr>
          <p:cNvSpPr>
            <a:spLocks noGrp="1"/>
          </p:cNvSpPr>
          <p:nvPr>
            <p:ph type="dt" sz="half" idx="10"/>
          </p:nvPr>
        </p:nvSpPr>
        <p:spPr/>
        <p:txBody>
          <a:bodyPr/>
          <a:lstStyle/>
          <a:p>
            <a:fld id="{320E0C36-527F-4F72-B97E-63385BCE382A}" type="datetimeFigureOut">
              <a:rPr lang="en-US" smtClean="0"/>
              <a:t>10/12/2021</a:t>
            </a:fld>
            <a:endParaRPr lang="en-US" dirty="0"/>
          </a:p>
        </p:txBody>
      </p:sp>
      <p:sp>
        <p:nvSpPr>
          <p:cNvPr id="6" name="Footer Placeholder 5">
            <a:extLst>
              <a:ext uri="{FF2B5EF4-FFF2-40B4-BE49-F238E27FC236}">
                <a16:creationId xmlns:a16="http://schemas.microsoft.com/office/drawing/2014/main" id="{41BAFA37-4E90-44C8-B9EC-06507D5498FE}"/>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D5788446-A6F2-46BE-8B24-D055A658C52C}"/>
              </a:ext>
            </a:extLst>
          </p:cNvPr>
          <p:cNvSpPr>
            <a:spLocks noGrp="1"/>
          </p:cNvSpPr>
          <p:nvPr>
            <p:ph type="sldNum" sz="quarter" idx="12"/>
          </p:nvPr>
        </p:nvSpPr>
        <p:spPr/>
        <p:txBody>
          <a:bodyPr/>
          <a:lstStyle/>
          <a:p>
            <a:fld id="{04F87DE2-0FFC-4B70-96C4-B49C85ACE5A5}" type="slidenum">
              <a:rPr lang="en-US" smtClean="0"/>
              <a:t>‹#›</a:t>
            </a:fld>
            <a:endParaRPr lang="en-US" dirty="0"/>
          </a:p>
        </p:txBody>
      </p:sp>
    </p:spTree>
    <p:extLst>
      <p:ext uri="{BB962C8B-B14F-4D97-AF65-F5344CB8AC3E}">
        <p14:creationId xmlns:p14="http://schemas.microsoft.com/office/powerpoint/2010/main" val="6704630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FF1A3E-E5F3-4BA5-93D0-6BCF0799589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ED46E4D-00CA-4B80-8E68-AE268A11AF6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F253BBF-C78B-46F9-AEE5-EDC82563168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F010A37-3987-4457-831B-07AD5021826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53BE9FE-EA07-4166-B9F6-AEA6263C9C8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04C6FE8-9C9F-4F11-BC20-64A188BF28EC}"/>
              </a:ext>
            </a:extLst>
          </p:cNvPr>
          <p:cNvSpPr>
            <a:spLocks noGrp="1"/>
          </p:cNvSpPr>
          <p:nvPr>
            <p:ph type="dt" sz="half" idx="10"/>
          </p:nvPr>
        </p:nvSpPr>
        <p:spPr/>
        <p:txBody>
          <a:bodyPr/>
          <a:lstStyle/>
          <a:p>
            <a:fld id="{320E0C36-527F-4F72-B97E-63385BCE382A}" type="datetimeFigureOut">
              <a:rPr lang="en-US" smtClean="0"/>
              <a:t>10/12/2021</a:t>
            </a:fld>
            <a:endParaRPr lang="en-US" dirty="0"/>
          </a:p>
        </p:txBody>
      </p:sp>
      <p:sp>
        <p:nvSpPr>
          <p:cNvPr id="8" name="Footer Placeholder 7">
            <a:extLst>
              <a:ext uri="{FF2B5EF4-FFF2-40B4-BE49-F238E27FC236}">
                <a16:creationId xmlns:a16="http://schemas.microsoft.com/office/drawing/2014/main" id="{AF0C235E-76A4-4806-9447-DE19433F6330}"/>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A4C60DDD-4306-48CB-86D3-9703B09B9A79}"/>
              </a:ext>
            </a:extLst>
          </p:cNvPr>
          <p:cNvSpPr>
            <a:spLocks noGrp="1"/>
          </p:cNvSpPr>
          <p:nvPr>
            <p:ph type="sldNum" sz="quarter" idx="12"/>
          </p:nvPr>
        </p:nvSpPr>
        <p:spPr/>
        <p:txBody>
          <a:bodyPr/>
          <a:lstStyle/>
          <a:p>
            <a:fld id="{04F87DE2-0FFC-4B70-96C4-B49C85ACE5A5}" type="slidenum">
              <a:rPr lang="en-US" smtClean="0"/>
              <a:t>‹#›</a:t>
            </a:fld>
            <a:endParaRPr lang="en-US" dirty="0"/>
          </a:p>
        </p:txBody>
      </p:sp>
    </p:spTree>
    <p:extLst>
      <p:ext uri="{BB962C8B-B14F-4D97-AF65-F5344CB8AC3E}">
        <p14:creationId xmlns:p14="http://schemas.microsoft.com/office/powerpoint/2010/main" val="37152667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F45E23-2ECD-423D-A93E-D06F2F3010A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A74FA7A-C878-442C-AD29-AD70CA7D0A5F}"/>
              </a:ext>
            </a:extLst>
          </p:cNvPr>
          <p:cNvSpPr>
            <a:spLocks noGrp="1"/>
          </p:cNvSpPr>
          <p:nvPr>
            <p:ph type="dt" sz="half" idx="10"/>
          </p:nvPr>
        </p:nvSpPr>
        <p:spPr/>
        <p:txBody>
          <a:bodyPr/>
          <a:lstStyle/>
          <a:p>
            <a:fld id="{320E0C36-527F-4F72-B97E-63385BCE382A}" type="datetimeFigureOut">
              <a:rPr lang="en-US" smtClean="0"/>
              <a:t>10/12/2021</a:t>
            </a:fld>
            <a:endParaRPr lang="en-US" dirty="0"/>
          </a:p>
        </p:txBody>
      </p:sp>
      <p:sp>
        <p:nvSpPr>
          <p:cNvPr id="4" name="Footer Placeholder 3">
            <a:extLst>
              <a:ext uri="{FF2B5EF4-FFF2-40B4-BE49-F238E27FC236}">
                <a16:creationId xmlns:a16="http://schemas.microsoft.com/office/drawing/2014/main" id="{54C6CE7F-01A7-4BC0-97EF-7EEDAA9115EB}"/>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3DCC8906-493F-4630-A844-758FF9952C2E}"/>
              </a:ext>
            </a:extLst>
          </p:cNvPr>
          <p:cNvSpPr>
            <a:spLocks noGrp="1"/>
          </p:cNvSpPr>
          <p:nvPr>
            <p:ph type="sldNum" sz="quarter" idx="12"/>
          </p:nvPr>
        </p:nvSpPr>
        <p:spPr/>
        <p:txBody>
          <a:bodyPr/>
          <a:lstStyle/>
          <a:p>
            <a:fld id="{04F87DE2-0FFC-4B70-96C4-B49C85ACE5A5}" type="slidenum">
              <a:rPr lang="en-US" smtClean="0"/>
              <a:t>‹#›</a:t>
            </a:fld>
            <a:endParaRPr lang="en-US" dirty="0"/>
          </a:p>
        </p:txBody>
      </p:sp>
    </p:spTree>
    <p:extLst>
      <p:ext uri="{BB962C8B-B14F-4D97-AF65-F5344CB8AC3E}">
        <p14:creationId xmlns:p14="http://schemas.microsoft.com/office/powerpoint/2010/main" val="1161413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D68AC2E-22A9-4AF5-92B9-857D40541A40}"/>
              </a:ext>
            </a:extLst>
          </p:cNvPr>
          <p:cNvSpPr>
            <a:spLocks noGrp="1"/>
          </p:cNvSpPr>
          <p:nvPr>
            <p:ph type="dt" sz="half" idx="10"/>
          </p:nvPr>
        </p:nvSpPr>
        <p:spPr/>
        <p:txBody>
          <a:bodyPr/>
          <a:lstStyle/>
          <a:p>
            <a:fld id="{320E0C36-527F-4F72-B97E-63385BCE382A}" type="datetimeFigureOut">
              <a:rPr lang="en-US" smtClean="0"/>
              <a:t>10/12/2021</a:t>
            </a:fld>
            <a:endParaRPr lang="en-US" dirty="0"/>
          </a:p>
        </p:txBody>
      </p:sp>
      <p:sp>
        <p:nvSpPr>
          <p:cNvPr id="3" name="Footer Placeholder 2">
            <a:extLst>
              <a:ext uri="{FF2B5EF4-FFF2-40B4-BE49-F238E27FC236}">
                <a16:creationId xmlns:a16="http://schemas.microsoft.com/office/drawing/2014/main" id="{B6EBFE83-2AB4-4250-983B-03BBA29EF7FD}"/>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F1BD1908-D946-463E-A5DF-2B0AD2CF35C6}"/>
              </a:ext>
            </a:extLst>
          </p:cNvPr>
          <p:cNvSpPr>
            <a:spLocks noGrp="1"/>
          </p:cNvSpPr>
          <p:nvPr>
            <p:ph type="sldNum" sz="quarter" idx="12"/>
          </p:nvPr>
        </p:nvSpPr>
        <p:spPr/>
        <p:txBody>
          <a:bodyPr/>
          <a:lstStyle/>
          <a:p>
            <a:fld id="{04F87DE2-0FFC-4B70-96C4-B49C85ACE5A5}" type="slidenum">
              <a:rPr lang="en-US" smtClean="0"/>
              <a:t>‹#›</a:t>
            </a:fld>
            <a:endParaRPr lang="en-US" dirty="0"/>
          </a:p>
        </p:txBody>
      </p:sp>
    </p:spTree>
    <p:extLst>
      <p:ext uri="{BB962C8B-B14F-4D97-AF65-F5344CB8AC3E}">
        <p14:creationId xmlns:p14="http://schemas.microsoft.com/office/powerpoint/2010/main" val="21527471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239466-27AC-4DD0-A6A9-3AF1775A879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07B7E51-BD8D-4B33-AF56-7DD9C5623AF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0B65F6E-4C4E-47E7-9797-1E8423596A1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5B900AC-E531-4192-807A-41D86168D2CE}"/>
              </a:ext>
            </a:extLst>
          </p:cNvPr>
          <p:cNvSpPr>
            <a:spLocks noGrp="1"/>
          </p:cNvSpPr>
          <p:nvPr>
            <p:ph type="dt" sz="half" idx="10"/>
          </p:nvPr>
        </p:nvSpPr>
        <p:spPr/>
        <p:txBody>
          <a:bodyPr/>
          <a:lstStyle/>
          <a:p>
            <a:fld id="{320E0C36-527F-4F72-B97E-63385BCE382A}" type="datetimeFigureOut">
              <a:rPr lang="en-US" smtClean="0"/>
              <a:t>10/12/2021</a:t>
            </a:fld>
            <a:endParaRPr lang="en-US" dirty="0"/>
          </a:p>
        </p:txBody>
      </p:sp>
      <p:sp>
        <p:nvSpPr>
          <p:cNvPr id="6" name="Footer Placeholder 5">
            <a:extLst>
              <a:ext uri="{FF2B5EF4-FFF2-40B4-BE49-F238E27FC236}">
                <a16:creationId xmlns:a16="http://schemas.microsoft.com/office/drawing/2014/main" id="{12E127B6-C767-4C01-86ED-8FF1674E2622}"/>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4A5EFF4-1916-4ABE-AAA2-266A1D4321C5}"/>
              </a:ext>
            </a:extLst>
          </p:cNvPr>
          <p:cNvSpPr>
            <a:spLocks noGrp="1"/>
          </p:cNvSpPr>
          <p:nvPr>
            <p:ph type="sldNum" sz="quarter" idx="12"/>
          </p:nvPr>
        </p:nvSpPr>
        <p:spPr/>
        <p:txBody>
          <a:bodyPr/>
          <a:lstStyle/>
          <a:p>
            <a:fld id="{04F87DE2-0FFC-4B70-96C4-B49C85ACE5A5}" type="slidenum">
              <a:rPr lang="en-US" smtClean="0"/>
              <a:t>‹#›</a:t>
            </a:fld>
            <a:endParaRPr lang="en-US" dirty="0"/>
          </a:p>
        </p:txBody>
      </p:sp>
    </p:spTree>
    <p:extLst>
      <p:ext uri="{BB962C8B-B14F-4D97-AF65-F5344CB8AC3E}">
        <p14:creationId xmlns:p14="http://schemas.microsoft.com/office/powerpoint/2010/main" val="39933213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9D963F-E3EB-41A1-ABC4-84F79FC50D4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867C1D1-14FE-4E76-B922-B821B5DA0E7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75E56EBC-2582-4678-8A5E-E8694F64F9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CD96B05-5504-4537-8603-A47913DA7DFC}"/>
              </a:ext>
            </a:extLst>
          </p:cNvPr>
          <p:cNvSpPr>
            <a:spLocks noGrp="1"/>
          </p:cNvSpPr>
          <p:nvPr>
            <p:ph type="dt" sz="half" idx="10"/>
          </p:nvPr>
        </p:nvSpPr>
        <p:spPr/>
        <p:txBody>
          <a:bodyPr/>
          <a:lstStyle/>
          <a:p>
            <a:fld id="{320E0C36-527F-4F72-B97E-63385BCE382A}" type="datetimeFigureOut">
              <a:rPr lang="en-US" smtClean="0"/>
              <a:t>10/12/2021</a:t>
            </a:fld>
            <a:endParaRPr lang="en-US" dirty="0"/>
          </a:p>
        </p:txBody>
      </p:sp>
      <p:sp>
        <p:nvSpPr>
          <p:cNvPr id="6" name="Footer Placeholder 5">
            <a:extLst>
              <a:ext uri="{FF2B5EF4-FFF2-40B4-BE49-F238E27FC236}">
                <a16:creationId xmlns:a16="http://schemas.microsoft.com/office/drawing/2014/main" id="{AD61F403-C6BE-4DD8-A579-C3BD312AD47C}"/>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FCD2503-BC4A-4D5C-AF4E-1ED6F0F8557B}"/>
              </a:ext>
            </a:extLst>
          </p:cNvPr>
          <p:cNvSpPr>
            <a:spLocks noGrp="1"/>
          </p:cNvSpPr>
          <p:nvPr>
            <p:ph type="sldNum" sz="quarter" idx="12"/>
          </p:nvPr>
        </p:nvSpPr>
        <p:spPr/>
        <p:txBody>
          <a:bodyPr/>
          <a:lstStyle/>
          <a:p>
            <a:fld id="{04F87DE2-0FFC-4B70-96C4-B49C85ACE5A5}" type="slidenum">
              <a:rPr lang="en-US" smtClean="0"/>
              <a:t>‹#›</a:t>
            </a:fld>
            <a:endParaRPr lang="en-US" dirty="0"/>
          </a:p>
        </p:txBody>
      </p:sp>
    </p:spTree>
    <p:extLst>
      <p:ext uri="{BB962C8B-B14F-4D97-AF65-F5344CB8AC3E}">
        <p14:creationId xmlns:p14="http://schemas.microsoft.com/office/powerpoint/2010/main" val="883308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D0CE6D1-80CA-4D08-B620-DF1F3BFFE2C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9487FA6-0454-4E76-A693-D5181C0C5CE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BFC32BE-24C9-42E9-A5E7-8562AFA9C0C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0E0C36-527F-4F72-B97E-63385BCE382A}" type="datetimeFigureOut">
              <a:rPr lang="en-US" smtClean="0"/>
              <a:t>10/12/2021</a:t>
            </a:fld>
            <a:endParaRPr lang="en-US" dirty="0"/>
          </a:p>
        </p:txBody>
      </p:sp>
      <p:sp>
        <p:nvSpPr>
          <p:cNvPr id="5" name="Footer Placeholder 4">
            <a:extLst>
              <a:ext uri="{FF2B5EF4-FFF2-40B4-BE49-F238E27FC236}">
                <a16:creationId xmlns:a16="http://schemas.microsoft.com/office/drawing/2014/main" id="{87DE6B68-C138-488E-A734-DAE0650E2B9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3CB3FBA1-8757-4EC0-976D-2EB658B74B5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4F87DE2-0FFC-4B70-96C4-B49C85ACE5A5}" type="slidenum">
              <a:rPr lang="en-US" smtClean="0"/>
              <a:t>‹#›</a:t>
            </a:fld>
            <a:endParaRPr lang="en-US" dirty="0"/>
          </a:p>
        </p:txBody>
      </p:sp>
    </p:spTree>
    <p:extLst>
      <p:ext uri="{BB962C8B-B14F-4D97-AF65-F5344CB8AC3E}">
        <p14:creationId xmlns:p14="http://schemas.microsoft.com/office/powerpoint/2010/main" val="32306027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tiff"/><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7.tiff"/><Relationship Id="rId4" Type="http://schemas.openxmlformats.org/officeDocument/2006/relationships/image" Target="../media/image6.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FFE703-1480-45EB-83AB-A3AE5C42A94D}"/>
              </a:ext>
            </a:extLst>
          </p:cNvPr>
          <p:cNvSpPr>
            <a:spLocks noGrp="1"/>
          </p:cNvSpPr>
          <p:nvPr>
            <p:ph type="ctrTitle"/>
          </p:nvPr>
        </p:nvSpPr>
        <p:spPr/>
        <p:txBody>
          <a:bodyPr>
            <a:normAutofit/>
          </a:bodyPr>
          <a:lstStyle/>
          <a:p>
            <a:r>
              <a:rPr lang="en-US" sz="2500" dirty="0"/>
              <a:t>A LysR-Type Transcriptional Regulator Controls Multiple Phenotypes in </a:t>
            </a:r>
            <a:r>
              <a:rPr lang="en-US" sz="2500" i="1" dirty="0"/>
              <a:t>Acinetobacter baumannii</a:t>
            </a:r>
          </a:p>
        </p:txBody>
      </p:sp>
      <p:sp>
        <p:nvSpPr>
          <p:cNvPr id="3" name="Subtitle 2">
            <a:extLst>
              <a:ext uri="{FF2B5EF4-FFF2-40B4-BE49-F238E27FC236}">
                <a16:creationId xmlns:a16="http://schemas.microsoft.com/office/drawing/2014/main" id="{CDBAB255-7AED-4E4B-B19A-5E4E08541573}"/>
              </a:ext>
            </a:extLst>
          </p:cNvPr>
          <p:cNvSpPr>
            <a:spLocks noGrp="1"/>
          </p:cNvSpPr>
          <p:nvPr>
            <p:ph type="subTitle" idx="1"/>
          </p:nvPr>
        </p:nvSpPr>
        <p:spPr>
          <a:xfrm>
            <a:off x="1524000" y="3694317"/>
            <a:ext cx="9144000" cy="1655762"/>
          </a:xfrm>
        </p:spPr>
        <p:txBody>
          <a:bodyPr/>
          <a:lstStyle/>
          <a:p>
            <a:r>
              <a:rPr lang="en-US" dirty="0"/>
              <a:t>Supplemental Figures</a:t>
            </a:r>
          </a:p>
        </p:txBody>
      </p:sp>
    </p:spTree>
    <p:extLst>
      <p:ext uri="{BB962C8B-B14F-4D97-AF65-F5344CB8AC3E}">
        <p14:creationId xmlns:p14="http://schemas.microsoft.com/office/powerpoint/2010/main" val="18981032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a:extLst>
              <a:ext uri="{FF2B5EF4-FFF2-40B4-BE49-F238E27FC236}">
                <a16:creationId xmlns:a16="http://schemas.microsoft.com/office/drawing/2014/main" id="{4E3E54C3-EBAB-4076-9AB5-99D82E80A90C}"/>
              </a:ext>
            </a:extLst>
          </p:cNvPr>
          <p:cNvSpPr>
            <a:spLocks noChangeArrowheads="1"/>
          </p:cNvSpPr>
          <p:nvPr/>
        </p:nvSpPr>
        <p:spPr bwMode="auto">
          <a:xfrm>
            <a:off x="2753248" y="622641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5" name="Rectangle 4">
            <a:extLst>
              <a:ext uri="{FF2B5EF4-FFF2-40B4-BE49-F238E27FC236}">
                <a16:creationId xmlns:a16="http://schemas.microsoft.com/office/drawing/2014/main" id="{C4C04685-A18F-4A07-A489-E1C99D8775AC}"/>
              </a:ext>
            </a:extLst>
          </p:cNvPr>
          <p:cNvSpPr/>
          <p:nvPr/>
        </p:nvSpPr>
        <p:spPr>
          <a:xfrm>
            <a:off x="2494546" y="1932290"/>
            <a:ext cx="7996991" cy="1669944"/>
          </a:xfrm>
          <a:prstGeom prst="rect">
            <a:avLst/>
          </a:prstGeom>
        </p:spPr>
        <p:txBody>
          <a:bodyPr wrap="square">
            <a:spAutoFit/>
          </a:bodyPr>
          <a:lstStyle/>
          <a:p>
            <a:pPr algn="just">
              <a:lnSpc>
                <a:spcPct val="200000"/>
              </a:lnSpc>
            </a:pPr>
            <a:r>
              <a:rPr lang="en-US" b="1" dirty="0">
                <a:ea typeface="Calibri" panose="020F0502020204030204" pitchFamily="34" charset="0"/>
                <a:cs typeface="Times New Roman" panose="02020603050405020304" pitchFamily="18" charset="0"/>
              </a:rPr>
              <a:t>Supplemental Table 1</a:t>
            </a:r>
          </a:p>
          <a:p>
            <a:pPr algn="just">
              <a:lnSpc>
                <a:spcPct val="200000"/>
              </a:lnSpc>
            </a:pPr>
            <a:r>
              <a:rPr lang="en-US" b="1" dirty="0">
                <a:ea typeface="Calibri" panose="020F0502020204030204" pitchFamily="34" charset="0"/>
                <a:cs typeface="Times New Roman" panose="02020603050405020304" pitchFamily="18" charset="0"/>
              </a:rPr>
              <a:t>RNA Sequencing Data for VIR-O Δ</a:t>
            </a:r>
            <a:r>
              <a:rPr lang="en-US" b="1" i="1" dirty="0">
                <a:ea typeface="Calibri" panose="020F0502020204030204" pitchFamily="34" charset="0"/>
                <a:cs typeface="Times New Roman" panose="02020603050405020304" pitchFamily="18" charset="0"/>
              </a:rPr>
              <a:t>1132</a:t>
            </a:r>
          </a:p>
          <a:p>
            <a:pPr algn="just">
              <a:lnSpc>
                <a:spcPct val="200000"/>
              </a:lnSpc>
            </a:pPr>
            <a:r>
              <a:rPr lang="en-US" dirty="0">
                <a:ea typeface="Calibri" panose="020F0502020204030204" pitchFamily="34" charset="0"/>
                <a:cs typeface="Times New Roman" panose="02020603050405020304" pitchFamily="18" charset="0"/>
              </a:rPr>
              <a:t>Uploaded as a separate worksheet: Supplementary Table 1 RNA Seq </a:t>
            </a:r>
            <a:r>
              <a:rPr lang="en-US" dirty="0" err="1">
                <a:ea typeface="Calibri" panose="020F0502020204030204" pitchFamily="34" charset="0"/>
                <a:cs typeface="Times New Roman" panose="02020603050405020304" pitchFamily="18" charset="0"/>
              </a:rPr>
              <a:t>Data.xslx</a:t>
            </a:r>
            <a:endParaRPr lang="en-US" dirty="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053089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524B5B17-203F-4E3E-9B84-D7572C31DE51}"/>
              </a:ext>
            </a:extLst>
          </p:cNvPr>
          <p:cNvSpPr>
            <a:spLocks noChangeArrowheads="1"/>
          </p:cNvSpPr>
          <p:nvPr/>
        </p:nvSpPr>
        <p:spPr bwMode="auto">
          <a:xfrm>
            <a:off x="4597389" y="0"/>
            <a:ext cx="222535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1"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Supplemental</a:t>
            </a:r>
            <a:r>
              <a:rPr kumimoji="0" lang="en-US" altLang="en-US"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a:t>
            </a:r>
            <a:r>
              <a:rPr kumimoji="0" lang="en-US" altLang="en-US" b="1"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Table</a:t>
            </a:r>
            <a:r>
              <a:rPr kumimoji="0" lang="en-US" altLang="en-US"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a:t>
            </a:r>
            <a:r>
              <a:rPr kumimoji="0" lang="en-US" altLang="en-US" b="1"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2</a:t>
            </a:r>
            <a:endParaRPr kumimoji="0" lang="en-US" altLang="en-US" b="1"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b="0" i="0" u="none" strike="noStrike" cap="none" normalizeH="0" baseline="0" dirty="0">
              <a:ln>
                <a:noFill/>
              </a:ln>
              <a:solidFill>
                <a:schemeClr val="tx1"/>
              </a:solidFill>
              <a:effectLst/>
            </a:endParaRPr>
          </a:p>
        </p:txBody>
      </p:sp>
      <p:sp>
        <p:nvSpPr>
          <p:cNvPr id="3" name="Rectangle 3">
            <a:extLst>
              <a:ext uri="{FF2B5EF4-FFF2-40B4-BE49-F238E27FC236}">
                <a16:creationId xmlns:a16="http://schemas.microsoft.com/office/drawing/2014/main" id="{4E3E54C3-EBAB-4076-9AB5-99D82E80A90C}"/>
              </a:ext>
            </a:extLst>
          </p:cNvPr>
          <p:cNvSpPr>
            <a:spLocks noChangeArrowheads="1"/>
          </p:cNvSpPr>
          <p:nvPr/>
        </p:nvSpPr>
        <p:spPr bwMode="auto">
          <a:xfrm>
            <a:off x="2753248" y="622641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graphicFrame>
        <p:nvGraphicFramePr>
          <p:cNvPr id="4" name="Table 3">
            <a:extLst>
              <a:ext uri="{FF2B5EF4-FFF2-40B4-BE49-F238E27FC236}">
                <a16:creationId xmlns:a16="http://schemas.microsoft.com/office/drawing/2014/main" id="{1ACEC8C8-66F0-4403-8E66-3A6994FF3C24}"/>
              </a:ext>
            </a:extLst>
          </p:cNvPr>
          <p:cNvGraphicFramePr>
            <a:graphicFrameLocks noGrp="1" noChangeAspect="1"/>
          </p:cNvGraphicFramePr>
          <p:nvPr>
            <p:extLst>
              <p:ext uri="{D42A27DB-BD31-4B8C-83A1-F6EECF244321}">
                <p14:modId xmlns:p14="http://schemas.microsoft.com/office/powerpoint/2010/main" val="1128699960"/>
              </p:ext>
            </p:extLst>
          </p:nvPr>
        </p:nvGraphicFramePr>
        <p:xfrm>
          <a:off x="2554243" y="354372"/>
          <a:ext cx="7083514" cy="6402007"/>
        </p:xfrm>
        <a:graphic>
          <a:graphicData uri="http://schemas.openxmlformats.org/drawingml/2006/table">
            <a:tbl>
              <a:tblPr/>
              <a:tblGrid>
                <a:gridCol w="1038724">
                  <a:extLst>
                    <a:ext uri="{9D8B030D-6E8A-4147-A177-3AD203B41FA5}">
                      <a16:colId xmlns:a16="http://schemas.microsoft.com/office/drawing/2014/main" val="3726427999"/>
                    </a:ext>
                  </a:extLst>
                </a:gridCol>
                <a:gridCol w="2798781">
                  <a:extLst>
                    <a:ext uri="{9D8B030D-6E8A-4147-A177-3AD203B41FA5}">
                      <a16:colId xmlns:a16="http://schemas.microsoft.com/office/drawing/2014/main" val="2250059454"/>
                    </a:ext>
                  </a:extLst>
                </a:gridCol>
                <a:gridCol w="3246009">
                  <a:extLst>
                    <a:ext uri="{9D8B030D-6E8A-4147-A177-3AD203B41FA5}">
                      <a16:colId xmlns:a16="http://schemas.microsoft.com/office/drawing/2014/main" val="2637884592"/>
                    </a:ext>
                  </a:extLst>
                </a:gridCol>
              </a:tblGrid>
              <a:tr h="265897">
                <a:tc>
                  <a:txBody>
                    <a:bodyPr/>
                    <a:lstStyle/>
                    <a:p>
                      <a:pPr algn="ctr" fontAlgn="ctr"/>
                      <a:r>
                        <a:rPr lang="en-US" sz="1100" b="1" i="0" u="none" strike="noStrike" dirty="0">
                          <a:solidFill>
                            <a:srgbClr val="000000"/>
                          </a:solidFill>
                          <a:effectLst/>
                          <a:latin typeface="Calibri" panose="020F0502020204030204" pitchFamily="34" charset="0"/>
                        </a:rPr>
                        <a:t>Primer Name</a:t>
                      </a:r>
                    </a:p>
                  </a:txBody>
                  <a:tcPr marL="6951" marR="6951" marT="6951"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dirty="0">
                          <a:solidFill>
                            <a:srgbClr val="000000"/>
                          </a:solidFill>
                          <a:effectLst/>
                          <a:latin typeface="Calibri" panose="020F0502020204030204" pitchFamily="34" charset="0"/>
                        </a:rPr>
                        <a:t>Sequence</a:t>
                      </a:r>
                    </a:p>
                  </a:txBody>
                  <a:tcPr marL="6951" marR="6951" marT="6951"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dirty="0">
                          <a:solidFill>
                            <a:srgbClr val="000000"/>
                          </a:solidFill>
                          <a:effectLst/>
                          <a:latin typeface="Calibri" panose="020F0502020204030204" pitchFamily="34" charset="0"/>
                        </a:rPr>
                        <a:t>Description/Use</a:t>
                      </a:r>
                    </a:p>
                  </a:txBody>
                  <a:tcPr marL="6951" marR="6951" marT="6951" marB="0" anchor="ctr">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09641297"/>
                  </a:ext>
                </a:extLst>
              </a:tr>
              <a:tr h="204537">
                <a:tc>
                  <a:txBody>
                    <a:bodyPr/>
                    <a:lstStyle/>
                    <a:p>
                      <a:pPr algn="l" fontAlgn="b"/>
                      <a:r>
                        <a:rPr lang="en-US" sz="1100" b="0" i="0" u="none" strike="noStrike" dirty="0">
                          <a:solidFill>
                            <a:srgbClr val="000000"/>
                          </a:solidFill>
                          <a:effectLst/>
                          <a:latin typeface="Calibri" panose="020F0502020204030204" pitchFamily="34" charset="0"/>
                        </a:rPr>
                        <a:t>1132 Up 1</a:t>
                      </a:r>
                    </a:p>
                  </a:txBody>
                  <a:tcPr marL="6951" marR="6951" marT="69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GATACCCTCATCAGCAAAAA</a:t>
                      </a:r>
                    </a:p>
                  </a:txBody>
                  <a:tcPr marL="6951" marR="6951" marT="69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l" fontAlgn="ctr"/>
                      <a:r>
                        <a:rPr lang="en-US" sz="1100" b="0" i="0" u="none" strike="noStrike" dirty="0">
                          <a:solidFill>
                            <a:srgbClr val="000000"/>
                          </a:solidFill>
                          <a:effectLst/>
                          <a:latin typeface="Calibri" panose="020F0502020204030204" pitchFamily="34" charset="0"/>
                        </a:rPr>
                        <a:t>Amplifies the 2kb region upstream of </a:t>
                      </a:r>
                      <a:r>
                        <a:rPr lang="en-US" sz="1100" b="0" i="1" u="none" strike="noStrike" dirty="0">
                          <a:solidFill>
                            <a:srgbClr val="000000"/>
                          </a:solidFill>
                          <a:effectLst/>
                          <a:latin typeface="Calibri" panose="020F0502020204030204" pitchFamily="34" charset="0"/>
                        </a:rPr>
                        <a:t>1132</a:t>
                      </a:r>
                      <a:endParaRPr lang="en-US" sz="1100" b="0" i="0" u="none" strike="noStrike" dirty="0">
                        <a:solidFill>
                          <a:srgbClr val="000000"/>
                        </a:solidFill>
                        <a:effectLst/>
                        <a:latin typeface="Calibri" panose="020F0502020204030204" pitchFamily="34" charset="0"/>
                      </a:endParaRPr>
                    </a:p>
                  </a:txBody>
                  <a:tcPr marL="6951" marR="6951" marT="69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54067088"/>
                  </a:ext>
                </a:extLst>
              </a:tr>
              <a:tr h="204537">
                <a:tc>
                  <a:txBody>
                    <a:bodyPr/>
                    <a:lstStyle/>
                    <a:p>
                      <a:pPr algn="l" fontAlgn="b"/>
                      <a:r>
                        <a:rPr lang="en-US" sz="1100" b="0" i="0" u="none" strike="noStrike" dirty="0">
                          <a:solidFill>
                            <a:srgbClr val="000000"/>
                          </a:solidFill>
                          <a:effectLst/>
                          <a:latin typeface="Calibri" panose="020F0502020204030204" pitchFamily="34" charset="0"/>
                        </a:rPr>
                        <a:t>1132 Up 2</a:t>
                      </a:r>
                    </a:p>
                  </a:txBody>
                  <a:tcPr marL="6951" marR="6951" marT="69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AAAAAATGCTTATTGTTGTAATGAAAG</a:t>
                      </a:r>
                    </a:p>
                  </a:txBody>
                  <a:tcPr marL="6951" marR="6951" marT="69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extLst>
                  <a:ext uri="{0D108BD9-81ED-4DB2-BD59-A6C34878D82A}">
                    <a16:rowId xmlns:a16="http://schemas.microsoft.com/office/drawing/2014/main" val="1319531624"/>
                  </a:ext>
                </a:extLst>
              </a:tr>
              <a:tr h="204537">
                <a:tc>
                  <a:txBody>
                    <a:bodyPr/>
                    <a:lstStyle/>
                    <a:p>
                      <a:pPr algn="l" fontAlgn="b"/>
                      <a:r>
                        <a:rPr lang="en-US" sz="1100" b="0" i="0" u="none" strike="noStrike" dirty="0">
                          <a:solidFill>
                            <a:srgbClr val="000000"/>
                          </a:solidFill>
                          <a:effectLst/>
                          <a:latin typeface="Calibri" panose="020F0502020204030204" pitchFamily="34" charset="0"/>
                        </a:rPr>
                        <a:t>1132 Down 1</a:t>
                      </a:r>
                    </a:p>
                  </a:txBody>
                  <a:tcPr marL="6951" marR="6951" marT="69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ATGCAGATTGTTCGTTAACTTT</a:t>
                      </a:r>
                    </a:p>
                  </a:txBody>
                  <a:tcPr marL="6951" marR="6951" marT="69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l" fontAlgn="ctr"/>
                      <a:r>
                        <a:rPr lang="en-US" sz="1100" b="0" i="0" u="none" strike="noStrike" dirty="0">
                          <a:solidFill>
                            <a:srgbClr val="000000"/>
                          </a:solidFill>
                          <a:effectLst/>
                          <a:latin typeface="Calibri" panose="020F0502020204030204" pitchFamily="34" charset="0"/>
                        </a:rPr>
                        <a:t>Amplifies the 2kb region downstream  of </a:t>
                      </a:r>
                      <a:r>
                        <a:rPr lang="en-US" sz="1100" b="0" i="1" u="none" strike="noStrike" dirty="0">
                          <a:solidFill>
                            <a:srgbClr val="000000"/>
                          </a:solidFill>
                          <a:effectLst/>
                          <a:latin typeface="Calibri" panose="020F0502020204030204" pitchFamily="34" charset="0"/>
                        </a:rPr>
                        <a:t>1132</a:t>
                      </a:r>
                      <a:endParaRPr lang="en-US" sz="1100" b="0" i="0" u="none" strike="noStrike" dirty="0">
                        <a:solidFill>
                          <a:srgbClr val="000000"/>
                        </a:solidFill>
                        <a:effectLst/>
                        <a:latin typeface="Calibri" panose="020F0502020204030204" pitchFamily="34" charset="0"/>
                      </a:endParaRPr>
                    </a:p>
                  </a:txBody>
                  <a:tcPr marL="6951" marR="6951" marT="69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28983271"/>
                  </a:ext>
                </a:extLst>
              </a:tr>
              <a:tr h="204537">
                <a:tc>
                  <a:txBody>
                    <a:bodyPr/>
                    <a:lstStyle/>
                    <a:p>
                      <a:pPr algn="l" fontAlgn="b"/>
                      <a:r>
                        <a:rPr lang="en-US" sz="1100" b="0" i="0" u="none" strike="noStrike" dirty="0">
                          <a:solidFill>
                            <a:srgbClr val="000000"/>
                          </a:solidFill>
                          <a:effectLst/>
                          <a:latin typeface="Calibri" panose="020F0502020204030204" pitchFamily="34" charset="0"/>
                        </a:rPr>
                        <a:t>1132 Down 2</a:t>
                      </a:r>
                    </a:p>
                  </a:txBody>
                  <a:tcPr marL="6951" marR="6951" marT="69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333333"/>
                          </a:solidFill>
                          <a:effectLst/>
                          <a:latin typeface="Calibri" panose="020F0502020204030204" pitchFamily="34" charset="0"/>
                        </a:rPr>
                        <a:t>ATCAGGTTCAAGAACTGACT</a:t>
                      </a:r>
                    </a:p>
                  </a:txBody>
                  <a:tcPr marL="6951" marR="6951" marT="69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extLst>
                  <a:ext uri="{0D108BD9-81ED-4DB2-BD59-A6C34878D82A}">
                    <a16:rowId xmlns:a16="http://schemas.microsoft.com/office/drawing/2014/main" val="1473871335"/>
                  </a:ext>
                </a:extLst>
              </a:tr>
              <a:tr h="204537">
                <a:tc>
                  <a:txBody>
                    <a:bodyPr/>
                    <a:lstStyle/>
                    <a:p>
                      <a:pPr algn="l" fontAlgn="b"/>
                      <a:r>
                        <a:rPr lang="en-US" sz="1100" b="0" i="0" u="none" strike="noStrike" dirty="0">
                          <a:solidFill>
                            <a:srgbClr val="000000"/>
                          </a:solidFill>
                          <a:effectLst/>
                          <a:latin typeface="Calibri" panose="020F0502020204030204" pitchFamily="34" charset="0"/>
                        </a:rPr>
                        <a:t>1132 For</a:t>
                      </a:r>
                    </a:p>
                  </a:txBody>
                  <a:tcPr marL="6951" marR="6951" marT="69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333333"/>
                          </a:solidFill>
                          <a:effectLst/>
                          <a:latin typeface="Calibri" panose="020F0502020204030204" pitchFamily="34" charset="0"/>
                        </a:rPr>
                        <a:t>GTTTCCTCGTATAATACAAT</a:t>
                      </a:r>
                    </a:p>
                  </a:txBody>
                  <a:tcPr marL="6951" marR="6951" marT="69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l" fontAlgn="ctr"/>
                      <a:r>
                        <a:rPr lang="en-US" sz="1100" b="0" i="0" u="none" strike="noStrike" dirty="0">
                          <a:solidFill>
                            <a:srgbClr val="000000"/>
                          </a:solidFill>
                          <a:effectLst/>
                          <a:latin typeface="Calibri" panose="020F0502020204030204" pitchFamily="34" charset="0"/>
                        </a:rPr>
                        <a:t>Verification of </a:t>
                      </a:r>
                      <a:r>
                        <a:rPr lang="en-US" sz="1100" b="0" i="1" u="none" strike="noStrike" dirty="0">
                          <a:solidFill>
                            <a:srgbClr val="000000"/>
                          </a:solidFill>
                          <a:effectLst/>
                          <a:latin typeface="Calibri" panose="020F0502020204030204" pitchFamily="34" charset="0"/>
                        </a:rPr>
                        <a:t>1132</a:t>
                      </a:r>
                      <a:r>
                        <a:rPr lang="en-US" sz="1100" b="0" i="0" u="none" strike="noStrike" dirty="0">
                          <a:solidFill>
                            <a:srgbClr val="000000"/>
                          </a:solidFill>
                          <a:effectLst/>
                          <a:latin typeface="Calibri" panose="020F0502020204030204" pitchFamily="34" charset="0"/>
                        </a:rPr>
                        <a:t> deletion</a:t>
                      </a:r>
                    </a:p>
                  </a:txBody>
                  <a:tcPr marL="6951" marR="6951" marT="69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08226830"/>
                  </a:ext>
                </a:extLst>
              </a:tr>
              <a:tr h="204537">
                <a:tc>
                  <a:txBody>
                    <a:bodyPr/>
                    <a:lstStyle/>
                    <a:p>
                      <a:pPr algn="l" fontAlgn="b"/>
                      <a:r>
                        <a:rPr lang="en-US" sz="1100" b="0" i="0" u="none" strike="noStrike" dirty="0">
                          <a:solidFill>
                            <a:srgbClr val="000000"/>
                          </a:solidFill>
                          <a:effectLst/>
                          <a:latin typeface="Calibri" panose="020F0502020204030204" pitchFamily="34" charset="0"/>
                        </a:rPr>
                        <a:t>1132 Rev</a:t>
                      </a:r>
                    </a:p>
                  </a:txBody>
                  <a:tcPr marL="6951" marR="6951" marT="69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333333"/>
                          </a:solidFill>
                          <a:effectLst/>
                          <a:latin typeface="Calibri" panose="020F0502020204030204" pitchFamily="34" charset="0"/>
                        </a:rPr>
                        <a:t>CTACGCTAAAGCAAAAATAA</a:t>
                      </a:r>
                    </a:p>
                  </a:txBody>
                  <a:tcPr marL="6951" marR="6951" marT="69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extLst>
                  <a:ext uri="{0D108BD9-81ED-4DB2-BD59-A6C34878D82A}">
                    <a16:rowId xmlns:a16="http://schemas.microsoft.com/office/drawing/2014/main" val="2865849145"/>
                  </a:ext>
                </a:extLst>
              </a:tr>
              <a:tr h="204537">
                <a:tc>
                  <a:txBody>
                    <a:bodyPr/>
                    <a:lstStyle/>
                    <a:p>
                      <a:pPr algn="l" fontAlgn="b"/>
                      <a:r>
                        <a:rPr lang="en-US" sz="1100" b="0" i="0" u="none" strike="noStrike" dirty="0">
                          <a:solidFill>
                            <a:srgbClr val="000000"/>
                          </a:solidFill>
                          <a:effectLst/>
                          <a:latin typeface="Calibri" panose="020F0502020204030204" pitchFamily="34" charset="0"/>
                        </a:rPr>
                        <a:t>manB qPCR 1</a:t>
                      </a:r>
                    </a:p>
                  </a:txBody>
                  <a:tcPr marL="6951" marR="6951" marT="69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222222"/>
                          </a:solidFill>
                          <a:effectLst/>
                          <a:latin typeface="Calibri" panose="020F0502020204030204" pitchFamily="34" charset="0"/>
                        </a:rPr>
                        <a:t>AGCGCTTAACGTACCTGTTGA</a:t>
                      </a:r>
                    </a:p>
                  </a:txBody>
                  <a:tcPr marL="6951" marR="6951" marT="69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l" fontAlgn="ctr"/>
                      <a:r>
                        <a:rPr lang="en-US" sz="1100" b="0" i="0" u="none" strike="noStrike" dirty="0">
                          <a:solidFill>
                            <a:srgbClr val="000000"/>
                          </a:solidFill>
                          <a:effectLst/>
                          <a:latin typeface="Calibri" panose="020F0502020204030204" pitchFamily="34" charset="0"/>
                        </a:rPr>
                        <a:t>qRT-PCR of </a:t>
                      </a:r>
                      <a:r>
                        <a:rPr lang="en-US" sz="1100" b="0" i="1" u="none" strike="noStrike" dirty="0">
                          <a:solidFill>
                            <a:srgbClr val="000000"/>
                          </a:solidFill>
                          <a:effectLst/>
                          <a:latin typeface="Calibri" panose="020F0502020204030204" pitchFamily="34" charset="0"/>
                        </a:rPr>
                        <a:t>manB</a:t>
                      </a:r>
                      <a:endParaRPr lang="en-US" sz="1100" b="0" i="0" u="none" strike="noStrike" dirty="0">
                        <a:solidFill>
                          <a:srgbClr val="000000"/>
                        </a:solidFill>
                        <a:effectLst/>
                        <a:latin typeface="Calibri" panose="020F0502020204030204" pitchFamily="34" charset="0"/>
                      </a:endParaRPr>
                    </a:p>
                  </a:txBody>
                  <a:tcPr marL="6951" marR="6951" marT="69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63193204"/>
                  </a:ext>
                </a:extLst>
              </a:tr>
              <a:tr h="204537">
                <a:tc>
                  <a:txBody>
                    <a:bodyPr/>
                    <a:lstStyle/>
                    <a:p>
                      <a:pPr algn="l" fontAlgn="b"/>
                      <a:r>
                        <a:rPr lang="en-US" sz="1100" b="0" i="0" u="none" strike="noStrike" dirty="0">
                          <a:solidFill>
                            <a:srgbClr val="000000"/>
                          </a:solidFill>
                          <a:effectLst/>
                          <a:latin typeface="Calibri" panose="020F0502020204030204" pitchFamily="34" charset="0"/>
                        </a:rPr>
                        <a:t>manB qPCR 2</a:t>
                      </a:r>
                    </a:p>
                  </a:txBody>
                  <a:tcPr marL="6951" marR="6951" marT="69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222222"/>
                          </a:solidFill>
                          <a:effectLst/>
                          <a:latin typeface="Calibri" panose="020F0502020204030204" pitchFamily="34" charset="0"/>
                        </a:rPr>
                        <a:t>AAACAGCGGTCAAAATCGCC</a:t>
                      </a:r>
                    </a:p>
                  </a:txBody>
                  <a:tcPr marL="6951" marR="6951" marT="69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extLst>
                  <a:ext uri="{0D108BD9-81ED-4DB2-BD59-A6C34878D82A}">
                    <a16:rowId xmlns:a16="http://schemas.microsoft.com/office/drawing/2014/main" val="2770252472"/>
                  </a:ext>
                </a:extLst>
              </a:tr>
              <a:tr h="204537">
                <a:tc>
                  <a:txBody>
                    <a:bodyPr/>
                    <a:lstStyle/>
                    <a:p>
                      <a:pPr algn="l" fontAlgn="b"/>
                      <a:r>
                        <a:rPr lang="en-US" sz="1100" b="0" i="0" u="none" strike="noStrike" dirty="0">
                          <a:solidFill>
                            <a:srgbClr val="000000"/>
                          </a:solidFill>
                          <a:effectLst/>
                          <a:latin typeface="Calibri" panose="020F0502020204030204" pitchFamily="34" charset="0"/>
                        </a:rPr>
                        <a:t>galE qPCR 1</a:t>
                      </a:r>
                    </a:p>
                  </a:txBody>
                  <a:tcPr marL="6951" marR="6951" marT="69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222222"/>
                          </a:solidFill>
                          <a:effectLst/>
                          <a:latin typeface="Calibri" panose="020F0502020204030204" pitchFamily="34" charset="0"/>
                        </a:rPr>
                        <a:t>CAGTGGGTGAAAGCCAGGAA</a:t>
                      </a:r>
                    </a:p>
                  </a:txBody>
                  <a:tcPr marL="6951" marR="6951" marT="69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l" fontAlgn="ctr"/>
                      <a:r>
                        <a:rPr lang="en-US" sz="1100" b="0" i="0" u="none" strike="noStrike" dirty="0">
                          <a:solidFill>
                            <a:srgbClr val="000000"/>
                          </a:solidFill>
                          <a:effectLst/>
                          <a:latin typeface="Calibri" panose="020F0502020204030204" pitchFamily="34" charset="0"/>
                        </a:rPr>
                        <a:t>qRT-PCR of </a:t>
                      </a:r>
                      <a:r>
                        <a:rPr lang="en-US" sz="1100" b="0" i="1" u="none" strike="noStrike" dirty="0">
                          <a:solidFill>
                            <a:srgbClr val="000000"/>
                          </a:solidFill>
                          <a:effectLst/>
                          <a:latin typeface="Calibri" panose="020F0502020204030204" pitchFamily="34" charset="0"/>
                        </a:rPr>
                        <a:t>galE</a:t>
                      </a:r>
                      <a:endParaRPr lang="en-US" sz="1100" b="0" i="0" u="none" strike="noStrike" dirty="0">
                        <a:solidFill>
                          <a:srgbClr val="000000"/>
                        </a:solidFill>
                        <a:effectLst/>
                        <a:latin typeface="Calibri" panose="020F0502020204030204" pitchFamily="34" charset="0"/>
                      </a:endParaRPr>
                    </a:p>
                  </a:txBody>
                  <a:tcPr marL="6951" marR="6951" marT="69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12034113"/>
                  </a:ext>
                </a:extLst>
              </a:tr>
              <a:tr h="204537">
                <a:tc>
                  <a:txBody>
                    <a:bodyPr/>
                    <a:lstStyle/>
                    <a:p>
                      <a:pPr algn="l" fontAlgn="b"/>
                      <a:r>
                        <a:rPr lang="en-US" sz="1100" b="0" i="0" u="none" strike="noStrike" dirty="0">
                          <a:solidFill>
                            <a:srgbClr val="000000"/>
                          </a:solidFill>
                          <a:effectLst/>
                          <a:latin typeface="Calibri" panose="020F0502020204030204" pitchFamily="34" charset="0"/>
                        </a:rPr>
                        <a:t>galE qPCR 2</a:t>
                      </a:r>
                    </a:p>
                  </a:txBody>
                  <a:tcPr marL="6951" marR="6951" marT="69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222222"/>
                          </a:solidFill>
                          <a:effectLst/>
                          <a:latin typeface="Calibri" panose="020F0502020204030204" pitchFamily="34" charset="0"/>
                        </a:rPr>
                        <a:t>GGCATACCCGTTGGCATTTC</a:t>
                      </a:r>
                    </a:p>
                  </a:txBody>
                  <a:tcPr marL="6951" marR="6951" marT="69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extLst>
                  <a:ext uri="{0D108BD9-81ED-4DB2-BD59-A6C34878D82A}">
                    <a16:rowId xmlns:a16="http://schemas.microsoft.com/office/drawing/2014/main" val="2470118024"/>
                  </a:ext>
                </a:extLst>
              </a:tr>
              <a:tr h="204537">
                <a:tc>
                  <a:txBody>
                    <a:bodyPr/>
                    <a:lstStyle/>
                    <a:p>
                      <a:pPr algn="l" fontAlgn="b"/>
                      <a:r>
                        <a:rPr lang="en-US" sz="1100" b="0" i="0" u="none" strike="noStrike" dirty="0">
                          <a:solidFill>
                            <a:srgbClr val="000000"/>
                          </a:solidFill>
                          <a:effectLst/>
                          <a:latin typeface="Calibri" panose="020F0502020204030204" pitchFamily="34" charset="0"/>
                        </a:rPr>
                        <a:t>3818 qPCR 1</a:t>
                      </a:r>
                    </a:p>
                  </a:txBody>
                  <a:tcPr marL="6951" marR="6951" marT="69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222222"/>
                          </a:solidFill>
                          <a:effectLst/>
                          <a:latin typeface="Calibri" panose="020F0502020204030204" pitchFamily="34" charset="0"/>
                        </a:rPr>
                        <a:t>TCGGGCATGTTAGCTACTCG</a:t>
                      </a:r>
                    </a:p>
                  </a:txBody>
                  <a:tcPr marL="6951" marR="6951" marT="69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l" fontAlgn="ctr"/>
                      <a:r>
                        <a:rPr lang="en-US" sz="1100" b="0" i="0" u="none" strike="noStrike" dirty="0">
                          <a:solidFill>
                            <a:srgbClr val="000000"/>
                          </a:solidFill>
                          <a:effectLst/>
                          <a:latin typeface="Calibri" panose="020F0502020204030204" pitchFamily="34" charset="0"/>
                        </a:rPr>
                        <a:t>qRT-PCR of </a:t>
                      </a:r>
                      <a:r>
                        <a:rPr lang="en-US" sz="1100" b="0" i="1" u="none" strike="noStrike" dirty="0">
                          <a:solidFill>
                            <a:srgbClr val="000000"/>
                          </a:solidFill>
                          <a:effectLst/>
                          <a:latin typeface="Calibri" panose="020F0502020204030204" pitchFamily="34" charset="0"/>
                        </a:rPr>
                        <a:t>ABUW_3818</a:t>
                      </a:r>
                      <a:endParaRPr lang="en-US" sz="1100" b="0" i="0" u="none" strike="noStrike" dirty="0">
                        <a:solidFill>
                          <a:srgbClr val="000000"/>
                        </a:solidFill>
                        <a:effectLst/>
                        <a:latin typeface="Calibri" panose="020F0502020204030204" pitchFamily="34" charset="0"/>
                      </a:endParaRPr>
                    </a:p>
                  </a:txBody>
                  <a:tcPr marL="6951" marR="6951" marT="69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17248144"/>
                  </a:ext>
                </a:extLst>
              </a:tr>
              <a:tr h="204537">
                <a:tc>
                  <a:txBody>
                    <a:bodyPr/>
                    <a:lstStyle/>
                    <a:p>
                      <a:pPr algn="l" fontAlgn="b"/>
                      <a:r>
                        <a:rPr lang="en-US" sz="1100" b="0" i="0" u="none" strike="noStrike" dirty="0">
                          <a:solidFill>
                            <a:srgbClr val="000000"/>
                          </a:solidFill>
                          <a:effectLst/>
                          <a:latin typeface="Calibri" panose="020F0502020204030204" pitchFamily="34" charset="0"/>
                        </a:rPr>
                        <a:t>3818 qPCR 2</a:t>
                      </a:r>
                    </a:p>
                  </a:txBody>
                  <a:tcPr marL="6951" marR="6951" marT="69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222222"/>
                          </a:solidFill>
                          <a:effectLst/>
                          <a:latin typeface="Calibri" panose="020F0502020204030204" pitchFamily="34" charset="0"/>
                        </a:rPr>
                        <a:t>CACCGCCAAATCCTACACCT</a:t>
                      </a:r>
                    </a:p>
                  </a:txBody>
                  <a:tcPr marL="6951" marR="6951" marT="69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extLst>
                  <a:ext uri="{0D108BD9-81ED-4DB2-BD59-A6C34878D82A}">
                    <a16:rowId xmlns:a16="http://schemas.microsoft.com/office/drawing/2014/main" val="1599760121"/>
                  </a:ext>
                </a:extLst>
              </a:tr>
              <a:tr h="204537">
                <a:tc>
                  <a:txBody>
                    <a:bodyPr/>
                    <a:lstStyle/>
                    <a:p>
                      <a:pPr algn="l" fontAlgn="b"/>
                      <a:r>
                        <a:rPr lang="en-US" sz="1100" b="0" i="0" u="none" strike="noStrike" dirty="0">
                          <a:solidFill>
                            <a:srgbClr val="000000"/>
                          </a:solidFill>
                          <a:effectLst/>
                          <a:latin typeface="Calibri" panose="020F0502020204030204" pitchFamily="34" charset="0"/>
                        </a:rPr>
                        <a:t>3820 qPCR 1</a:t>
                      </a:r>
                    </a:p>
                  </a:txBody>
                  <a:tcPr marL="6951" marR="6951" marT="69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222222"/>
                          </a:solidFill>
                          <a:effectLst/>
                          <a:latin typeface="Calibri" panose="020F0502020204030204" pitchFamily="34" charset="0"/>
                        </a:rPr>
                        <a:t>AGCATTACCTTCAGTAGGCCG</a:t>
                      </a:r>
                    </a:p>
                  </a:txBody>
                  <a:tcPr marL="6951" marR="6951" marT="69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l" fontAlgn="ctr"/>
                      <a:r>
                        <a:rPr lang="en-US" sz="1100" b="0" i="0" u="none" strike="noStrike" dirty="0">
                          <a:solidFill>
                            <a:srgbClr val="000000"/>
                          </a:solidFill>
                          <a:effectLst/>
                          <a:latin typeface="Calibri" panose="020F0502020204030204" pitchFamily="34" charset="0"/>
                        </a:rPr>
                        <a:t>qRT-PCR of </a:t>
                      </a:r>
                      <a:r>
                        <a:rPr lang="en-US" sz="1100" b="0" i="1" u="none" strike="noStrike" dirty="0">
                          <a:solidFill>
                            <a:srgbClr val="000000"/>
                          </a:solidFill>
                          <a:effectLst/>
                          <a:latin typeface="Calibri" panose="020F0502020204030204" pitchFamily="34" charset="0"/>
                        </a:rPr>
                        <a:t>ABUW_3820</a:t>
                      </a:r>
                      <a:endParaRPr lang="en-US" sz="1100" b="0" i="0" u="none" strike="noStrike" dirty="0">
                        <a:solidFill>
                          <a:srgbClr val="000000"/>
                        </a:solidFill>
                        <a:effectLst/>
                        <a:latin typeface="Calibri" panose="020F0502020204030204" pitchFamily="34" charset="0"/>
                      </a:endParaRPr>
                    </a:p>
                  </a:txBody>
                  <a:tcPr marL="6951" marR="6951" marT="69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89456577"/>
                  </a:ext>
                </a:extLst>
              </a:tr>
              <a:tr h="204537">
                <a:tc>
                  <a:txBody>
                    <a:bodyPr/>
                    <a:lstStyle/>
                    <a:p>
                      <a:pPr algn="l" fontAlgn="b"/>
                      <a:r>
                        <a:rPr lang="en-US" sz="1100" b="0" i="0" u="none" strike="noStrike" dirty="0">
                          <a:solidFill>
                            <a:srgbClr val="000000"/>
                          </a:solidFill>
                          <a:effectLst/>
                          <a:latin typeface="Calibri" panose="020F0502020204030204" pitchFamily="34" charset="0"/>
                        </a:rPr>
                        <a:t>3820 qPCR 2</a:t>
                      </a:r>
                    </a:p>
                  </a:txBody>
                  <a:tcPr marL="6951" marR="6951" marT="69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222222"/>
                          </a:solidFill>
                          <a:effectLst/>
                          <a:latin typeface="Calibri" panose="020F0502020204030204" pitchFamily="34" charset="0"/>
                        </a:rPr>
                        <a:t>AGGGTCACGTCCCAGTAAGT</a:t>
                      </a:r>
                    </a:p>
                  </a:txBody>
                  <a:tcPr marL="6951" marR="6951" marT="69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extLst>
                  <a:ext uri="{0D108BD9-81ED-4DB2-BD59-A6C34878D82A}">
                    <a16:rowId xmlns:a16="http://schemas.microsoft.com/office/drawing/2014/main" val="275770959"/>
                  </a:ext>
                </a:extLst>
              </a:tr>
              <a:tr h="204537">
                <a:tc>
                  <a:txBody>
                    <a:bodyPr/>
                    <a:lstStyle/>
                    <a:p>
                      <a:pPr algn="l" fontAlgn="b"/>
                      <a:r>
                        <a:rPr lang="en-US" sz="1100" b="0" i="0" u="none" strike="noStrike" dirty="0">
                          <a:solidFill>
                            <a:srgbClr val="000000"/>
                          </a:solidFill>
                          <a:effectLst/>
                          <a:latin typeface="Calibri" panose="020F0502020204030204" pitchFamily="34" charset="0"/>
                        </a:rPr>
                        <a:t>3821 qPCR 1</a:t>
                      </a:r>
                    </a:p>
                  </a:txBody>
                  <a:tcPr marL="6951" marR="6951" marT="69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222222"/>
                          </a:solidFill>
                          <a:effectLst/>
                          <a:latin typeface="Calibri" panose="020F0502020204030204" pitchFamily="34" charset="0"/>
                        </a:rPr>
                        <a:t>TGGTCATATTGCGGCATGGT</a:t>
                      </a:r>
                    </a:p>
                  </a:txBody>
                  <a:tcPr marL="6951" marR="6951" marT="69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l" fontAlgn="ctr"/>
                      <a:r>
                        <a:rPr lang="en-US" sz="1100" b="0" i="0" u="none" strike="noStrike" dirty="0">
                          <a:solidFill>
                            <a:srgbClr val="000000"/>
                          </a:solidFill>
                          <a:effectLst/>
                          <a:latin typeface="Calibri" panose="020F0502020204030204" pitchFamily="34" charset="0"/>
                        </a:rPr>
                        <a:t>qRT-PCR of </a:t>
                      </a:r>
                      <a:r>
                        <a:rPr lang="en-US" sz="1100" b="0" i="1" u="none" strike="noStrike" dirty="0">
                          <a:solidFill>
                            <a:srgbClr val="000000"/>
                          </a:solidFill>
                          <a:effectLst/>
                          <a:latin typeface="Calibri" panose="020F0502020204030204" pitchFamily="34" charset="0"/>
                        </a:rPr>
                        <a:t>ABUW_3821</a:t>
                      </a:r>
                      <a:endParaRPr lang="en-US" sz="1100" b="0" i="0" u="none" strike="noStrike" dirty="0">
                        <a:solidFill>
                          <a:srgbClr val="000000"/>
                        </a:solidFill>
                        <a:effectLst/>
                        <a:latin typeface="Calibri" panose="020F0502020204030204" pitchFamily="34" charset="0"/>
                      </a:endParaRPr>
                    </a:p>
                  </a:txBody>
                  <a:tcPr marL="6951" marR="6951" marT="69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02478183"/>
                  </a:ext>
                </a:extLst>
              </a:tr>
              <a:tr h="204537">
                <a:tc>
                  <a:txBody>
                    <a:bodyPr/>
                    <a:lstStyle/>
                    <a:p>
                      <a:pPr algn="l" fontAlgn="b"/>
                      <a:r>
                        <a:rPr lang="en-US" sz="1100" b="0" i="0" u="none" strike="noStrike" dirty="0">
                          <a:solidFill>
                            <a:srgbClr val="000000"/>
                          </a:solidFill>
                          <a:effectLst/>
                          <a:latin typeface="Calibri" panose="020F0502020204030204" pitchFamily="34" charset="0"/>
                        </a:rPr>
                        <a:t>3821 qPCR 2</a:t>
                      </a:r>
                    </a:p>
                  </a:txBody>
                  <a:tcPr marL="6951" marR="6951" marT="69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222222"/>
                          </a:solidFill>
                          <a:effectLst/>
                          <a:latin typeface="Calibri" panose="020F0502020204030204" pitchFamily="34" charset="0"/>
                        </a:rPr>
                        <a:t>AAACCTGGTGGGTGCTGTTT</a:t>
                      </a:r>
                    </a:p>
                  </a:txBody>
                  <a:tcPr marL="6951" marR="6951" marT="69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extLst>
                  <a:ext uri="{0D108BD9-81ED-4DB2-BD59-A6C34878D82A}">
                    <a16:rowId xmlns:a16="http://schemas.microsoft.com/office/drawing/2014/main" val="3132626525"/>
                  </a:ext>
                </a:extLst>
              </a:tr>
              <a:tr h="204537">
                <a:tc>
                  <a:txBody>
                    <a:bodyPr/>
                    <a:lstStyle/>
                    <a:p>
                      <a:pPr algn="l" fontAlgn="b"/>
                      <a:r>
                        <a:rPr lang="en-US" sz="1100" b="0" i="0" u="none" strike="noStrike" dirty="0">
                          <a:solidFill>
                            <a:srgbClr val="000000"/>
                          </a:solidFill>
                          <a:effectLst/>
                          <a:latin typeface="Calibri" panose="020F0502020204030204" pitchFamily="34" charset="0"/>
                        </a:rPr>
                        <a:t>3830 qPCR 1</a:t>
                      </a:r>
                    </a:p>
                  </a:txBody>
                  <a:tcPr marL="6951" marR="6951" marT="69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222222"/>
                          </a:solidFill>
                          <a:effectLst/>
                          <a:latin typeface="Calibri" panose="020F0502020204030204" pitchFamily="34" charset="0"/>
                        </a:rPr>
                        <a:t>CAGGAACTCACAAGGCACCA</a:t>
                      </a:r>
                    </a:p>
                  </a:txBody>
                  <a:tcPr marL="6951" marR="6951" marT="69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l" fontAlgn="ctr"/>
                      <a:r>
                        <a:rPr lang="en-US" sz="1100" b="0" i="0" u="none" strike="noStrike" dirty="0">
                          <a:solidFill>
                            <a:srgbClr val="000000"/>
                          </a:solidFill>
                          <a:effectLst/>
                          <a:latin typeface="Calibri" panose="020F0502020204030204" pitchFamily="34" charset="0"/>
                        </a:rPr>
                        <a:t>qRT-PCR of </a:t>
                      </a:r>
                      <a:r>
                        <a:rPr lang="en-US" sz="1100" b="0" i="1" u="none" strike="noStrike" dirty="0">
                          <a:solidFill>
                            <a:srgbClr val="000000"/>
                          </a:solidFill>
                          <a:effectLst/>
                          <a:latin typeface="Calibri" panose="020F0502020204030204" pitchFamily="34" charset="0"/>
                        </a:rPr>
                        <a:t>ABUW_3830</a:t>
                      </a:r>
                      <a:endParaRPr lang="en-US" sz="1100" b="0" i="0" u="none" strike="noStrike" dirty="0">
                        <a:solidFill>
                          <a:srgbClr val="000000"/>
                        </a:solidFill>
                        <a:effectLst/>
                        <a:latin typeface="Calibri" panose="020F0502020204030204" pitchFamily="34" charset="0"/>
                      </a:endParaRPr>
                    </a:p>
                  </a:txBody>
                  <a:tcPr marL="6951" marR="6951" marT="69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48795697"/>
                  </a:ext>
                </a:extLst>
              </a:tr>
              <a:tr h="204537">
                <a:tc>
                  <a:txBody>
                    <a:bodyPr/>
                    <a:lstStyle/>
                    <a:p>
                      <a:pPr algn="l" fontAlgn="b"/>
                      <a:r>
                        <a:rPr lang="en-US" sz="1100" b="0" i="0" u="none" strike="noStrike" dirty="0">
                          <a:solidFill>
                            <a:srgbClr val="000000"/>
                          </a:solidFill>
                          <a:effectLst/>
                          <a:latin typeface="Calibri" panose="020F0502020204030204" pitchFamily="34" charset="0"/>
                        </a:rPr>
                        <a:t>3830 qPCR 2</a:t>
                      </a:r>
                    </a:p>
                  </a:txBody>
                  <a:tcPr marL="6951" marR="6951" marT="69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222222"/>
                          </a:solidFill>
                          <a:effectLst/>
                          <a:latin typeface="Calibri" panose="020F0502020204030204" pitchFamily="34" charset="0"/>
                        </a:rPr>
                        <a:t>CGCCAACTAAACCTGGACGA</a:t>
                      </a:r>
                    </a:p>
                  </a:txBody>
                  <a:tcPr marL="6951" marR="6951" marT="69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extLst>
                  <a:ext uri="{0D108BD9-81ED-4DB2-BD59-A6C34878D82A}">
                    <a16:rowId xmlns:a16="http://schemas.microsoft.com/office/drawing/2014/main" val="3607734413"/>
                  </a:ext>
                </a:extLst>
              </a:tr>
              <a:tr h="204537">
                <a:tc>
                  <a:txBody>
                    <a:bodyPr/>
                    <a:lstStyle/>
                    <a:p>
                      <a:pPr algn="l" fontAlgn="b"/>
                      <a:r>
                        <a:rPr lang="en-US" sz="1100" b="0" i="0" u="none" strike="noStrike" dirty="0">
                          <a:solidFill>
                            <a:srgbClr val="000000"/>
                          </a:solidFill>
                          <a:effectLst/>
                          <a:latin typeface="Calibri" panose="020F0502020204030204" pitchFamily="34" charset="0"/>
                        </a:rPr>
                        <a:t>wza qPCR 1</a:t>
                      </a:r>
                    </a:p>
                  </a:txBody>
                  <a:tcPr marL="6951" marR="6951" marT="69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222222"/>
                          </a:solidFill>
                          <a:effectLst/>
                          <a:latin typeface="Calibri" panose="020F0502020204030204" pitchFamily="34" charset="0"/>
                        </a:rPr>
                        <a:t>GTTTCCTCTAGTGGGACGCT</a:t>
                      </a:r>
                    </a:p>
                  </a:txBody>
                  <a:tcPr marL="6951" marR="6951" marT="69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l" fontAlgn="ctr"/>
                      <a:r>
                        <a:rPr lang="en-US" sz="1100" b="0" i="0" u="none" strike="noStrike" dirty="0">
                          <a:solidFill>
                            <a:srgbClr val="000000"/>
                          </a:solidFill>
                          <a:effectLst/>
                          <a:latin typeface="Calibri" panose="020F0502020204030204" pitchFamily="34" charset="0"/>
                        </a:rPr>
                        <a:t>qRT-PCR of </a:t>
                      </a:r>
                      <a:r>
                        <a:rPr lang="en-US" sz="1100" b="0" i="1" u="none" strike="noStrike" dirty="0">
                          <a:solidFill>
                            <a:srgbClr val="000000"/>
                          </a:solidFill>
                          <a:effectLst/>
                          <a:latin typeface="Calibri" panose="020F0502020204030204" pitchFamily="34" charset="0"/>
                        </a:rPr>
                        <a:t>wza</a:t>
                      </a:r>
                      <a:endParaRPr lang="en-US" sz="1100" b="0" i="0" u="none" strike="noStrike" dirty="0">
                        <a:solidFill>
                          <a:srgbClr val="000000"/>
                        </a:solidFill>
                        <a:effectLst/>
                        <a:latin typeface="Calibri" panose="020F0502020204030204" pitchFamily="34" charset="0"/>
                      </a:endParaRPr>
                    </a:p>
                  </a:txBody>
                  <a:tcPr marL="6951" marR="6951" marT="69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42002466"/>
                  </a:ext>
                </a:extLst>
              </a:tr>
              <a:tr h="204537">
                <a:tc>
                  <a:txBody>
                    <a:bodyPr/>
                    <a:lstStyle/>
                    <a:p>
                      <a:pPr algn="l" fontAlgn="b"/>
                      <a:r>
                        <a:rPr lang="en-US" sz="1100" b="0" i="0" u="none" strike="noStrike" dirty="0">
                          <a:solidFill>
                            <a:srgbClr val="000000"/>
                          </a:solidFill>
                          <a:effectLst/>
                          <a:latin typeface="Calibri" panose="020F0502020204030204" pitchFamily="34" charset="0"/>
                        </a:rPr>
                        <a:t>wza qPCR 2</a:t>
                      </a:r>
                    </a:p>
                  </a:txBody>
                  <a:tcPr marL="6951" marR="6951" marT="69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222222"/>
                          </a:solidFill>
                          <a:effectLst/>
                          <a:latin typeface="Calibri" panose="020F0502020204030204" pitchFamily="34" charset="0"/>
                        </a:rPr>
                        <a:t>CGCTGCCTTGAACGGAAAAG</a:t>
                      </a:r>
                    </a:p>
                  </a:txBody>
                  <a:tcPr marL="6951" marR="6951" marT="69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extLst>
                  <a:ext uri="{0D108BD9-81ED-4DB2-BD59-A6C34878D82A}">
                    <a16:rowId xmlns:a16="http://schemas.microsoft.com/office/drawing/2014/main" val="951973599"/>
                  </a:ext>
                </a:extLst>
              </a:tr>
              <a:tr h="204537">
                <a:tc>
                  <a:txBody>
                    <a:bodyPr/>
                    <a:lstStyle/>
                    <a:p>
                      <a:pPr algn="l" fontAlgn="b"/>
                      <a:r>
                        <a:rPr lang="en-US" sz="1100" b="0" i="0" u="none" strike="noStrike" dirty="0">
                          <a:solidFill>
                            <a:srgbClr val="000000"/>
                          </a:solidFill>
                          <a:effectLst/>
                          <a:latin typeface="Calibri" panose="020F0502020204030204" pitchFamily="34" charset="0"/>
                        </a:rPr>
                        <a:t>wzb qPCR 1</a:t>
                      </a:r>
                    </a:p>
                  </a:txBody>
                  <a:tcPr marL="6951" marR="6951" marT="69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222222"/>
                          </a:solidFill>
                          <a:effectLst/>
                          <a:latin typeface="Calibri" panose="020F0502020204030204" pitchFamily="34" charset="0"/>
                        </a:rPr>
                        <a:t>CTGCCGGTATTTCAGGGCTT</a:t>
                      </a:r>
                    </a:p>
                  </a:txBody>
                  <a:tcPr marL="6951" marR="6951" marT="69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l" fontAlgn="ctr"/>
                      <a:r>
                        <a:rPr lang="en-US" sz="1100" b="0" i="0" u="none" strike="noStrike" dirty="0">
                          <a:solidFill>
                            <a:srgbClr val="000000"/>
                          </a:solidFill>
                          <a:effectLst/>
                          <a:latin typeface="Calibri" panose="020F0502020204030204" pitchFamily="34" charset="0"/>
                        </a:rPr>
                        <a:t>qRT-PCR of </a:t>
                      </a:r>
                      <a:r>
                        <a:rPr lang="en-US" sz="1100" b="0" i="1" u="none" strike="noStrike" dirty="0">
                          <a:solidFill>
                            <a:srgbClr val="000000"/>
                          </a:solidFill>
                          <a:effectLst/>
                          <a:latin typeface="Calibri" panose="020F0502020204030204" pitchFamily="34" charset="0"/>
                        </a:rPr>
                        <a:t>wzb</a:t>
                      </a:r>
                      <a:endParaRPr lang="en-US" sz="1100" b="0" i="0" u="none" strike="noStrike" dirty="0">
                        <a:solidFill>
                          <a:srgbClr val="000000"/>
                        </a:solidFill>
                        <a:effectLst/>
                        <a:latin typeface="Calibri" panose="020F0502020204030204" pitchFamily="34" charset="0"/>
                      </a:endParaRPr>
                    </a:p>
                  </a:txBody>
                  <a:tcPr marL="6951" marR="6951" marT="69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04005613"/>
                  </a:ext>
                </a:extLst>
              </a:tr>
              <a:tr h="204537">
                <a:tc>
                  <a:txBody>
                    <a:bodyPr/>
                    <a:lstStyle/>
                    <a:p>
                      <a:pPr algn="l" fontAlgn="b"/>
                      <a:r>
                        <a:rPr lang="en-US" sz="1100" b="0" i="0" u="none" strike="noStrike" dirty="0">
                          <a:solidFill>
                            <a:srgbClr val="000000"/>
                          </a:solidFill>
                          <a:effectLst/>
                          <a:latin typeface="Calibri" panose="020F0502020204030204" pitchFamily="34" charset="0"/>
                        </a:rPr>
                        <a:t>wzb qPCR 2</a:t>
                      </a:r>
                    </a:p>
                  </a:txBody>
                  <a:tcPr marL="6951" marR="6951" marT="69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222222"/>
                          </a:solidFill>
                          <a:effectLst/>
                          <a:latin typeface="Calibri" panose="020F0502020204030204" pitchFamily="34" charset="0"/>
                        </a:rPr>
                        <a:t>GCAAAGGGCCAAGTCTGTTC</a:t>
                      </a:r>
                    </a:p>
                  </a:txBody>
                  <a:tcPr marL="6951" marR="6951" marT="69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extLst>
                  <a:ext uri="{0D108BD9-81ED-4DB2-BD59-A6C34878D82A}">
                    <a16:rowId xmlns:a16="http://schemas.microsoft.com/office/drawing/2014/main" val="2187187971"/>
                  </a:ext>
                </a:extLst>
              </a:tr>
              <a:tr h="204537">
                <a:tc>
                  <a:txBody>
                    <a:bodyPr/>
                    <a:lstStyle/>
                    <a:p>
                      <a:pPr algn="l" fontAlgn="b"/>
                      <a:r>
                        <a:rPr lang="en-US" sz="1100" b="0" i="0" u="none" strike="noStrike" dirty="0">
                          <a:solidFill>
                            <a:srgbClr val="000000"/>
                          </a:solidFill>
                          <a:effectLst/>
                          <a:latin typeface="Calibri" panose="020F0502020204030204" pitchFamily="34" charset="0"/>
                        </a:rPr>
                        <a:t>wzc qPCR 1</a:t>
                      </a:r>
                    </a:p>
                  </a:txBody>
                  <a:tcPr marL="6951" marR="6951" marT="69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222222"/>
                          </a:solidFill>
                          <a:effectLst/>
                          <a:latin typeface="Calibri" panose="020F0502020204030204" pitchFamily="34" charset="0"/>
                        </a:rPr>
                        <a:t>AGATACGGCCGTTGAACCAG</a:t>
                      </a:r>
                    </a:p>
                  </a:txBody>
                  <a:tcPr marL="6951" marR="6951" marT="69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l" fontAlgn="ctr"/>
                      <a:r>
                        <a:rPr lang="en-US" sz="1100" b="0" i="0" u="none" strike="noStrike" dirty="0">
                          <a:solidFill>
                            <a:srgbClr val="000000"/>
                          </a:solidFill>
                          <a:effectLst/>
                          <a:latin typeface="Calibri" panose="020F0502020204030204" pitchFamily="34" charset="0"/>
                        </a:rPr>
                        <a:t>qRT-PCR of </a:t>
                      </a:r>
                      <a:r>
                        <a:rPr lang="en-US" sz="1100" b="0" i="1" u="none" strike="noStrike" dirty="0">
                          <a:solidFill>
                            <a:srgbClr val="000000"/>
                          </a:solidFill>
                          <a:effectLst/>
                          <a:latin typeface="Calibri" panose="020F0502020204030204" pitchFamily="34" charset="0"/>
                        </a:rPr>
                        <a:t>wzc</a:t>
                      </a:r>
                      <a:endParaRPr lang="en-US" sz="1100" b="0" i="0" u="none" strike="noStrike" dirty="0">
                        <a:solidFill>
                          <a:srgbClr val="000000"/>
                        </a:solidFill>
                        <a:effectLst/>
                        <a:latin typeface="Calibri" panose="020F0502020204030204" pitchFamily="34" charset="0"/>
                      </a:endParaRPr>
                    </a:p>
                  </a:txBody>
                  <a:tcPr marL="6951" marR="6951" marT="69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76412752"/>
                  </a:ext>
                </a:extLst>
              </a:tr>
              <a:tr h="204537">
                <a:tc>
                  <a:txBody>
                    <a:bodyPr/>
                    <a:lstStyle/>
                    <a:p>
                      <a:pPr algn="l" fontAlgn="b"/>
                      <a:r>
                        <a:rPr lang="en-US" sz="1100" b="0" i="0" u="none" strike="noStrike" dirty="0">
                          <a:solidFill>
                            <a:srgbClr val="000000"/>
                          </a:solidFill>
                          <a:effectLst/>
                          <a:latin typeface="Calibri" panose="020F0502020204030204" pitchFamily="34" charset="0"/>
                        </a:rPr>
                        <a:t>wzc qPCR 2</a:t>
                      </a:r>
                    </a:p>
                  </a:txBody>
                  <a:tcPr marL="6951" marR="6951" marT="69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100" b="0" i="0" u="none" strike="noStrike" dirty="0">
                          <a:solidFill>
                            <a:srgbClr val="222222"/>
                          </a:solidFill>
                          <a:effectLst/>
                          <a:latin typeface="Calibri" panose="020F0502020204030204" pitchFamily="34" charset="0"/>
                        </a:rPr>
                        <a:t>GCGTGGCACAGTTGCATAAA</a:t>
                      </a:r>
                    </a:p>
                  </a:txBody>
                  <a:tcPr marL="6951" marR="6951" marT="69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vMerge="1">
                  <a:txBody>
                    <a:bodyPr/>
                    <a:lstStyle/>
                    <a:p>
                      <a:endParaRPr lang="en-US"/>
                    </a:p>
                  </a:txBody>
                  <a:tcPr/>
                </a:tc>
                <a:extLst>
                  <a:ext uri="{0D108BD9-81ED-4DB2-BD59-A6C34878D82A}">
                    <a16:rowId xmlns:a16="http://schemas.microsoft.com/office/drawing/2014/main" val="2140919667"/>
                  </a:ext>
                </a:extLst>
              </a:tr>
              <a:tr h="204537">
                <a:tc>
                  <a:txBody>
                    <a:bodyPr/>
                    <a:lstStyle/>
                    <a:p>
                      <a:pPr algn="l" fontAlgn="b"/>
                      <a:r>
                        <a:rPr lang="en-US" sz="1100" b="0" i="0" u="none" strike="noStrike" dirty="0">
                          <a:solidFill>
                            <a:srgbClr val="000000"/>
                          </a:solidFill>
                          <a:effectLst/>
                          <a:latin typeface="Calibri" panose="020F0502020204030204" pitchFamily="34" charset="0"/>
                        </a:rPr>
                        <a:t>16S qPCR 1</a:t>
                      </a:r>
                    </a:p>
                  </a:txBody>
                  <a:tcPr marL="6951" marR="6951" marT="69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100" b="0" i="0" u="none" strike="noStrike" dirty="0">
                          <a:solidFill>
                            <a:srgbClr val="000000"/>
                          </a:solidFill>
                          <a:effectLst/>
                          <a:latin typeface="Calibri" panose="020F0502020204030204" pitchFamily="34" charset="0"/>
                        </a:rPr>
                        <a:t>GATCTTCGGACCTTGCGCTA</a:t>
                      </a:r>
                    </a:p>
                  </a:txBody>
                  <a:tcPr marL="6951" marR="6951" marT="69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l" fontAlgn="ctr"/>
                      <a:r>
                        <a:rPr lang="en-US" sz="1100" b="0" i="0" u="none" strike="noStrike" dirty="0">
                          <a:solidFill>
                            <a:srgbClr val="000000"/>
                          </a:solidFill>
                          <a:effectLst/>
                          <a:latin typeface="Calibri" panose="020F0502020204030204" pitchFamily="34" charset="0"/>
                        </a:rPr>
                        <a:t>qRT-PCR of </a:t>
                      </a:r>
                      <a:r>
                        <a:rPr lang="en-US" sz="1100" b="0" i="1" u="none" strike="noStrike" dirty="0">
                          <a:solidFill>
                            <a:srgbClr val="000000"/>
                          </a:solidFill>
                          <a:effectLst/>
                          <a:latin typeface="Calibri" panose="020F0502020204030204" pitchFamily="34" charset="0"/>
                        </a:rPr>
                        <a:t>16S</a:t>
                      </a:r>
                      <a:endParaRPr lang="en-US" sz="1100" b="0" i="0" u="none" strike="noStrike" dirty="0">
                        <a:solidFill>
                          <a:srgbClr val="000000"/>
                        </a:solidFill>
                        <a:effectLst/>
                        <a:latin typeface="Calibri" panose="020F0502020204030204" pitchFamily="34" charset="0"/>
                      </a:endParaRPr>
                    </a:p>
                  </a:txBody>
                  <a:tcPr marL="6951" marR="6951" marT="69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53414013"/>
                  </a:ext>
                </a:extLst>
              </a:tr>
              <a:tr h="204537">
                <a:tc>
                  <a:txBody>
                    <a:bodyPr/>
                    <a:lstStyle/>
                    <a:p>
                      <a:pPr algn="l" fontAlgn="b"/>
                      <a:r>
                        <a:rPr lang="en-US" sz="1100" b="0" i="0" u="none" strike="noStrike" dirty="0">
                          <a:solidFill>
                            <a:srgbClr val="000000"/>
                          </a:solidFill>
                          <a:effectLst/>
                          <a:latin typeface="Calibri" panose="020F0502020204030204" pitchFamily="34" charset="0"/>
                        </a:rPr>
                        <a:t>16S qPCR 2</a:t>
                      </a:r>
                    </a:p>
                  </a:txBody>
                  <a:tcPr marL="6951" marR="6951" marT="69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222222"/>
                          </a:solidFill>
                          <a:effectLst/>
                          <a:latin typeface="Calibri" panose="020F0502020204030204" pitchFamily="34" charset="0"/>
                        </a:rPr>
                        <a:t>GTGTCTCAGTCCCAGTGTGG</a:t>
                      </a:r>
                    </a:p>
                  </a:txBody>
                  <a:tcPr marL="6951" marR="6951" marT="69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extLst>
                  <a:ext uri="{0D108BD9-81ED-4DB2-BD59-A6C34878D82A}">
                    <a16:rowId xmlns:a16="http://schemas.microsoft.com/office/drawing/2014/main" val="165044390"/>
                  </a:ext>
                </a:extLst>
              </a:tr>
              <a:tr h="204537">
                <a:tc>
                  <a:txBody>
                    <a:bodyPr/>
                    <a:lstStyle/>
                    <a:p>
                      <a:pPr algn="l" fontAlgn="b"/>
                      <a:r>
                        <a:rPr lang="en-US" sz="1100" b="0" i="0" u="none" strike="noStrike" dirty="0">
                          <a:solidFill>
                            <a:srgbClr val="000000"/>
                          </a:solidFill>
                          <a:effectLst/>
                          <a:latin typeface="Calibri" panose="020F0502020204030204" pitchFamily="34" charset="0"/>
                        </a:rPr>
                        <a:t>abaI qPCR 1</a:t>
                      </a:r>
                    </a:p>
                  </a:txBody>
                  <a:tcPr marL="6951" marR="6951" marT="69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100" b="0" i="0" u="none" strike="noStrike" dirty="0">
                          <a:solidFill>
                            <a:srgbClr val="000000"/>
                          </a:solidFill>
                          <a:effectLst/>
                          <a:latin typeface="Calibri" panose="020F0502020204030204" pitchFamily="34" charset="0"/>
                        </a:rPr>
                        <a:t>TGCCAGACTACTACCCACCA</a:t>
                      </a:r>
                    </a:p>
                  </a:txBody>
                  <a:tcPr marL="6951" marR="6951" marT="69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l" fontAlgn="ctr"/>
                      <a:r>
                        <a:rPr lang="en-US" sz="1100" b="0" i="0" u="none" strike="noStrike" dirty="0">
                          <a:solidFill>
                            <a:srgbClr val="000000"/>
                          </a:solidFill>
                          <a:effectLst/>
                          <a:latin typeface="Calibri" panose="020F0502020204030204" pitchFamily="34" charset="0"/>
                        </a:rPr>
                        <a:t>qRT-PCR of </a:t>
                      </a:r>
                      <a:r>
                        <a:rPr lang="en-US" sz="1100" b="0" i="1" u="none" strike="noStrike" dirty="0">
                          <a:solidFill>
                            <a:srgbClr val="000000"/>
                          </a:solidFill>
                          <a:effectLst/>
                          <a:latin typeface="Calibri" panose="020F0502020204030204" pitchFamily="34" charset="0"/>
                        </a:rPr>
                        <a:t>abaI</a:t>
                      </a:r>
                      <a:endParaRPr lang="en-US" sz="1100" b="0" i="0" u="none" strike="noStrike" dirty="0">
                        <a:solidFill>
                          <a:srgbClr val="000000"/>
                        </a:solidFill>
                        <a:effectLst/>
                        <a:latin typeface="Calibri" panose="020F0502020204030204" pitchFamily="34" charset="0"/>
                      </a:endParaRPr>
                    </a:p>
                  </a:txBody>
                  <a:tcPr marL="6951" marR="6951" marT="69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29446925"/>
                  </a:ext>
                </a:extLst>
              </a:tr>
              <a:tr h="204537">
                <a:tc>
                  <a:txBody>
                    <a:bodyPr/>
                    <a:lstStyle/>
                    <a:p>
                      <a:pPr algn="l" fontAlgn="b"/>
                      <a:r>
                        <a:rPr lang="en-US" sz="1100" b="0" i="0" u="none" strike="noStrike" dirty="0">
                          <a:solidFill>
                            <a:srgbClr val="000000"/>
                          </a:solidFill>
                          <a:effectLst/>
                          <a:latin typeface="Calibri" panose="020F0502020204030204" pitchFamily="34" charset="0"/>
                        </a:rPr>
                        <a:t>abaI qPCR 2</a:t>
                      </a:r>
                    </a:p>
                  </a:txBody>
                  <a:tcPr marL="6951" marR="6951" marT="69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222222"/>
                          </a:solidFill>
                          <a:effectLst/>
                          <a:latin typeface="Calibri" panose="020F0502020204030204" pitchFamily="34" charset="0"/>
                        </a:rPr>
                        <a:t>ACTAGCAGAGGAAGGCGGAT</a:t>
                      </a:r>
                    </a:p>
                  </a:txBody>
                  <a:tcPr marL="6951" marR="6951" marT="69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extLst>
                  <a:ext uri="{0D108BD9-81ED-4DB2-BD59-A6C34878D82A}">
                    <a16:rowId xmlns:a16="http://schemas.microsoft.com/office/drawing/2014/main" val="1591140053"/>
                  </a:ext>
                </a:extLst>
              </a:tr>
              <a:tr h="204537">
                <a:tc>
                  <a:txBody>
                    <a:bodyPr/>
                    <a:lstStyle/>
                    <a:p>
                      <a:pPr algn="l" fontAlgn="b"/>
                      <a:r>
                        <a:rPr lang="en-US" sz="1100" b="0" i="0" u="none" strike="noStrike" dirty="0">
                          <a:solidFill>
                            <a:srgbClr val="000000"/>
                          </a:solidFill>
                          <a:effectLst/>
                          <a:latin typeface="Calibri" panose="020F0502020204030204" pitchFamily="34" charset="0"/>
                        </a:rPr>
                        <a:t>att-Tn7 site 1</a:t>
                      </a:r>
                    </a:p>
                  </a:txBody>
                  <a:tcPr marL="6951" marR="6951" marT="69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TTGCTGATGAAAATAGTGGTGTAG </a:t>
                      </a:r>
                    </a:p>
                  </a:txBody>
                  <a:tcPr marL="6951" marR="6951" marT="69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l" fontAlgn="ctr"/>
                      <a:r>
                        <a:rPr lang="en-US" sz="1100" b="0" i="0" u="none" strike="noStrike" dirty="0">
                          <a:solidFill>
                            <a:srgbClr val="000000"/>
                          </a:solidFill>
                          <a:effectLst/>
                          <a:latin typeface="Calibri" panose="020F0502020204030204" pitchFamily="34" charset="0"/>
                        </a:rPr>
                        <a:t>Amplification of the att-Tn7 insertion site downstream of </a:t>
                      </a:r>
                      <a:r>
                        <a:rPr lang="en-US" sz="1100" b="0" i="1" u="none" strike="noStrike" dirty="0">
                          <a:solidFill>
                            <a:srgbClr val="000000"/>
                          </a:solidFill>
                          <a:effectLst/>
                          <a:latin typeface="Calibri" panose="020F0502020204030204" pitchFamily="34" charset="0"/>
                        </a:rPr>
                        <a:t>glmS</a:t>
                      </a:r>
                    </a:p>
                  </a:txBody>
                  <a:tcPr marL="6951" marR="6951" marT="69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37605752"/>
                  </a:ext>
                </a:extLst>
              </a:tr>
              <a:tr h="204537">
                <a:tc>
                  <a:txBody>
                    <a:bodyPr/>
                    <a:lstStyle/>
                    <a:p>
                      <a:pPr algn="l" fontAlgn="b"/>
                      <a:r>
                        <a:rPr lang="en-US" sz="1100" b="0" i="0" u="none" strike="noStrike" dirty="0">
                          <a:solidFill>
                            <a:srgbClr val="000000"/>
                          </a:solidFill>
                          <a:effectLst/>
                          <a:latin typeface="Calibri" panose="020F0502020204030204" pitchFamily="34" charset="0"/>
                        </a:rPr>
                        <a:t>att-Tn7 site 2</a:t>
                      </a:r>
                    </a:p>
                  </a:txBody>
                  <a:tcPr marL="6951" marR="6951" marT="69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CACATCTAGAATTGCCTTCCAT</a:t>
                      </a:r>
                    </a:p>
                  </a:txBody>
                  <a:tcPr marL="6951" marR="6951" marT="69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extLst>
                  <a:ext uri="{0D108BD9-81ED-4DB2-BD59-A6C34878D82A}">
                    <a16:rowId xmlns:a16="http://schemas.microsoft.com/office/drawing/2014/main" val="874161215"/>
                  </a:ext>
                </a:extLst>
              </a:tr>
            </a:tbl>
          </a:graphicData>
        </a:graphic>
      </p:graphicFrame>
    </p:spTree>
    <p:extLst>
      <p:ext uri="{BB962C8B-B14F-4D97-AF65-F5344CB8AC3E}">
        <p14:creationId xmlns:p14="http://schemas.microsoft.com/office/powerpoint/2010/main" val="10422881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hart, bar chart&#10;&#10;Description automatically generated">
            <a:extLst>
              <a:ext uri="{FF2B5EF4-FFF2-40B4-BE49-F238E27FC236}">
                <a16:creationId xmlns:a16="http://schemas.microsoft.com/office/drawing/2014/main" id="{FDF8689A-D1E0-49D2-9D76-F50BF5F85B0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45310" y="230505"/>
            <a:ext cx="4411980" cy="6396990"/>
          </a:xfrm>
          <a:prstGeom prst="rect">
            <a:avLst/>
          </a:prstGeom>
        </p:spPr>
      </p:pic>
      <p:cxnSp>
        <p:nvCxnSpPr>
          <p:cNvPr id="4" name="Straight Connector 3">
            <a:extLst>
              <a:ext uri="{FF2B5EF4-FFF2-40B4-BE49-F238E27FC236}">
                <a16:creationId xmlns:a16="http://schemas.microsoft.com/office/drawing/2014/main" id="{1609CF90-BF2B-442B-B0BF-598936207E32}"/>
              </a:ext>
            </a:extLst>
          </p:cNvPr>
          <p:cNvCxnSpPr/>
          <p:nvPr/>
        </p:nvCxnSpPr>
        <p:spPr>
          <a:xfrm>
            <a:off x="7416800" y="0"/>
            <a:ext cx="0" cy="6858000"/>
          </a:xfrm>
          <a:prstGeom prst="line">
            <a:avLst/>
          </a:prstGeom>
        </p:spPr>
        <p:style>
          <a:lnRef idx="1">
            <a:schemeClr val="dk1"/>
          </a:lnRef>
          <a:fillRef idx="0">
            <a:schemeClr val="dk1"/>
          </a:fillRef>
          <a:effectRef idx="0">
            <a:schemeClr val="dk1"/>
          </a:effectRef>
          <a:fontRef idx="minor">
            <a:schemeClr val="tx1"/>
          </a:fontRef>
        </p:style>
      </p:cxnSp>
      <p:sp>
        <p:nvSpPr>
          <p:cNvPr id="5" name="Rectangle 4">
            <a:extLst>
              <a:ext uri="{FF2B5EF4-FFF2-40B4-BE49-F238E27FC236}">
                <a16:creationId xmlns:a16="http://schemas.microsoft.com/office/drawing/2014/main" id="{60512F83-3D1A-4BD0-80D1-A70933AEF02F}"/>
              </a:ext>
            </a:extLst>
          </p:cNvPr>
          <p:cNvSpPr/>
          <p:nvPr/>
        </p:nvSpPr>
        <p:spPr>
          <a:xfrm>
            <a:off x="7696199" y="1997839"/>
            <a:ext cx="4318000" cy="2862322"/>
          </a:xfrm>
          <a:prstGeom prst="rect">
            <a:avLst/>
          </a:prstGeom>
        </p:spPr>
        <p:txBody>
          <a:bodyPr wrap="square">
            <a:spAutoFit/>
          </a:bodyPr>
          <a:lstStyle/>
          <a:p>
            <a:r>
              <a:rPr lang="en-US" b="1" dirty="0"/>
              <a:t>Supplemental Figure 1</a:t>
            </a:r>
          </a:p>
          <a:p>
            <a:endParaRPr lang="en-US" b="1" dirty="0"/>
          </a:p>
          <a:p>
            <a:r>
              <a:rPr lang="en-US" b="1" dirty="0"/>
              <a:t>Deletion of </a:t>
            </a:r>
            <a:r>
              <a:rPr lang="en-US" b="1" i="1" dirty="0"/>
              <a:t>1132</a:t>
            </a:r>
            <a:r>
              <a:rPr lang="en-US" b="1" dirty="0"/>
              <a:t> does not affect </a:t>
            </a:r>
            <a:r>
              <a:rPr lang="en-US" b="1" i="1" dirty="0"/>
              <a:t>abaI</a:t>
            </a:r>
            <a:r>
              <a:rPr lang="en-US" b="1" dirty="0"/>
              <a:t> expression. </a:t>
            </a:r>
            <a:r>
              <a:rPr lang="en-US" dirty="0"/>
              <a:t>qRT-PCR experiments comparing wild-type VIR-O and VIR-O </a:t>
            </a:r>
            <a:r>
              <a:rPr lang="el-GR" dirty="0"/>
              <a:t>Δ</a:t>
            </a:r>
            <a:r>
              <a:rPr lang="el-GR" i="1" dirty="0"/>
              <a:t>1132</a:t>
            </a:r>
            <a:r>
              <a:rPr lang="en-US" dirty="0"/>
              <a:t> indicate no significant difference in the expression of </a:t>
            </a:r>
            <a:r>
              <a:rPr lang="en-US" i="1" dirty="0"/>
              <a:t>abaI</a:t>
            </a:r>
            <a:r>
              <a:rPr lang="en-US" dirty="0"/>
              <a:t>, using </a:t>
            </a:r>
            <a:r>
              <a:rPr lang="en-US" i="1" dirty="0"/>
              <a:t>16S</a:t>
            </a:r>
            <a:r>
              <a:rPr lang="en-US" dirty="0"/>
              <a:t> as an internal control (two-tailed Mann-Whitney test, ns = not significant). Results are the average of three biological replicates.</a:t>
            </a:r>
            <a:endParaRPr lang="en-US" b="1" dirty="0"/>
          </a:p>
        </p:txBody>
      </p:sp>
    </p:spTree>
    <p:extLst>
      <p:ext uri="{BB962C8B-B14F-4D97-AF65-F5344CB8AC3E}">
        <p14:creationId xmlns:p14="http://schemas.microsoft.com/office/powerpoint/2010/main" val="36592289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iagram&#10;&#10;Description automatically generated">
            <a:extLst>
              <a:ext uri="{FF2B5EF4-FFF2-40B4-BE49-F238E27FC236}">
                <a16:creationId xmlns:a16="http://schemas.microsoft.com/office/drawing/2014/main" id="{E1A53D50-3FFA-4F72-B16B-D09F5516BCB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0722" y="643466"/>
            <a:ext cx="5515356" cy="5571067"/>
          </a:xfrm>
          <a:prstGeom prst="rect">
            <a:avLst/>
          </a:prstGeom>
        </p:spPr>
      </p:pic>
      <p:cxnSp>
        <p:nvCxnSpPr>
          <p:cNvPr id="4" name="Straight Connector 3">
            <a:extLst>
              <a:ext uri="{FF2B5EF4-FFF2-40B4-BE49-F238E27FC236}">
                <a16:creationId xmlns:a16="http://schemas.microsoft.com/office/drawing/2014/main" id="{72710527-26B1-4C8A-80D1-DC7404336CCD}"/>
              </a:ext>
            </a:extLst>
          </p:cNvPr>
          <p:cNvCxnSpPr/>
          <p:nvPr/>
        </p:nvCxnSpPr>
        <p:spPr>
          <a:xfrm>
            <a:off x="7416800" y="0"/>
            <a:ext cx="0" cy="6858000"/>
          </a:xfrm>
          <a:prstGeom prst="line">
            <a:avLst/>
          </a:prstGeom>
        </p:spPr>
        <p:style>
          <a:lnRef idx="1">
            <a:schemeClr val="dk1"/>
          </a:lnRef>
          <a:fillRef idx="0">
            <a:schemeClr val="dk1"/>
          </a:fillRef>
          <a:effectRef idx="0">
            <a:schemeClr val="dk1"/>
          </a:effectRef>
          <a:fontRef idx="minor">
            <a:schemeClr val="tx1"/>
          </a:fontRef>
        </p:style>
      </p:cxnSp>
      <p:sp>
        <p:nvSpPr>
          <p:cNvPr id="2" name="Rectangle 1">
            <a:extLst>
              <a:ext uri="{FF2B5EF4-FFF2-40B4-BE49-F238E27FC236}">
                <a16:creationId xmlns:a16="http://schemas.microsoft.com/office/drawing/2014/main" id="{5398273E-92E3-4643-8440-0B6899ECFB84}"/>
              </a:ext>
            </a:extLst>
          </p:cNvPr>
          <p:cNvSpPr/>
          <p:nvPr/>
        </p:nvSpPr>
        <p:spPr>
          <a:xfrm>
            <a:off x="7746998" y="1720839"/>
            <a:ext cx="4216399" cy="3416320"/>
          </a:xfrm>
          <a:prstGeom prst="rect">
            <a:avLst/>
          </a:prstGeom>
        </p:spPr>
        <p:txBody>
          <a:bodyPr wrap="square">
            <a:spAutoFit/>
          </a:bodyPr>
          <a:lstStyle/>
          <a:p>
            <a:r>
              <a:rPr lang="en-US" b="1" dirty="0">
                <a:ea typeface="Calibri" panose="020F0502020204030204" pitchFamily="34" charset="0"/>
                <a:cs typeface="Times New Roman" panose="02020603050405020304" pitchFamily="18" charset="0"/>
              </a:rPr>
              <a:t>Supplemental Figure 2</a:t>
            </a:r>
          </a:p>
          <a:p>
            <a:endParaRPr lang="en-US" b="1" dirty="0">
              <a:ea typeface="Calibri" panose="020F0502020204030204" pitchFamily="34" charset="0"/>
              <a:cs typeface="Times New Roman" panose="02020603050405020304" pitchFamily="18" charset="0"/>
            </a:endParaRPr>
          </a:p>
          <a:p>
            <a:r>
              <a:rPr lang="en-US" b="1" dirty="0">
                <a:ea typeface="Calibri" panose="020F0502020204030204" pitchFamily="34" charset="0"/>
                <a:cs typeface="Times New Roman" panose="02020603050405020304" pitchFamily="18" charset="0"/>
              </a:rPr>
              <a:t>VIR-O Δ</a:t>
            </a:r>
            <a:r>
              <a:rPr lang="en-US" b="1" i="1" dirty="0">
                <a:ea typeface="Calibri" panose="020F0502020204030204" pitchFamily="34" charset="0"/>
                <a:cs typeface="Times New Roman" panose="02020603050405020304" pitchFamily="18" charset="0"/>
              </a:rPr>
              <a:t>1132 </a:t>
            </a:r>
            <a:r>
              <a:rPr lang="en-US" b="1" dirty="0">
                <a:ea typeface="Calibri" panose="020F0502020204030204" pitchFamily="34" charset="0"/>
                <a:cs typeface="Times New Roman" panose="02020603050405020304" pitchFamily="18" charset="0"/>
              </a:rPr>
              <a:t>cells contain quorum sensing signal (AHL), but do not secrete it.</a:t>
            </a:r>
            <a:r>
              <a:rPr lang="en-US" dirty="0">
                <a:ea typeface="Calibri" panose="020F0502020204030204" pitchFamily="34" charset="0"/>
                <a:cs typeface="Times New Roman" panose="02020603050405020304" pitchFamily="18" charset="0"/>
              </a:rPr>
              <a:t> Cultures of wild-type VIR-O, </a:t>
            </a:r>
            <a:r>
              <a:rPr lang="en-US" dirty="0"/>
              <a:t>VIR-O </a:t>
            </a:r>
            <a:r>
              <a:rPr lang="el-GR" dirty="0"/>
              <a:t>Δ</a:t>
            </a:r>
            <a:r>
              <a:rPr lang="el-GR" i="1" dirty="0"/>
              <a:t>1132</a:t>
            </a:r>
            <a:r>
              <a:rPr lang="en-US" dirty="0">
                <a:ea typeface="Calibri" panose="020F0502020204030204" pitchFamily="34" charset="0"/>
                <a:cs typeface="Times New Roman" panose="02020603050405020304" pitchFamily="18" charset="0"/>
              </a:rPr>
              <a:t>, and VIR-O </a:t>
            </a:r>
            <a:r>
              <a:rPr lang="en-US" dirty="0" err="1">
                <a:ea typeface="Calibri" panose="020F0502020204030204" pitchFamily="34" charset="0"/>
                <a:cs typeface="Times New Roman" panose="02020603050405020304" pitchFamily="18" charset="0"/>
              </a:rPr>
              <a:t>Δ</a:t>
            </a:r>
            <a:r>
              <a:rPr lang="en-US" i="1" dirty="0" err="1">
                <a:ea typeface="Calibri" panose="020F0502020204030204" pitchFamily="34" charset="0"/>
                <a:cs typeface="Times New Roman" panose="02020603050405020304" pitchFamily="18" charset="0"/>
              </a:rPr>
              <a:t>abaI</a:t>
            </a:r>
            <a:r>
              <a:rPr lang="en-US" dirty="0">
                <a:ea typeface="Calibri" panose="020F0502020204030204" pitchFamily="34" charset="0"/>
                <a:cs typeface="Times New Roman" panose="02020603050405020304" pitchFamily="18" charset="0"/>
              </a:rPr>
              <a:t> were grown to the same OD</a:t>
            </a:r>
            <a:r>
              <a:rPr lang="en-US" baseline="-25000" dirty="0">
                <a:ea typeface="Calibri" panose="020F0502020204030204" pitchFamily="34" charset="0"/>
                <a:cs typeface="Times New Roman" panose="02020603050405020304" pitchFamily="18" charset="0"/>
              </a:rPr>
              <a:t>600</a:t>
            </a:r>
            <a:r>
              <a:rPr lang="en-US" dirty="0">
                <a:ea typeface="Calibri" panose="020F0502020204030204" pitchFamily="34" charset="0"/>
                <a:cs typeface="Times New Roman" panose="02020603050405020304" pitchFamily="18" charset="0"/>
              </a:rPr>
              <a:t> and plated as a line onto a soft-agar lawn containing </a:t>
            </a:r>
            <a:r>
              <a:rPr lang="en-US" i="1" dirty="0">
                <a:ea typeface="Calibri" panose="020F0502020204030204" pitchFamily="34" charset="0"/>
                <a:cs typeface="Times New Roman" panose="02020603050405020304" pitchFamily="18" charset="0"/>
              </a:rPr>
              <a:t>Agrobacterium tumefaciens</a:t>
            </a:r>
            <a:r>
              <a:rPr lang="en-US" dirty="0">
                <a:ea typeface="Calibri" panose="020F0502020204030204" pitchFamily="34" charset="0"/>
                <a:cs typeface="Times New Roman" panose="02020603050405020304" pitchFamily="18" charset="0"/>
              </a:rPr>
              <a:t> (</a:t>
            </a:r>
            <a:r>
              <a:rPr lang="en-US" i="1" dirty="0" err="1">
                <a:ea typeface="Calibri" panose="020F0502020204030204" pitchFamily="34" charset="0"/>
                <a:cs typeface="Times New Roman" panose="02020603050405020304" pitchFamily="18" charset="0"/>
              </a:rPr>
              <a:t>traG</a:t>
            </a:r>
            <a:r>
              <a:rPr lang="en-US" dirty="0">
                <a:ea typeface="Calibri" panose="020F0502020204030204" pitchFamily="34" charset="0"/>
                <a:cs typeface="Times New Roman" panose="02020603050405020304" pitchFamily="18" charset="0"/>
              </a:rPr>
              <a:t>::</a:t>
            </a:r>
            <a:r>
              <a:rPr lang="en-US" i="1" dirty="0">
                <a:ea typeface="Calibri" panose="020F0502020204030204" pitchFamily="34" charset="0"/>
                <a:cs typeface="Times New Roman" panose="02020603050405020304" pitchFamily="18" charset="0"/>
              </a:rPr>
              <a:t>lacZ</a:t>
            </a:r>
            <a:r>
              <a:rPr lang="en-US" dirty="0">
                <a:ea typeface="Calibri" panose="020F0502020204030204" pitchFamily="34" charset="0"/>
                <a:cs typeface="Times New Roman" panose="02020603050405020304" pitchFamily="18" charset="0"/>
              </a:rPr>
              <a:t>) and X-Gal. 10% SDS was added to a well at the center of the plate, lysing the cells.</a:t>
            </a:r>
          </a:p>
          <a:p>
            <a:endParaRPr lang="en-US" dirty="0"/>
          </a:p>
        </p:txBody>
      </p:sp>
    </p:spTree>
    <p:extLst>
      <p:ext uri="{BB962C8B-B14F-4D97-AF65-F5344CB8AC3E}">
        <p14:creationId xmlns:p14="http://schemas.microsoft.com/office/powerpoint/2010/main" val="9220976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hart, histogram&#10;&#10;Description automatically generated">
            <a:extLst>
              <a:ext uri="{FF2B5EF4-FFF2-40B4-BE49-F238E27FC236}">
                <a16:creationId xmlns:a16="http://schemas.microsoft.com/office/drawing/2014/main" id="{CA8ABC0F-6579-44D0-901E-AAD5B67581B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05185" y="0"/>
            <a:ext cx="4590815" cy="6858000"/>
          </a:xfrm>
          <a:prstGeom prst="rect">
            <a:avLst/>
          </a:prstGeom>
        </p:spPr>
      </p:pic>
      <p:cxnSp>
        <p:nvCxnSpPr>
          <p:cNvPr id="3" name="Straight Connector 2">
            <a:extLst>
              <a:ext uri="{FF2B5EF4-FFF2-40B4-BE49-F238E27FC236}">
                <a16:creationId xmlns:a16="http://schemas.microsoft.com/office/drawing/2014/main" id="{2EBD9D34-A656-4763-B61A-ACE024872EAC}"/>
              </a:ext>
            </a:extLst>
          </p:cNvPr>
          <p:cNvCxnSpPr/>
          <p:nvPr/>
        </p:nvCxnSpPr>
        <p:spPr>
          <a:xfrm>
            <a:off x="7416800" y="0"/>
            <a:ext cx="0" cy="6858000"/>
          </a:xfrm>
          <a:prstGeom prst="line">
            <a:avLst/>
          </a:prstGeom>
        </p:spPr>
        <p:style>
          <a:lnRef idx="1">
            <a:schemeClr val="dk1"/>
          </a:lnRef>
          <a:fillRef idx="0">
            <a:schemeClr val="dk1"/>
          </a:fillRef>
          <a:effectRef idx="0">
            <a:schemeClr val="dk1"/>
          </a:effectRef>
          <a:fontRef idx="minor">
            <a:schemeClr val="tx1"/>
          </a:fontRef>
        </p:style>
      </p:cxnSp>
      <p:sp>
        <p:nvSpPr>
          <p:cNvPr id="2" name="Rectangle 1">
            <a:extLst>
              <a:ext uri="{FF2B5EF4-FFF2-40B4-BE49-F238E27FC236}">
                <a16:creationId xmlns:a16="http://schemas.microsoft.com/office/drawing/2014/main" id="{643B26A0-D274-477E-A202-E2DFBC71BCDE}"/>
              </a:ext>
            </a:extLst>
          </p:cNvPr>
          <p:cNvSpPr/>
          <p:nvPr/>
        </p:nvSpPr>
        <p:spPr>
          <a:xfrm>
            <a:off x="7924800" y="1582340"/>
            <a:ext cx="3911599" cy="3693319"/>
          </a:xfrm>
          <a:prstGeom prst="rect">
            <a:avLst/>
          </a:prstGeom>
        </p:spPr>
        <p:txBody>
          <a:bodyPr wrap="square">
            <a:spAutoFit/>
          </a:bodyPr>
          <a:lstStyle/>
          <a:p>
            <a:pPr algn="just"/>
            <a:r>
              <a:rPr lang="en-US" b="1" dirty="0">
                <a:ea typeface="Calibri" panose="020F0502020204030204" pitchFamily="34" charset="0"/>
                <a:cs typeface="Times New Roman" panose="02020603050405020304" pitchFamily="18" charset="0"/>
              </a:rPr>
              <a:t>Supplemental Figure 3</a:t>
            </a:r>
          </a:p>
          <a:p>
            <a:pPr algn="just"/>
            <a:endParaRPr lang="en-US" b="1" dirty="0">
              <a:ea typeface="Calibri" panose="020F0502020204030204" pitchFamily="34" charset="0"/>
              <a:cs typeface="Times New Roman" panose="02020603050405020304" pitchFamily="18" charset="0"/>
            </a:endParaRPr>
          </a:p>
          <a:p>
            <a:r>
              <a:rPr lang="en-US" b="1" dirty="0">
                <a:ea typeface="Calibri" panose="020F0502020204030204" pitchFamily="34" charset="0"/>
                <a:cs typeface="Times New Roman" panose="02020603050405020304" pitchFamily="18" charset="0"/>
              </a:rPr>
              <a:t>AV-T Δ</a:t>
            </a:r>
            <a:r>
              <a:rPr lang="en-US" b="1" i="1" dirty="0">
                <a:ea typeface="Calibri" panose="020F0502020204030204" pitchFamily="34" charset="0"/>
                <a:cs typeface="Times New Roman" panose="02020603050405020304" pitchFamily="18" charset="0"/>
              </a:rPr>
              <a:t>1132</a:t>
            </a:r>
            <a:r>
              <a:rPr lang="en-US" b="1" dirty="0">
                <a:ea typeface="Calibri" panose="020F0502020204030204" pitchFamily="34" charset="0"/>
                <a:cs typeface="Times New Roman" panose="02020603050405020304" pitchFamily="18" charset="0"/>
              </a:rPr>
              <a:t> switches to the VIR-O variant at the same frequency as wild-type AV-T.</a:t>
            </a:r>
            <a:r>
              <a:rPr lang="en-US" dirty="0">
                <a:ea typeface="Calibri" panose="020F0502020204030204" pitchFamily="34" charset="0"/>
                <a:cs typeface="Times New Roman" panose="02020603050405020304" pitchFamily="18" charset="0"/>
              </a:rPr>
              <a:t> Bars represent averages of six colonies assayed for switching frequency at 18 hours of growth. Error bars indicate standard deviation of the mean, and there is no statistical significance as assessed by Welch’s ANOVA.</a:t>
            </a:r>
          </a:p>
          <a:p>
            <a:endParaRPr lang="en-US" dirty="0"/>
          </a:p>
          <a:p>
            <a:endParaRPr lang="en-US" dirty="0"/>
          </a:p>
        </p:txBody>
      </p:sp>
    </p:spTree>
    <p:extLst>
      <p:ext uri="{BB962C8B-B14F-4D97-AF65-F5344CB8AC3E}">
        <p14:creationId xmlns:p14="http://schemas.microsoft.com/office/powerpoint/2010/main" val="15536530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hart&#10;&#10;Description automatically generated">
            <a:extLst>
              <a:ext uri="{FF2B5EF4-FFF2-40B4-BE49-F238E27FC236}">
                <a16:creationId xmlns:a16="http://schemas.microsoft.com/office/drawing/2014/main" id="{73D8273C-E4C0-46D2-941B-A12B27305A0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5430" y="409955"/>
            <a:ext cx="7825740" cy="6038088"/>
          </a:xfrm>
          <a:prstGeom prst="rect">
            <a:avLst/>
          </a:prstGeom>
        </p:spPr>
      </p:pic>
      <p:cxnSp>
        <p:nvCxnSpPr>
          <p:cNvPr id="4" name="Straight Connector 3">
            <a:extLst>
              <a:ext uri="{FF2B5EF4-FFF2-40B4-BE49-F238E27FC236}">
                <a16:creationId xmlns:a16="http://schemas.microsoft.com/office/drawing/2014/main" id="{65E7A836-3439-4438-82B3-258ACA772853}"/>
              </a:ext>
            </a:extLst>
          </p:cNvPr>
          <p:cNvCxnSpPr/>
          <p:nvPr/>
        </p:nvCxnSpPr>
        <p:spPr>
          <a:xfrm>
            <a:off x="8394700" y="0"/>
            <a:ext cx="0" cy="6858000"/>
          </a:xfrm>
          <a:prstGeom prst="line">
            <a:avLst/>
          </a:prstGeom>
        </p:spPr>
        <p:style>
          <a:lnRef idx="1">
            <a:schemeClr val="dk1"/>
          </a:lnRef>
          <a:fillRef idx="0">
            <a:schemeClr val="dk1"/>
          </a:fillRef>
          <a:effectRef idx="0">
            <a:schemeClr val="dk1"/>
          </a:effectRef>
          <a:fontRef idx="minor">
            <a:schemeClr val="tx1"/>
          </a:fontRef>
        </p:style>
      </p:cxnSp>
      <p:sp>
        <p:nvSpPr>
          <p:cNvPr id="2" name="Rectangle 1">
            <a:extLst>
              <a:ext uri="{FF2B5EF4-FFF2-40B4-BE49-F238E27FC236}">
                <a16:creationId xmlns:a16="http://schemas.microsoft.com/office/drawing/2014/main" id="{D3EF7103-3633-4FF8-9AFB-37F6CBF028C6}"/>
              </a:ext>
            </a:extLst>
          </p:cNvPr>
          <p:cNvSpPr/>
          <p:nvPr/>
        </p:nvSpPr>
        <p:spPr>
          <a:xfrm>
            <a:off x="8597911" y="1305341"/>
            <a:ext cx="3441686" cy="4247317"/>
          </a:xfrm>
          <a:prstGeom prst="rect">
            <a:avLst/>
          </a:prstGeom>
        </p:spPr>
        <p:txBody>
          <a:bodyPr wrap="square">
            <a:spAutoFit/>
          </a:bodyPr>
          <a:lstStyle/>
          <a:p>
            <a:r>
              <a:rPr lang="en-US" b="1" dirty="0">
                <a:ea typeface="Calibri" panose="020F0502020204030204" pitchFamily="34" charset="0"/>
                <a:cs typeface="Times New Roman" panose="02020603050405020304" pitchFamily="18" charset="0"/>
              </a:rPr>
              <a:t>Supplementary Figure 4</a:t>
            </a:r>
          </a:p>
          <a:p>
            <a:endParaRPr lang="en-US" b="1" dirty="0">
              <a:ea typeface="Calibri" panose="020F0502020204030204" pitchFamily="34" charset="0"/>
              <a:cs typeface="Times New Roman" panose="02020603050405020304" pitchFamily="18" charset="0"/>
            </a:endParaRPr>
          </a:p>
          <a:p>
            <a:r>
              <a:rPr lang="en-US" b="1" dirty="0">
                <a:ea typeface="Calibri" panose="020F0502020204030204" pitchFamily="34" charset="0"/>
                <a:cs typeface="Times New Roman" panose="02020603050405020304" pitchFamily="18" charset="0"/>
              </a:rPr>
              <a:t>K locus genes for capsule polysaccharide synthesis and export are not transcriptionally regulated by 1132. </a:t>
            </a:r>
            <a:r>
              <a:rPr lang="en-US" dirty="0">
                <a:ea typeface="Calibri" panose="020F0502020204030204" pitchFamily="34" charset="0"/>
                <a:cs typeface="Times New Roman" panose="02020603050405020304" pitchFamily="18" charset="0"/>
              </a:rPr>
              <a:t>Bars for AV-T Δ</a:t>
            </a:r>
            <a:r>
              <a:rPr lang="en-US" i="1" dirty="0">
                <a:ea typeface="Calibri" panose="020F0502020204030204" pitchFamily="34" charset="0"/>
                <a:cs typeface="Times New Roman" panose="02020603050405020304" pitchFamily="18" charset="0"/>
              </a:rPr>
              <a:t>1132 </a:t>
            </a:r>
            <a:r>
              <a:rPr lang="en-US" dirty="0">
                <a:ea typeface="Calibri" panose="020F0502020204030204" pitchFamily="34" charset="0"/>
                <a:cs typeface="Times New Roman" panose="02020603050405020304" pitchFamily="18" charset="0"/>
              </a:rPr>
              <a:t>and AV-T Δ</a:t>
            </a:r>
            <a:r>
              <a:rPr lang="en-US" i="1" dirty="0">
                <a:ea typeface="Calibri" panose="020F0502020204030204" pitchFamily="34" charset="0"/>
                <a:cs typeface="Times New Roman" panose="02020603050405020304" pitchFamily="18" charset="0"/>
              </a:rPr>
              <a:t>1132</a:t>
            </a:r>
            <a:r>
              <a:rPr lang="en-US" dirty="0">
                <a:ea typeface="Calibri" panose="020F0502020204030204" pitchFamily="34" charset="0"/>
                <a:cs typeface="Times New Roman" panose="02020603050405020304" pitchFamily="18" charset="0"/>
              </a:rPr>
              <a:t>/Tn7-</a:t>
            </a:r>
            <a:r>
              <a:rPr lang="en-US" i="1" dirty="0">
                <a:ea typeface="Calibri" panose="020F0502020204030204" pitchFamily="34" charset="0"/>
                <a:cs typeface="Times New Roman" panose="02020603050405020304" pitchFamily="18" charset="0"/>
              </a:rPr>
              <a:t>1132</a:t>
            </a:r>
            <a:r>
              <a:rPr lang="en-US" dirty="0">
                <a:ea typeface="Calibri" panose="020F0502020204030204" pitchFamily="34" charset="0"/>
                <a:cs typeface="Times New Roman" panose="02020603050405020304" pitchFamily="18" charset="0"/>
              </a:rPr>
              <a:t> represent averages of three biological replicates. Error bars indicate standard deviation of the mean, and there is no statistical significance in expression across strains as assessed by multiple Mann-Whitney tests.</a:t>
            </a:r>
          </a:p>
          <a:p>
            <a:endParaRPr lang="en-US" dirty="0"/>
          </a:p>
        </p:txBody>
      </p:sp>
    </p:spTree>
    <p:extLst>
      <p:ext uri="{BB962C8B-B14F-4D97-AF65-F5344CB8AC3E}">
        <p14:creationId xmlns:p14="http://schemas.microsoft.com/office/powerpoint/2010/main" val="38900228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Chart&#10;&#10;Description automatically generated">
            <a:extLst>
              <a:ext uri="{FF2B5EF4-FFF2-40B4-BE49-F238E27FC236}">
                <a16:creationId xmlns:a16="http://schemas.microsoft.com/office/drawing/2014/main" id="{74963BDC-C241-4D21-B189-2230714A2D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51155"/>
            <a:ext cx="5092698" cy="2645856"/>
          </a:xfrm>
          <a:prstGeom prst="rect">
            <a:avLst/>
          </a:prstGeom>
        </p:spPr>
      </p:pic>
      <p:sp>
        <p:nvSpPr>
          <p:cNvPr id="5" name="TextBox 4">
            <a:extLst>
              <a:ext uri="{FF2B5EF4-FFF2-40B4-BE49-F238E27FC236}">
                <a16:creationId xmlns:a16="http://schemas.microsoft.com/office/drawing/2014/main" id="{CCAACE61-9C2F-4418-B470-B13BA21158F2}"/>
              </a:ext>
            </a:extLst>
          </p:cNvPr>
          <p:cNvSpPr txBox="1"/>
          <p:nvPr/>
        </p:nvSpPr>
        <p:spPr>
          <a:xfrm>
            <a:off x="130673" y="61534"/>
            <a:ext cx="363794" cy="369332"/>
          </a:xfrm>
          <a:prstGeom prst="rect">
            <a:avLst/>
          </a:prstGeom>
          <a:noFill/>
        </p:spPr>
        <p:txBody>
          <a:bodyPr wrap="square" rtlCol="0">
            <a:spAutoFit/>
          </a:bodyPr>
          <a:lstStyle/>
          <a:p>
            <a:pPr algn="ctr"/>
            <a:r>
              <a:rPr lang="en-US" dirty="0"/>
              <a:t>A</a:t>
            </a:r>
          </a:p>
        </p:txBody>
      </p:sp>
      <p:sp>
        <p:nvSpPr>
          <p:cNvPr id="6" name="TextBox 5">
            <a:extLst>
              <a:ext uri="{FF2B5EF4-FFF2-40B4-BE49-F238E27FC236}">
                <a16:creationId xmlns:a16="http://schemas.microsoft.com/office/drawing/2014/main" id="{CB502339-DB75-47AF-8631-0496B4EB06ED}"/>
              </a:ext>
            </a:extLst>
          </p:cNvPr>
          <p:cNvSpPr txBox="1"/>
          <p:nvPr/>
        </p:nvSpPr>
        <p:spPr>
          <a:xfrm>
            <a:off x="5348726" y="61534"/>
            <a:ext cx="363794" cy="369332"/>
          </a:xfrm>
          <a:prstGeom prst="rect">
            <a:avLst/>
          </a:prstGeom>
          <a:noFill/>
        </p:spPr>
        <p:txBody>
          <a:bodyPr wrap="square" rtlCol="0">
            <a:spAutoFit/>
          </a:bodyPr>
          <a:lstStyle/>
          <a:p>
            <a:pPr algn="ctr"/>
            <a:r>
              <a:rPr lang="en-US" dirty="0"/>
              <a:t>B</a:t>
            </a:r>
          </a:p>
        </p:txBody>
      </p:sp>
      <p:sp>
        <p:nvSpPr>
          <p:cNvPr id="7" name="TextBox 6">
            <a:extLst>
              <a:ext uri="{FF2B5EF4-FFF2-40B4-BE49-F238E27FC236}">
                <a16:creationId xmlns:a16="http://schemas.microsoft.com/office/drawing/2014/main" id="{EF490700-AA25-472B-966B-EF7D0C10A2F9}"/>
              </a:ext>
            </a:extLst>
          </p:cNvPr>
          <p:cNvSpPr txBox="1"/>
          <p:nvPr/>
        </p:nvSpPr>
        <p:spPr>
          <a:xfrm>
            <a:off x="130673" y="3343940"/>
            <a:ext cx="363794" cy="369332"/>
          </a:xfrm>
          <a:prstGeom prst="rect">
            <a:avLst/>
          </a:prstGeom>
          <a:noFill/>
        </p:spPr>
        <p:txBody>
          <a:bodyPr wrap="square" rtlCol="0">
            <a:spAutoFit/>
          </a:bodyPr>
          <a:lstStyle/>
          <a:p>
            <a:pPr algn="ctr"/>
            <a:r>
              <a:rPr lang="en-US" dirty="0"/>
              <a:t>C</a:t>
            </a:r>
          </a:p>
        </p:txBody>
      </p:sp>
      <p:cxnSp>
        <p:nvCxnSpPr>
          <p:cNvPr id="8" name="Straight Connector 7">
            <a:extLst>
              <a:ext uri="{FF2B5EF4-FFF2-40B4-BE49-F238E27FC236}">
                <a16:creationId xmlns:a16="http://schemas.microsoft.com/office/drawing/2014/main" id="{76385EF6-CFAE-40B0-A900-AD1DC1A2DC44}"/>
              </a:ext>
            </a:extLst>
          </p:cNvPr>
          <p:cNvCxnSpPr>
            <a:cxnSpLocks/>
          </p:cNvCxnSpPr>
          <p:nvPr/>
        </p:nvCxnSpPr>
        <p:spPr>
          <a:xfrm>
            <a:off x="9245305" y="-85060"/>
            <a:ext cx="0" cy="6858000"/>
          </a:xfrm>
          <a:prstGeom prst="line">
            <a:avLst/>
          </a:prstGeom>
        </p:spPr>
        <p:style>
          <a:lnRef idx="1">
            <a:schemeClr val="dk1"/>
          </a:lnRef>
          <a:fillRef idx="0">
            <a:schemeClr val="dk1"/>
          </a:fillRef>
          <a:effectRef idx="0">
            <a:schemeClr val="dk1"/>
          </a:effectRef>
          <a:fontRef idx="minor">
            <a:schemeClr val="tx1"/>
          </a:fontRef>
        </p:style>
      </p:cxnSp>
      <p:sp>
        <p:nvSpPr>
          <p:cNvPr id="9" name="Rectangle 8">
            <a:extLst>
              <a:ext uri="{FF2B5EF4-FFF2-40B4-BE49-F238E27FC236}">
                <a16:creationId xmlns:a16="http://schemas.microsoft.com/office/drawing/2014/main" id="{E78B1191-2E87-46DF-825B-A13381281CFC}"/>
              </a:ext>
            </a:extLst>
          </p:cNvPr>
          <p:cNvSpPr/>
          <p:nvPr/>
        </p:nvSpPr>
        <p:spPr>
          <a:xfrm>
            <a:off x="9329056" y="613609"/>
            <a:ext cx="2862943" cy="5324535"/>
          </a:xfrm>
          <a:prstGeom prst="rect">
            <a:avLst/>
          </a:prstGeom>
        </p:spPr>
        <p:txBody>
          <a:bodyPr wrap="square">
            <a:spAutoFit/>
          </a:bodyPr>
          <a:lstStyle/>
          <a:p>
            <a:r>
              <a:rPr lang="en-US" sz="1600" b="1" dirty="0">
                <a:ea typeface="Calibri" panose="020F0502020204030204" pitchFamily="34" charset="0"/>
                <a:cs typeface="Times New Roman" panose="02020603050405020304" pitchFamily="18" charset="0"/>
              </a:rPr>
              <a:t>Supplementary Figure 5</a:t>
            </a:r>
          </a:p>
          <a:p>
            <a:endParaRPr lang="en-US" sz="1600" dirty="0">
              <a:ea typeface="Calibri" panose="020F0502020204030204" pitchFamily="34" charset="0"/>
              <a:cs typeface="Times New Roman" panose="02020603050405020304" pitchFamily="18" charset="0"/>
            </a:endParaRPr>
          </a:p>
          <a:p>
            <a:r>
              <a:rPr lang="en-US" sz="1400" b="1" dirty="0">
                <a:ea typeface="Calibri" panose="020F0502020204030204" pitchFamily="34" charset="0"/>
                <a:cs typeface="Times New Roman" panose="02020603050405020304" pitchFamily="18" charset="0"/>
              </a:rPr>
              <a:t>(A) </a:t>
            </a:r>
            <a:r>
              <a:rPr lang="en-US" sz="1400" dirty="0">
                <a:ea typeface="Calibri" panose="020F0502020204030204" pitchFamily="34" charset="0"/>
                <a:cs typeface="Times New Roman" panose="02020603050405020304" pitchFamily="18" charset="0"/>
              </a:rPr>
              <a:t>Growth curves for VIR-O, AV-T, VIR-O </a:t>
            </a:r>
            <a:r>
              <a:rPr lang="el-GR" sz="1400" dirty="0">
                <a:ea typeface="Calibri" panose="020F0502020204030204" pitchFamily="34" charset="0"/>
                <a:cs typeface="Times New Roman" panose="02020603050405020304" pitchFamily="18" charset="0"/>
              </a:rPr>
              <a:t>Δ</a:t>
            </a:r>
            <a:r>
              <a:rPr lang="el-GR" sz="1400" i="1" dirty="0">
                <a:ea typeface="Calibri" panose="020F0502020204030204" pitchFamily="34" charset="0"/>
                <a:cs typeface="Times New Roman" panose="02020603050405020304" pitchFamily="18" charset="0"/>
              </a:rPr>
              <a:t>1132</a:t>
            </a:r>
            <a:r>
              <a:rPr lang="en-US" sz="1400" dirty="0">
                <a:ea typeface="Calibri" panose="020F0502020204030204" pitchFamily="34" charset="0"/>
                <a:cs typeface="Times New Roman" panose="02020603050405020304" pitchFamily="18" charset="0"/>
              </a:rPr>
              <a:t>, and AV-T </a:t>
            </a:r>
            <a:r>
              <a:rPr lang="el-GR" sz="1400" dirty="0">
                <a:ea typeface="Calibri" panose="020F0502020204030204" pitchFamily="34" charset="0"/>
                <a:cs typeface="Times New Roman" panose="02020603050405020304" pitchFamily="18" charset="0"/>
              </a:rPr>
              <a:t>Δ</a:t>
            </a:r>
            <a:r>
              <a:rPr lang="el-GR" sz="1400" i="1" dirty="0">
                <a:ea typeface="Calibri" panose="020F0502020204030204" pitchFamily="34" charset="0"/>
                <a:cs typeface="Times New Roman" panose="02020603050405020304" pitchFamily="18" charset="0"/>
              </a:rPr>
              <a:t>1132</a:t>
            </a:r>
            <a:r>
              <a:rPr lang="en-US" sz="1400" i="1" dirty="0">
                <a:ea typeface="Calibri" panose="020F0502020204030204" pitchFamily="34" charset="0"/>
                <a:cs typeface="Times New Roman" panose="02020603050405020304" pitchFamily="18" charset="0"/>
              </a:rPr>
              <a:t> </a:t>
            </a:r>
            <a:r>
              <a:rPr lang="en-US" sz="1400" dirty="0">
                <a:ea typeface="Calibri" panose="020F0502020204030204" pitchFamily="34" charset="0"/>
                <a:cs typeface="Times New Roman" panose="02020603050405020304" pitchFamily="18" charset="0"/>
              </a:rPr>
              <a:t>in LB media. Data represents two biological replicates, and error bars indicate standard deviation of the mean. </a:t>
            </a:r>
            <a:r>
              <a:rPr lang="en-US" sz="1400" b="1" dirty="0">
                <a:ea typeface="Calibri" panose="020F0502020204030204" pitchFamily="34" charset="0"/>
                <a:cs typeface="Times New Roman" panose="02020603050405020304" pitchFamily="18" charset="0"/>
              </a:rPr>
              <a:t>(B)</a:t>
            </a:r>
            <a:r>
              <a:rPr lang="en-US" sz="1400" dirty="0">
                <a:ea typeface="Calibri" panose="020F0502020204030204" pitchFamily="34" charset="0"/>
                <a:cs typeface="Times New Roman" panose="02020603050405020304" pitchFamily="18" charset="0"/>
              </a:rPr>
              <a:t> </a:t>
            </a:r>
            <a:r>
              <a:rPr lang="en-US" sz="1400" i="1" dirty="0">
                <a:ea typeface="Calibri" panose="020F0502020204030204" pitchFamily="34" charset="0"/>
                <a:cs typeface="Times New Roman" panose="02020603050405020304" pitchFamily="18" charset="0"/>
              </a:rPr>
              <a:t>Galleria </a:t>
            </a:r>
            <a:r>
              <a:rPr lang="en-US" sz="1400" i="1" dirty="0" err="1">
                <a:ea typeface="Calibri" panose="020F0502020204030204" pitchFamily="34" charset="0"/>
                <a:cs typeface="Times New Roman" panose="02020603050405020304" pitchFamily="18" charset="0"/>
              </a:rPr>
              <a:t>mellonella</a:t>
            </a:r>
            <a:r>
              <a:rPr lang="en-US" sz="1400" dirty="0">
                <a:ea typeface="Calibri" panose="020F0502020204030204" pitchFamily="34" charset="0"/>
                <a:cs typeface="Times New Roman" panose="02020603050405020304" pitchFamily="18" charset="0"/>
              </a:rPr>
              <a:t> infected with VIR-O </a:t>
            </a:r>
            <a:r>
              <a:rPr lang="el-GR" sz="1400" dirty="0">
                <a:ea typeface="Calibri" panose="020F0502020204030204" pitchFamily="34" charset="0"/>
                <a:cs typeface="Times New Roman" panose="02020603050405020304" pitchFamily="18" charset="0"/>
              </a:rPr>
              <a:t>Δ</a:t>
            </a:r>
            <a:r>
              <a:rPr lang="el-GR" sz="1400" i="1" dirty="0">
                <a:ea typeface="Calibri" panose="020F0502020204030204" pitchFamily="34" charset="0"/>
                <a:cs typeface="Times New Roman" panose="02020603050405020304" pitchFamily="18" charset="0"/>
              </a:rPr>
              <a:t>1132</a:t>
            </a:r>
            <a:r>
              <a:rPr lang="en-US" sz="1400" dirty="0">
                <a:ea typeface="Calibri" panose="020F0502020204030204" pitchFamily="34" charset="0"/>
                <a:cs typeface="Times New Roman" panose="02020603050405020304" pitchFamily="18" charset="0"/>
              </a:rPr>
              <a:t> show no significant difference in mortality compared with wild-type VIR-O (n=30 per strain) as assessed by a log-rank (Mantel-Cox) test. </a:t>
            </a:r>
            <a:r>
              <a:rPr lang="en-US" sz="1400" b="1" dirty="0">
                <a:ea typeface="Calibri" panose="020F0502020204030204" pitchFamily="34" charset="0"/>
                <a:cs typeface="Times New Roman" panose="02020603050405020304" pitchFamily="18" charset="0"/>
              </a:rPr>
              <a:t>(C)</a:t>
            </a:r>
            <a:r>
              <a:rPr lang="en-US" sz="1400" dirty="0">
                <a:ea typeface="Calibri" panose="020F0502020204030204" pitchFamily="34" charset="0"/>
                <a:cs typeface="Times New Roman" panose="02020603050405020304" pitchFamily="18" charset="0"/>
              </a:rPr>
              <a:t> Mice were infected intranasally with either VIR-O or VIR-O </a:t>
            </a:r>
            <a:r>
              <a:rPr lang="el-GR" sz="1400" dirty="0">
                <a:ea typeface="Calibri" panose="020F0502020204030204" pitchFamily="34" charset="0"/>
                <a:cs typeface="Times New Roman" panose="02020603050405020304" pitchFamily="18" charset="0"/>
              </a:rPr>
              <a:t>Δ</a:t>
            </a:r>
            <a:r>
              <a:rPr lang="el-GR" sz="1400" i="1" dirty="0">
                <a:ea typeface="Calibri" panose="020F0502020204030204" pitchFamily="34" charset="0"/>
                <a:cs typeface="Times New Roman" panose="02020603050405020304" pitchFamily="18" charset="0"/>
              </a:rPr>
              <a:t>1132</a:t>
            </a:r>
            <a:r>
              <a:rPr lang="en-US" sz="1400" dirty="0">
                <a:ea typeface="Calibri" panose="020F0502020204030204" pitchFamily="34" charset="0"/>
                <a:cs typeface="Times New Roman" panose="02020603050405020304" pitchFamily="18" charset="0"/>
              </a:rPr>
              <a:t>. At 24 hours post-inoculation, bacteria were recovered from the lungs, spleen, and liver tissues and CFU/g quantified.  There is no significant difference between the two strains in all tissues as assessed by a Mann-Whitney test. ns, not significant.</a:t>
            </a:r>
            <a:endParaRPr lang="en-US" sz="1400" b="1" i="1" dirty="0">
              <a:ea typeface="Calibri" panose="020F0502020204030204" pitchFamily="34" charset="0"/>
              <a:cs typeface="Times New Roman" panose="02020603050405020304" pitchFamily="18" charset="0"/>
            </a:endParaRPr>
          </a:p>
          <a:p>
            <a:endParaRPr lang="en-US" sz="1200" b="1" dirty="0">
              <a:ea typeface="Calibri" panose="020F0502020204030204" pitchFamily="34" charset="0"/>
              <a:cs typeface="Times New Roman" panose="02020603050405020304" pitchFamily="18" charset="0"/>
            </a:endParaRPr>
          </a:p>
          <a:p>
            <a:endParaRPr lang="en-US" sz="1600" dirty="0"/>
          </a:p>
        </p:txBody>
      </p:sp>
      <p:pic>
        <p:nvPicPr>
          <p:cNvPr id="4" name="Picture 3" descr="Chart, scatter chart&#10;&#10;Description automatically generated">
            <a:extLst>
              <a:ext uri="{FF2B5EF4-FFF2-40B4-BE49-F238E27FC236}">
                <a16:creationId xmlns:a16="http://schemas.microsoft.com/office/drawing/2014/main" id="{5355519D-2E27-475E-8BB5-09083E61CA5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4467" y="3360498"/>
            <a:ext cx="8153352" cy="3412442"/>
          </a:xfrm>
          <a:prstGeom prst="rect">
            <a:avLst/>
          </a:prstGeom>
        </p:spPr>
      </p:pic>
      <p:pic>
        <p:nvPicPr>
          <p:cNvPr id="15" name="Picture 14" descr="Chart, line chart, box and whisker chart&#10;&#10;Description automatically generated">
            <a:extLst>
              <a:ext uri="{FF2B5EF4-FFF2-40B4-BE49-F238E27FC236}">
                <a16:creationId xmlns:a16="http://schemas.microsoft.com/office/drawing/2014/main" id="{9299B06F-624C-43B2-ACFC-97410113A14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30623" y="414939"/>
            <a:ext cx="3193117" cy="2341496"/>
          </a:xfrm>
          <a:prstGeom prst="rect">
            <a:avLst/>
          </a:prstGeom>
        </p:spPr>
      </p:pic>
    </p:spTree>
    <p:extLst>
      <p:ext uri="{BB962C8B-B14F-4D97-AF65-F5344CB8AC3E}">
        <p14:creationId xmlns:p14="http://schemas.microsoft.com/office/powerpoint/2010/main" val="136797197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TotalTime>
  <Words>622</Words>
  <Application>Microsoft Office PowerPoint</Application>
  <PresentationFormat>Widescreen</PresentationFormat>
  <Paragraphs>111</Paragraphs>
  <Slides>8</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Calibri Light</vt:lpstr>
      <vt:lpstr>Times New Roman</vt:lpstr>
      <vt:lpstr>Office Theme</vt:lpstr>
      <vt:lpstr>A LysR-Type Transcriptional Regulator Controls Multiple Phenotypes in Acinetobacter baumannii</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LysR-Type Transcriptional Regulator Controls Multiple Phenotypes in Acinetobacter baumannii</dc:title>
  <dc:creator>Paulk Tierney, Aimee Renae</dc:creator>
  <cp:lastModifiedBy>Tierney, Aimee</cp:lastModifiedBy>
  <cp:revision>10</cp:revision>
  <dcterms:created xsi:type="dcterms:W3CDTF">2021-09-15T13:44:04Z</dcterms:created>
  <dcterms:modified xsi:type="dcterms:W3CDTF">2021-10-12T22:09:32Z</dcterms:modified>
</cp:coreProperties>
</file>