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9"/>
  </p:notesMasterIdLst>
  <p:sldIdLst>
    <p:sldId id="298" r:id="rId5"/>
    <p:sldId id="304" r:id="rId6"/>
    <p:sldId id="305" r:id="rId7"/>
    <p:sldId id="306" r:id="rId8"/>
  </p:sldIdLst>
  <p:sldSz cx="18288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9A3923D-86C9-9C47-B4D2-33E4997B1B3C}" v="5" dt="2021-09-24T22:34:41.1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85571"/>
  </p:normalViewPr>
  <p:slideViewPr>
    <p:cSldViewPr snapToGrid="0" snapToObjects="1">
      <p:cViewPr varScale="1">
        <p:scale>
          <a:sx n="47" d="100"/>
          <a:sy n="47" d="100"/>
        </p:scale>
        <p:origin x="2104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ena Dominguez" userId="ce9ad583-3c71-4c0e-aefb-69c266735c7c" providerId="ADAL" clId="{D9A3923D-86C9-9C47-B4D2-33E4997B1B3C}"/>
    <pc:docChg chg="custSel modSld">
      <pc:chgData name="Elena Dominguez" userId="ce9ad583-3c71-4c0e-aefb-69c266735c7c" providerId="ADAL" clId="{D9A3923D-86C9-9C47-B4D2-33E4997B1B3C}" dt="2021-09-24T22:35:04.094" v="410" actId="1076"/>
      <pc:docMkLst>
        <pc:docMk/>
      </pc:docMkLst>
      <pc:sldChg chg="modSp mod modNotesTx">
        <pc:chgData name="Elena Dominguez" userId="ce9ad583-3c71-4c0e-aefb-69c266735c7c" providerId="ADAL" clId="{D9A3923D-86C9-9C47-B4D2-33E4997B1B3C}" dt="2021-09-24T22:34:36.152" v="391" actId="1076"/>
        <pc:sldMkLst>
          <pc:docMk/>
          <pc:sldMk cId="418578797" sldId="305"/>
        </pc:sldMkLst>
        <pc:spChg chg="mod">
          <ac:chgData name="Elena Dominguez" userId="ce9ad583-3c71-4c0e-aefb-69c266735c7c" providerId="ADAL" clId="{D9A3923D-86C9-9C47-B4D2-33E4997B1B3C}" dt="2021-09-24T22:34:36.152" v="391" actId="1076"/>
          <ac:spMkLst>
            <pc:docMk/>
            <pc:sldMk cId="418578797" sldId="305"/>
            <ac:spMk id="5" creationId="{B46F3A43-87D4-5646-9EE0-ADBB9D5082A2}"/>
          </ac:spMkLst>
        </pc:spChg>
      </pc:sldChg>
      <pc:sldChg chg="addSp delSp modSp mod">
        <pc:chgData name="Elena Dominguez" userId="ce9ad583-3c71-4c0e-aefb-69c266735c7c" providerId="ADAL" clId="{D9A3923D-86C9-9C47-B4D2-33E4997B1B3C}" dt="2021-09-24T22:35:04.094" v="410" actId="1076"/>
        <pc:sldMkLst>
          <pc:docMk/>
          <pc:sldMk cId="1935080055" sldId="306"/>
        </pc:sldMkLst>
        <pc:spChg chg="del">
          <ac:chgData name="Elena Dominguez" userId="ce9ad583-3c71-4c0e-aefb-69c266735c7c" providerId="ADAL" clId="{D9A3923D-86C9-9C47-B4D2-33E4997B1B3C}" dt="2021-09-24T22:34:40.635" v="392" actId="478"/>
          <ac:spMkLst>
            <pc:docMk/>
            <pc:sldMk cId="1935080055" sldId="306"/>
            <ac:spMk id="5" creationId="{94F8D51D-CA36-1C4C-AB98-A3A52387EF7A}"/>
          </ac:spMkLst>
        </pc:spChg>
        <pc:spChg chg="add mod">
          <ac:chgData name="Elena Dominguez" userId="ce9ad583-3c71-4c0e-aefb-69c266735c7c" providerId="ADAL" clId="{D9A3923D-86C9-9C47-B4D2-33E4997B1B3C}" dt="2021-09-24T22:35:04.094" v="410" actId="1076"/>
          <ac:spMkLst>
            <pc:docMk/>
            <pc:sldMk cId="1935080055" sldId="306"/>
            <ac:spMk id="6" creationId="{535EC0C1-D194-C643-B467-B6729B6043F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4DA73-5394-844E-9186-B1D415A00137}" type="datetimeFigureOut">
              <a:rPr lang="en-US" smtClean="0"/>
              <a:t>9/24/21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5DF4D-E692-8247-B978-FBB29ADA0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88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1pPr>
    <a:lvl2pPr marL="768047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2pPr>
    <a:lvl3pPr marL="1536093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3pPr>
    <a:lvl4pPr marL="2304140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4pPr>
    <a:lvl5pPr marL="3072187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5pPr>
    <a:lvl6pPr marL="3840235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6pPr>
    <a:lvl7pPr marL="4608280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7pPr>
    <a:lvl8pPr marL="5376328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8pPr>
    <a:lvl9pPr marL="6144375" algn="l" defTabSz="1536093" rtl="0" eaLnBrk="1" latinLnBrk="0" hangingPunct="1">
      <a:defRPr sz="201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300" dirty="0"/>
              <a:t>Figure S1: </a:t>
            </a:r>
            <a:r>
              <a:rPr lang="en-US" sz="2300" kern="1200" dirty="0">
                <a:effectLst/>
              </a:rPr>
              <a:t>A gradation of ROIs, ordered by predicative value for TCP status from bootstrapped forward selection</a:t>
            </a:r>
            <a:r>
              <a:rPr lang="en-US" sz="2300" dirty="0"/>
              <a:t>,</a:t>
            </a:r>
            <a:r>
              <a:rPr lang="en-US" sz="2300" kern="1200" dirty="0">
                <a:effectLst/>
              </a:rPr>
              <a:t> is seen for participants in their 70s </a:t>
            </a:r>
            <a:r>
              <a:rPr lang="en-US" sz="2300" b="1" kern="1200" dirty="0">
                <a:effectLst/>
              </a:rPr>
              <a:t>(A) </a:t>
            </a:r>
            <a:r>
              <a:rPr lang="en-US" sz="2300" kern="1200" dirty="0">
                <a:effectLst/>
              </a:rPr>
              <a:t>and 80s </a:t>
            </a:r>
            <a:r>
              <a:rPr lang="en-US" sz="2300" b="1" kern="1200" dirty="0">
                <a:effectLst/>
              </a:rPr>
              <a:t>(B</a:t>
            </a:r>
            <a:r>
              <a:rPr lang="en-US" sz="2300" b="1" dirty="0"/>
              <a:t>)</a:t>
            </a:r>
            <a:r>
              <a:rPr lang="en-US" sz="2300" dirty="0"/>
              <a:t>. </a:t>
            </a:r>
            <a:r>
              <a:rPr lang="en-US" sz="2300" kern="1200" dirty="0">
                <a:effectLst/>
              </a:rPr>
              <a:t>Frequency of selection was normalized by the number of iterations (n=</a:t>
            </a:r>
            <a:r>
              <a:rPr lang="en-US" sz="2300" dirty="0"/>
              <a:t>1000</a:t>
            </a:r>
            <a:r>
              <a:rPr lang="en-US" sz="2300" kern="1200" dirty="0">
                <a:effectLst/>
              </a:rPr>
              <a:t>), to scale from 0 to 1. </a:t>
            </a:r>
            <a:r>
              <a:rPr lang="en-US" sz="2300" dirty="0"/>
              <a:t>ROI labels are color-coded by whether they </a:t>
            </a:r>
            <a:r>
              <a:rPr lang="en-US" sz="2300" kern="1200" dirty="0">
                <a:effectLst/>
              </a:rPr>
              <a:t>are </a:t>
            </a:r>
            <a:r>
              <a:rPr lang="en-US" sz="2300" dirty="0"/>
              <a:t>part of the cingulate (red), were </a:t>
            </a:r>
            <a:r>
              <a:rPr lang="en-US" sz="2300" kern="1200" dirty="0">
                <a:effectLst/>
              </a:rPr>
              <a:t>in </a:t>
            </a:r>
            <a:r>
              <a:rPr lang="en-US" sz="2300" dirty="0"/>
              <a:t>the </a:t>
            </a:r>
            <a:r>
              <a:rPr lang="en-US" sz="2300" kern="1200" dirty="0">
                <a:effectLst/>
              </a:rPr>
              <a:t>original </a:t>
            </a:r>
            <a:r>
              <a:rPr lang="en-US" sz="2300" dirty="0"/>
              <a:t>whole-brain model (blue), or both (</a:t>
            </a:r>
            <a:r>
              <a:rPr lang="en-US" sz="2300" kern="1200" dirty="0">
                <a:effectLst/>
              </a:rPr>
              <a:t>purple</a:t>
            </a:r>
            <a:r>
              <a:rPr lang="en-US" sz="2300" dirty="0"/>
              <a:t>). The horizontal line reflects the chance frequency</a:t>
            </a:r>
            <a:r>
              <a:rPr lang="en-US" sz="2300" kern="1200" dirty="0">
                <a:effectLst/>
              </a:rPr>
              <a:t> of </a:t>
            </a:r>
            <a:r>
              <a:rPr lang="en-US" sz="2300" dirty="0"/>
              <a:t>selection. ROI names are based on NACC labels</a:t>
            </a:r>
            <a:r>
              <a:rPr lang="en-US" sz="2300" kern="1200" dirty="0">
                <a:effectLst/>
              </a:rPr>
              <a:t>. </a:t>
            </a:r>
            <a:r>
              <a:rPr lang="en-US" sz="2300" dirty="0"/>
              <a:t>Highlighted Abbreviations (in order): </a:t>
            </a:r>
            <a:r>
              <a:rPr lang="en-US" sz="2300" b="1" dirty="0"/>
              <a:t>A)</a:t>
            </a:r>
            <a:r>
              <a:rPr lang="en-US" sz="2300" dirty="0"/>
              <a:t> LPOSCINM: Left Posterior Cingulate; RPOSCINM: Right Posterior Cingulate; LPARCENM: Left Paracentral; LROSANCM: Left Rostral Anterior Cingulate; RLINGM: Right Lingual; LCACM: Left Caudal Anterior Cingulate; RCACM: Right Caudal Anterior Cingulate; LINFTEMM: Left Inferior Temporal; RROSANCM: Right Rostral Anterior Cingulate; LENTM: Left Entorhinal; </a:t>
            </a:r>
            <a:r>
              <a:rPr lang="en-US" sz="2300" b="1" dirty="0"/>
              <a:t>B)</a:t>
            </a:r>
            <a:r>
              <a:rPr lang="en-US" sz="2300" dirty="0"/>
              <a:t> LSUPMARM: Left Supramarginal; LPOSCINM: Left Posterior Cingulate; LROSANCM: Left Rostral Anterior Cingulate; LCACM: Left Caudal Anterior Cingulate; RROSANCM: Right Rostral Anterior Cingulate; RPOSCINM: Right Posterior Cingulate; RCACM: Right Caudal Anterior Cingulate; RPARHIPM: Right </a:t>
            </a:r>
            <a:r>
              <a:rPr lang="en-US" sz="2300" dirty="0" err="1"/>
              <a:t>Parahippocampal</a:t>
            </a:r>
            <a:r>
              <a:rPr lang="en-US" sz="2300" dirty="0"/>
              <a:t>; LPERCALM: Left pericalcarine; LSUPTEMM: Left S</a:t>
            </a:r>
            <a:r>
              <a:rPr lang="en-US" sz="2300" kern="1200" dirty="0">
                <a:effectLst/>
              </a:rPr>
              <a:t>uperior temporal</a:t>
            </a:r>
            <a:r>
              <a:rPr lang="en-US" sz="2300" dirty="0"/>
              <a:t>; LPOSCENM: Left Postcentral; RISTHCM: Right Isthmus Cingulate; RSUPPARM: </a:t>
            </a:r>
            <a:r>
              <a:rPr lang="en-US" sz="2300" kern="1200" dirty="0">
                <a:effectLst/>
              </a:rPr>
              <a:t>Right Superior Parietal</a:t>
            </a:r>
            <a:r>
              <a:rPr lang="en-US" sz="2300" dirty="0"/>
              <a:t>.</a:t>
            </a:r>
            <a:r>
              <a:rPr lang="en-US" sz="2300" kern="1200" dirty="0">
                <a:effectLst/>
              </a:rPr>
              <a:t> </a:t>
            </a:r>
            <a:r>
              <a:rPr lang="en-US" sz="2300" b="0" dirty="0"/>
              <a:t>For full list, please refer to NACC’s Imaging Data Researcher’s data dictionary: https://</a:t>
            </a:r>
            <a:r>
              <a:rPr lang="en-US" sz="2300" b="0" dirty="0" err="1"/>
              <a:t>files.alz.washington.edu</a:t>
            </a:r>
            <a:r>
              <a:rPr lang="en-US" sz="2300" b="0" dirty="0"/>
              <a:t>/documentation/</a:t>
            </a:r>
            <a:r>
              <a:rPr lang="en-US" sz="2300" b="0" dirty="0" err="1"/>
              <a:t>rdd-imaging.pdf</a:t>
            </a:r>
            <a:r>
              <a:rPr lang="en-US" sz="2300" dirty="0"/>
              <a:t> 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F044B-ECB2-8440-BF2A-0CB53BC4FDB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37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Figure S2: Histograms of the number of ROIs included per bootstrapped forward-selection logistic sorted by age group. When this analysis was conducted on the subset of 80-year-old subjects </a:t>
            </a:r>
            <a:r>
              <a:rPr lang="en-US" i="1"/>
              <a:t>(green)</a:t>
            </a:r>
            <a:r>
              <a:rPr lang="en-US"/>
              <a:t>, the distribution of ROIs included per each forward-selection logistic is shifted down from the distributions obtained when looking at 70-year-olds </a:t>
            </a:r>
            <a:r>
              <a:rPr lang="en-US" i="1"/>
              <a:t>(orange)</a:t>
            </a:r>
            <a:r>
              <a:rPr lang="en-US"/>
              <a:t> or 70- and 80-year-olds combined </a:t>
            </a:r>
            <a:r>
              <a:rPr lang="en-US" i="1"/>
              <a:t>(blue)</a:t>
            </a:r>
            <a:r>
              <a:rPr lang="en-US"/>
              <a:t>. This shows that TCP status prediction from random bootstrapped sampling among 80-year-olds tends to be best captured by forward-selection logistic regressions with fewer ROIs than that of other age groupings. This supports the observations in </a:t>
            </a:r>
            <a:r>
              <a:rPr lang="en-US" i="1"/>
              <a:t>Figure S1</a:t>
            </a:r>
            <a:r>
              <a:rPr lang="en-US"/>
              <a:t> in which the distribution of ROIs corresponding to bootstrapped samples of 80-year-olds is shifted downward with respect to the y-axis.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F044B-ECB2-8440-BF2A-0CB53BC4FDB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842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Thi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5DF4D-E692-8247-B978-FBB29ADA04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41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244726"/>
            <a:ext cx="155448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7204076"/>
            <a:ext cx="13716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953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63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730250"/>
            <a:ext cx="394335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730250"/>
            <a:ext cx="1160145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78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2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3419479"/>
            <a:ext cx="157734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9178929"/>
            <a:ext cx="157734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924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3651250"/>
            <a:ext cx="77724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3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730253"/>
            <a:ext cx="157734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3362326"/>
            <a:ext cx="773668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5010150"/>
            <a:ext cx="773668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3362326"/>
            <a:ext cx="7774782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5010150"/>
            <a:ext cx="7774782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08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08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1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1974853"/>
            <a:ext cx="92583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18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914400"/>
            <a:ext cx="5898356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1974853"/>
            <a:ext cx="92583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4114800"/>
            <a:ext cx="5898356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67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730253"/>
            <a:ext cx="157734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3651250"/>
            <a:ext cx="157734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2CAA6-CDE9-7C48-A3BA-694B287C8664}" type="datetimeFigureOut">
              <a:rPr lang="en-US" smtClean="0"/>
              <a:t>9/24/21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12712703"/>
            <a:ext cx="6172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5107F-E4D7-D246-9402-54770E90FD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32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7C8FE52-073B-4F8B-B4F5-8545CC0D5F89}"/>
              </a:ext>
            </a:extLst>
          </p:cNvPr>
          <p:cNvSpPr/>
          <p:nvPr/>
        </p:nvSpPr>
        <p:spPr>
          <a:xfrm>
            <a:off x="480768" y="1975550"/>
            <a:ext cx="424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/>
              <a:t>A</a:t>
            </a:r>
            <a:endParaRPr lang="en-US" sz="1200" b="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3D2ECF1-487C-4BAD-893C-9F3D1A631613}"/>
              </a:ext>
            </a:extLst>
          </p:cNvPr>
          <p:cNvSpPr/>
          <p:nvPr/>
        </p:nvSpPr>
        <p:spPr>
          <a:xfrm>
            <a:off x="493357" y="6969393"/>
            <a:ext cx="4115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/>
              <a:t>B</a:t>
            </a:r>
            <a:endParaRPr lang="en-US" sz="1200" b="1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8AD6744D-0C4D-B344-A674-1054985D53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2667" y="1452847"/>
            <a:ext cx="11582475" cy="5405156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73F22F86-2AB8-6F45-9930-10E77F1D20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50478" y="6527609"/>
            <a:ext cx="11582475" cy="54051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219103B-8B1C-3241-A64C-7A4EC7B07083}"/>
              </a:ext>
            </a:extLst>
          </p:cNvPr>
          <p:cNvSpPr txBox="1"/>
          <p:nvPr/>
        </p:nvSpPr>
        <p:spPr>
          <a:xfrm>
            <a:off x="11754456" y="3091408"/>
            <a:ext cx="6040191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Supplemental Figure 1: A gradation of ROIs, ordered by predicative value for TCP status from bootstrapped forward selection, is seen for participants in their </a:t>
            </a:r>
            <a:r>
              <a:rPr lang="en-US" sz="1800" b="1" dirty="0"/>
              <a:t>(A)</a:t>
            </a:r>
            <a:r>
              <a:rPr lang="en-US" sz="1800" dirty="0"/>
              <a:t> 70s and </a:t>
            </a:r>
            <a:r>
              <a:rPr lang="en-US" sz="1800" b="1" dirty="0"/>
              <a:t>(B)</a:t>
            </a:r>
            <a:r>
              <a:rPr lang="en-US" sz="1800" dirty="0"/>
              <a:t> 80s. Frequency of selection was normalized by the number of iterations (n=1000), to scale from 0 to 1. ROI labels are color-coded by whether they are part of the cingulate (red), were in the original whole-brain model (blue), or both (purple). The horizontal line reflects the chance frequency of selection. ROI names are based on NACC labels. Highlighted Abbreviations (in order): (</a:t>
            </a:r>
            <a:r>
              <a:rPr lang="en-US" sz="1800" b="1" dirty="0"/>
              <a:t>A)</a:t>
            </a:r>
            <a:r>
              <a:rPr lang="en-US" sz="1800" dirty="0"/>
              <a:t> LPOSCINM: Left Posterior Cingulate; RPOSCINM: Right Posterior Cingulate; LPARCENM: Left Paracentral; LROSANCM: Left Rostral Anterior Cingulate; RLINGM: Right Lingual; LCACM: Left Caudal Anterior Cingulate; RCACM: Right Caudal Anterior Cingulate; LINFTEMM: Left Inferior Temporal; RROSANCM: Right Rostral Anterior Cingulate; LENTM: Left Entorhinal; (</a:t>
            </a:r>
            <a:r>
              <a:rPr lang="en-US" sz="1800" b="1" dirty="0"/>
              <a:t>B)</a:t>
            </a:r>
            <a:r>
              <a:rPr lang="en-US" sz="1800" dirty="0"/>
              <a:t> LSUPMARM: Left Supramarginal; LPOSCINM: Left Posterior Cingulate; LROSANCM: Left Rostral Anterior Cingulate; LCACM: Left Caudal Anterior Cingulate; RROSANCM: Right Rostral Anterior Cingulate; RPOSCINM: Right Posterior Cingulate; RCACM: Right Caudal Anterior Cingulate; RPARHIPM: Right </a:t>
            </a:r>
            <a:r>
              <a:rPr lang="en-US" sz="1800" dirty="0" err="1"/>
              <a:t>Parahippocampal</a:t>
            </a:r>
            <a:r>
              <a:rPr lang="en-US" sz="1800" dirty="0"/>
              <a:t>; LPERCALM: Left pericalcarine; LSUPTEMM: Left Superior temporal; LPOSCENM: Left Postcentral; RISTHCM: Right Isthmus Cingulate; RSUPPARM: Right Superior Parietal. For full list, please refer to NACC’s Imaging Data Researcher’s data dictionary: https://</a:t>
            </a:r>
            <a:r>
              <a:rPr lang="en-US" sz="1800" dirty="0" err="1"/>
              <a:t>files.alz.washington.edu</a:t>
            </a:r>
            <a:r>
              <a:rPr lang="en-US" sz="1800" dirty="0"/>
              <a:t>/documentation/</a:t>
            </a:r>
            <a:r>
              <a:rPr lang="en-US" sz="1800" dirty="0" err="1"/>
              <a:t>rdd-imaging.pdf</a:t>
            </a:r>
            <a:r>
              <a:rPr lang="en-US" sz="1800" dirty="0"/>
              <a:t>  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0736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9">
            <a:extLst>
              <a:ext uri="{FF2B5EF4-FFF2-40B4-BE49-F238E27FC236}">
                <a16:creationId xmlns:a16="http://schemas.microsoft.com/office/drawing/2014/main" id="{B5BC4897-21FD-3147-B8C8-37E6AF90F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0149" y="3158279"/>
            <a:ext cx="9424401" cy="739945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9EA7455-DB2B-9145-8AF6-4634673FA334}"/>
              </a:ext>
            </a:extLst>
          </p:cNvPr>
          <p:cNvSpPr txBox="1"/>
          <p:nvPr/>
        </p:nvSpPr>
        <p:spPr>
          <a:xfrm>
            <a:off x="228603" y="1767287"/>
            <a:ext cx="8367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>
                <a:solidFill>
                  <a:srgbClr val="FF0000"/>
                </a:solidFill>
              </a:rPr>
              <a:t>Figure S2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CCB0D1-BB21-254E-8FEA-4A01C6EF3C49}"/>
              </a:ext>
            </a:extLst>
          </p:cNvPr>
          <p:cNvSpPr txBox="1"/>
          <p:nvPr/>
        </p:nvSpPr>
        <p:spPr>
          <a:xfrm>
            <a:off x="228600" y="10413350"/>
            <a:ext cx="178729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Supplemental Figure 2: Histograms of the number of ROIs included per bootstrapped forward-selection logistic sorted by age group. When this analysis was conducted on the subset of 80-year-old subjects </a:t>
            </a:r>
            <a:r>
              <a:rPr lang="en-US" sz="1800" i="1" dirty="0"/>
              <a:t>(green)</a:t>
            </a:r>
            <a:r>
              <a:rPr lang="en-US" sz="1800" dirty="0"/>
              <a:t>, the distribution of ROIs included per each forward-selection logistic is shifted down from the distributions obtained when looking at 70-year-olds </a:t>
            </a:r>
            <a:r>
              <a:rPr lang="en-US" sz="1800" i="1" dirty="0"/>
              <a:t>(orange)</a:t>
            </a:r>
            <a:r>
              <a:rPr lang="en-US" sz="1800" dirty="0"/>
              <a:t> or 70- and 80-year-olds combined </a:t>
            </a:r>
            <a:r>
              <a:rPr lang="en-US" sz="1800" i="1" dirty="0"/>
              <a:t>(blue)</a:t>
            </a:r>
            <a:r>
              <a:rPr lang="en-US" sz="1800" dirty="0"/>
              <a:t>. This shows that TCP status prediction from random bootstrapped sampling among 80-year-olds tends to be best captured by forward-selection logistic regressions with fewer ROIs than that of other age groupings. This supports the observations in </a:t>
            </a:r>
            <a:r>
              <a:rPr lang="en-US" sz="1800" i="1" dirty="0"/>
              <a:t>Figure S1</a:t>
            </a:r>
            <a:r>
              <a:rPr lang="en-US" sz="1800" dirty="0"/>
              <a:t> in which the distribution of ROIs corresponding to bootstrapped samples of 80-year-olds is shifted downward with respect to the y-axis.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30055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chart, surface chart&#10;&#10;Description automatically generated">
            <a:extLst>
              <a:ext uri="{FF2B5EF4-FFF2-40B4-BE49-F238E27FC236}">
                <a16:creationId xmlns:a16="http://schemas.microsoft.com/office/drawing/2014/main" id="{45D72C59-791C-BB46-BEDB-AFAE5CAFCC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94" r="7132" b="-717"/>
          <a:stretch/>
        </p:blipFill>
        <p:spPr>
          <a:xfrm>
            <a:off x="1745673" y="0"/>
            <a:ext cx="14242472" cy="117376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46F3A43-87D4-5646-9EE0-ADBB9D5082A2}"/>
              </a:ext>
            </a:extLst>
          </p:cNvPr>
          <p:cNvSpPr txBox="1"/>
          <p:nvPr/>
        </p:nvSpPr>
        <p:spPr>
          <a:xfrm>
            <a:off x="207544" y="12042468"/>
            <a:ext cx="17872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Supplemental Figure 3</a:t>
            </a:r>
            <a:r>
              <a:rPr lang="en-US" dirty="0"/>
              <a:t>:  Visualization of the correlation between all 62 ROIs. in the NACC cohort.  This heat map reflects pairwise correlations calculated between all 62 ROIs. Warm values indicate higher positive correlation coefficients.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1857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surface chart&#10;&#10;Description automatically generated">
            <a:extLst>
              <a:ext uri="{FF2B5EF4-FFF2-40B4-BE49-F238E27FC236}">
                <a16:creationId xmlns:a16="http://schemas.microsoft.com/office/drawing/2014/main" id="{FEC21C55-D8E6-064A-BB9E-19FB76BD56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64" r="8559" b="405"/>
          <a:stretch/>
        </p:blipFill>
        <p:spPr>
          <a:xfrm>
            <a:off x="1773382" y="0"/>
            <a:ext cx="15312140" cy="1180407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5EC0C1-D194-C643-B467-B6729B6043FD}"/>
              </a:ext>
            </a:extLst>
          </p:cNvPr>
          <p:cNvSpPr txBox="1"/>
          <p:nvPr/>
        </p:nvSpPr>
        <p:spPr>
          <a:xfrm>
            <a:off x="207544" y="12247418"/>
            <a:ext cx="178729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Supplemental Figure 4</a:t>
            </a:r>
            <a:r>
              <a:rPr lang="en-US" dirty="0"/>
              <a:t>:  Visualization of the correlation between all 62 ROIs. in the The 90+ Study cohort.  This heat map reflects pairwise correlations calculated between all 62 ROIs. Warm values indicate higher positive correlation coefficients.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35080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0024173544114E94A20123F12B8B69" ma:contentTypeVersion="13" ma:contentTypeDescription="Create a new document." ma:contentTypeScope="" ma:versionID="ab2e6bd538632af7f967744b33d4b789">
  <xsd:schema xmlns:xsd="http://www.w3.org/2001/XMLSchema" xmlns:xs="http://www.w3.org/2001/XMLSchema" xmlns:p="http://schemas.microsoft.com/office/2006/metadata/properties" xmlns:ns2="883a0531-4929-48bd-bf8f-02fac7d848ac" xmlns:ns3="751b9611-5b63-4602-ac30-942aabdca602" targetNamespace="http://schemas.microsoft.com/office/2006/metadata/properties" ma:root="true" ma:fieldsID="18fb2be04c9d98659ec21b6566754ef6" ns2:_="" ns3:_="">
    <xsd:import namespace="883a0531-4929-48bd-bf8f-02fac7d848ac"/>
    <xsd:import namespace="751b9611-5b63-4602-ac30-942aabdca60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3a0531-4929-48bd-bf8f-02fac7d848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1b9611-5b63-4602-ac30-942aabdca602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B39D7E-1DD7-41B7-8626-921F35399B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3a0531-4929-48bd-bf8f-02fac7d848ac"/>
    <ds:schemaRef ds:uri="751b9611-5b63-4602-ac30-942aabdca60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73AD78F-E11D-4416-81A4-B3A80DE763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9D724A-420A-4F8F-A533-09E94925052A}">
  <ds:schemaRefs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883a0531-4929-48bd-bf8f-02fac7d848ac"/>
    <ds:schemaRef ds:uri="http://purl.org/dc/dcmitype/"/>
    <ds:schemaRef ds:uri="http://schemas.microsoft.com/office/infopath/2007/PartnerControls"/>
    <ds:schemaRef ds:uri="751b9611-5b63-4602-ac30-942aabdca60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902</Words>
  <Application>Microsoft Macintosh PowerPoint</Application>
  <PresentationFormat>Custom</PresentationFormat>
  <Paragraphs>13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Dominguez</dc:creator>
  <cp:lastModifiedBy>Elena Dominguez</cp:lastModifiedBy>
  <cp:revision>3</cp:revision>
  <dcterms:created xsi:type="dcterms:W3CDTF">2021-07-30T21:34:26Z</dcterms:created>
  <dcterms:modified xsi:type="dcterms:W3CDTF">2021-09-24T22:35:10Z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0x010100E10024173544114E94A20123F12B8B69</vt:lpwstr>
  </property>
</Properties>
</file>